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7" r:id="rId4"/>
    <p:sldId id="266" r:id="rId5"/>
    <p:sldId id="268" r:id="rId6"/>
    <p:sldId id="269" r:id="rId7"/>
    <p:sldId id="270" r:id="rId8"/>
    <p:sldId id="271" r:id="rId9"/>
    <p:sldId id="272" r:id="rId10"/>
    <p:sldId id="258" r:id="rId11"/>
    <p:sldId id="259" r:id="rId12"/>
    <p:sldId id="261" r:id="rId13"/>
    <p:sldId id="262" r:id="rId14"/>
    <p:sldId id="263" r:id="rId15"/>
    <p:sldId id="264" r:id="rId16"/>
    <p:sldId id="265" r:id="rId17"/>
    <p:sldId id="276" r:id="rId18"/>
    <p:sldId id="277" r:id="rId19"/>
    <p:sldId id="280" r:id="rId20"/>
    <p:sldId id="279" r:id="rId21"/>
    <p:sldId id="278" r:id="rId22"/>
    <p:sldId id="281" r:id="rId23"/>
    <p:sldId id="282" r:id="rId24"/>
    <p:sldId id="288" r:id="rId25"/>
    <p:sldId id="283" r:id="rId26"/>
    <p:sldId id="284" r:id="rId27"/>
    <p:sldId id="285" r:id="rId28"/>
    <p:sldId id="289" r:id="rId29"/>
    <p:sldId id="290" r:id="rId30"/>
    <p:sldId id="286" r:id="rId31"/>
    <p:sldId id="287" r:id="rId32"/>
    <p:sldId id="273" r:id="rId33"/>
    <p:sldId id="26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74" r:id="rId42"/>
    <p:sldId id="275" r:id="rId43"/>
    <p:sldId id="299" r:id="rId44"/>
    <p:sldId id="298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A1E"/>
    <a:srgbClr val="00B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8" autoAdjust="0"/>
    <p:restoredTop sz="94660"/>
  </p:normalViewPr>
  <p:slideViewPr>
    <p:cSldViewPr>
      <p:cViewPr varScale="1">
        <p:scale>
          <a:sx n="64" d="100"/>
          <a:sy n="64" d="100"/>
        </p:scale>
        <p:origin x="-136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429132"/>
            <a:ext cx="8458200" cy="1222375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khive" pitchFamily="34" charset="0"/>
                <a:cs typeface="Times New Roman" pitchFamily="18" charset="0"/>
              </a:rPr>
              <a:t>Соф</a:t>
            </a:r>
            <a:r>
              <a:rPr lang="en-US" sz="7200" spc="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khive" pitchFamily="34" charset="0"/>
                <a:cs typeface="Times New Roman" pitchFamily="18" charset="0"/>
              </a:rPr>
              <a:t>I</a:t>
            </a:r>
            <a:r>
              <a:rPr lang="uk-UA" sz="7200" spc="3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khive" pitchFamily="34" charset="0"/>
                <a:cs typeface="Times New Roman" pitchFamily="18" charset="0"/>
              </a:rPr>
              <a:t>ї</a:t>
            </a:r>
            <a:r>
              <a:rPr lang="uk-UA" sz="7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khive" pitchFamily="34" charset="0"/>
                <a:cs typeface="Times New Roman" pitchFamily="18" charset="0"/>
              </a:rPr>
              <a:t>вка</a:t>
            </a:r>
            <a:r>
              <a:rPr lang="uk-UA" sz="7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khive" pitchFamily="34" charset="0"/>
                <a:cs typeface="Times New Roman" pitchFamily="18" charset="0"/>
              </a:rPr>
              <a:t>. Умань</a:t>
            </a:r>
            <a:endParaRPr lang="uk-UA" sz="7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khive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-214338"/>
            <a:ext cx="8458200" cy="2300294"/>
          </a:xfrm>
        </p:spPr>
        <p:txBody>
          <a:bodyPr/>
          <a:lstStyle/>
          <a:p>
            <a:pPr algn="r"/>
            <a:r>
              <a:rPr lang="uk-UA" sz="2000" dirty="0" smtClean="0">
                <a:latin typeface="Century Gothic" pitchFamily="34" charset="0"/>
              </a:rPr>
              <a:t>Роботу виконала	</a:t>
            </a:r>
          </a:p>
          <a:p>
            <a:pPr algn="r"/>
            <a:r>
              <a:rPr lang="uk-UA" sz="2000" dirty="0" smtClean="0">
                <a:latin typeface="Century Gothic" pitchFamily="34" charset="0"/>
              </a:rPr>
              <a:t>Учениця 10 класу	   </a:t>
            </a:r>
          </a:p>
          <a:p>
            <a:pPr algn="r"/>
            <a:r>
              <a:rPr lang="uk-UA" dirty="0" smtClean="0">
                <a:latin typeface="Century Gothic" pitchFamily="34" charset="0"/>
              </a:rPr>
              <a:t>Васурчак Оксана</a:t>
            </a:r>
            <a:endParaRPr lang="uk-UA" dirty="0"/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Що таке </a:t>
            </a:r>
            <a:r>
              <a:rPr lang="uk-UA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“Софіївка”</a:t>
            </a:r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uk-UA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800" dirty="0" smtClean="0">
                <a:solidFill>
                  <a:srgbClr val="00B050"/>
                </a:solidFill>
                <a:latin typeface="Century Gothic" pitchFamily="34" charset="0"/>
              </a:rPr>
              <a:t>Дендрологічний парк "Софіївка" в Умані, що на Черкащині,– одне з найпопулярніших місць відпочинку в Україні. На вихідні до Умані приїжджають сотні автобусів з туристами з усіх куточків нашої країни. Численні ставки, фонтани, водоспади, скульптури, екзотичні дерева, тихі алеї. </a:t>
            </a:r>
          </a:p>
          <a:p>
            <a:pPr>
              <a:buNone/>
            </a:pPr>
            <a:r>
              <a:rPr lang="uk-UA" sz="2800" dirty="0" smtClean="0">
                <a:solidFill>
                  <a:srgbClr val="00B050"/>
                </a:solidFill>
                <a:latin typeface="Century Gothic" pitchFamily="34" charset="0"/>
              </a:rPr>
              <a:t>	І все це тут, в Україні.</a:t>
            </a:r>
            <a:endParaRPr lang="uk-UA" sz="2800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/>
          <a:lstStyle/>
          <a:p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Що таке </a:t>
            </a:r>
            <a:r>
              <a:rPr lang="uk-UA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“Софіївка”</a:t>
            </a:r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428736"/>
            <a:ext cx="5357850" cy="32861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>
                <a:latin typeface="Century Gothic" pitchFamily="34" charset="0"/>
              </a:rPr>
              <a:t>	</a:t>
            </a:r>
            <a:r>
              <a:rPr lang="uk-UA" sz="2800" dirty="0" smtClean="0">
                <a:latin typeface="Century Gothic" pitchFamily="34" charset="0"/>
              </a:rPr>
              <a:t> </a:t>
            </a:r>
            <a:r>
              <a:rPr lang="uk-UA" sz="2800" dirty="0" smtClean="0">
                <a:solidFill>
                  <a:srgbClr val="00B050"/>
                </a:solidFill>
                <a:latin typeface="Century Gothic" pitchFamily="34" charset="0"/>
              </a:rPr>
              <a:t>До того ж, «</a:t>
            </a:r>
            <a:r>
              <a:rPr lang="uk-UA" sz="2800" dirty="0" err="1" smtClean="0">
                <a:solidFill>
                  <a:srgbClr val="00B050"/>
                </a:solidFill>
                <a:latin typeface="Century Gothic" pitchFamily="34" charset="0"/>
              </a:rPr>
              <a:t>Софііївка</a:t>
            </a:r>
            <a:r>
              <a:rPr lang="uk-UA" sz="2800" dirty="0" smtClean="0">
                <a:solidFill>
                  <a:srgbClr val="00B050"/>
                </a:solidFill>
                <a:latin typeface="Century Gothic" pitchFamily="34" charset="0"/>
              </a:rPr>
              <a:t>» — не тільки парк, площа якого 179, 2 га, а й  науково-дослідний інститут Національної академії наук України. </a:t>
            </a:r>
            <a:endParaRPr lang="uk-UA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4" name="Рисунок 3" descr="450px-13.Парк_„Софіївка-_з_комплексом_водойм,_паркових_будівель,_споруд_і_скульпту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00174"/>
            <a:ext cx="3536181" cy="4714908"/>
          </a:xfrm>
          <a:prstGeom prst="rect">
            <a:avLst/>
          </a:prstGeom>
          <a:ln>
            <a:noFill/>
          </a:ln>
          <a:effectLst>
            <a:outerShdw blurRad="50800" dist="419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71934" y="5929330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План-схема парку</a:t>
            </a:r>
            <a:endParaRPr lang="uk-UA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/>
          <a:lstStyle/>
          <a:p>
            <a:r>
              <a:rPr lang="uk-UA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0B050"/>
                </a:solidFill>
                <a:latin typeface="Century Gothic" pitchFamily="34" charset="0"/>
              </a:rPr>
              <a:t>	Та, як і у будь-чого, у цього об’єкта також є історія створення. Тож давайте її довідаємося, </a:t>
            </a:r>
            <a:r>
              <a:rPr lang="uk-UA" smtClean="0">
                <a:solidFill>
                  <a:srgbClr val="00B050"/>
                </a:solidFill>
                <a:latin typeface="Century Gothic" pitchFamily="34" charset="0"/>
              </a:rPr>
              <a:t>оскільки тоді “Софіївка</a:t>
            </a:r>
            <a:r>
              <a:rPr lang="uk-UA" dirty="0" err="1" smtClean="0">
                <a:solidFill>
                  <a:srgbClr val="00B050"/>
                </a:solidFill>
                <a:latin typeface="Century Gothic" pitchFamily="34" charset="0"/>
              </a:rPr>
              <a:t>”</a:t>
            </a:r>
            <a:r>
              <a:rPr lang="uk-UA" dirty="0" smtClean="0">
                <a:solidFill>
                  <a:srgbClr val="00B050"/>
                </a:solidFill>
                <a:latin typeface="Century Gothic" pitchFamily="34" charset="0"/>
              </a:rPr>
              <a:t> здасться  ще більш чарівною і романтичною.</a:t>
            </a:r>
            <a:endParaRPr lang="uk-UA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1285860"/>
            <a:ext cx="9767926" cy="11144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/>
                <a:latin typeface="Century Gothic" pitchFamily="34" charset="0"/>
              </a:rPr>
              <a:t> </a:t>
            </a:r>
            <a:r>
              <a:rPr lang="uk-UA" sz="5300" dirty="0" smtClean="0">
                <a:effectLst/>
                <a:latin typeface="Century Gothic" pitchFamily="34" charset="0"/>
              </a:rPr>
              <a:t>Давайте перенесемося у</a:t>
            </a:r>
            <a:r>
              <a:rPr lang="uk-UA" dirty="0" smtClean="0">
                <a:effectLst/>
                <a:latin typeface="Century Gothic" pitchFamily="34" charset="0"/>
              </a:rPr>
              <a:t/>
            </a:r>
            <a:br>
              <a:rPr lang="uk-UA" dirty="0" smtClean="0">
                <a:effectLst/>
                <a:latin typeface="Century Gothic" pitchFamily="34" charset="0"/>
              </a:rPr>
            </a:br>
            <a:endParaRPr lang="uk-UA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496"/>
            <a:ext cx="8572560" cy="30718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3800" b="1" dirty="0" smtClean="0">
                <a:latin typeface="Century Gothic" pitchFamily="34" charset="0"/>
              </a:rPr>
              <a:t>1785</a:t>
            </a:r>
            <a:r>
              <a:rPr lang="uk-UA" sz="8800" dirty="0" smtClean="0">
                <a:latin typeface="Century Gothic" pitchFamily="34" charset="0"/>
              </a:rPr>
              <a:t>р.</a:t>
            </a:r>
            <a:endParaRPr lang="uk-UA" sz="138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/>
          <a:lstStyle/>
          <a:p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endParaRPr lang="uk-UA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	Того року молода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кохана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власника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Умані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, графа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Станіслава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Щенсного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(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Фелікса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)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Потоцького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Софія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гостювала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у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своєї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приятельки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,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графині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Гелени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Радзивілл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.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Софію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до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глибини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душі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зачарував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парк "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Аркадія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",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створений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у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маєтку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Радзивіллів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. </a:t>
            </a:r>
            <a:b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</a:b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/>
            </a:r>
            <a:b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</a:b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Вражена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красою парку, а особливо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безліччю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екзотичних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рослин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,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Софія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у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захваті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розповіла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про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це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в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листі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до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Станіслава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Потоцького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. "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Прогулюючись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садами «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Аркадії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», я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відчула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,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що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в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розпалі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літа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переживаю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знову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весну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й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кожне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деревце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начебто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говорить до мене: "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Мені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тут добре!"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Аркадія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дуже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нагадує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Крим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;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ти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знаєш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,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що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в тому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краї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при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твоїх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можливостях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можна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було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б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протягом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двох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років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мати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таку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ж, а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може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й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гарнішу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Аркадію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, тому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що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там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непотрібні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штучні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насадження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. Правда,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мій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милий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друг,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що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в нас буде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сільце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 в </a:t>
            </a:r>
            <a:r>
              <a:rPr lang="ru-RU" sz="3800" dirty="0" err="1" smtClean="0">
                <a:solidFill>
                  <a:srgbClr val="00B050"/>
                </a:solidFill>
                <a:latin typeface="Century Gothic" pitchFamily="34" charset="0"/>
              </a:rPr>
              <a:t>Криму</a:t>
            </a:r>
            <a: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  <a:t>? </a:t>
            </a:r>
            <a:br>
              <a:rPr lang="ru-RU" sz="3800" dirty="0" smtClean="0">
                <a:solidFill>
                  <a:srgbClr val="00B050"/>
                </a:solidFill>
                <a:latin typeface="Century Gothic" pitchFamily="34" charset="0"/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uk-UA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endParaRPr lang="uk-UA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/>
            </a:r>
            <a:b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</a:b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Але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Софія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не знала про те,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що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фінансові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можливості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графа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Потоцького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не дозволяли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йому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придбати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маєток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 у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Криму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.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Під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час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довгої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відсутності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графа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керуючий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практично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розорив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маєток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Потоцьких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в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Умані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. Та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це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не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перешкодило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шалено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закоханому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графові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виконати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примху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Софії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,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адже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він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задля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неї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був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ru-RU" sz="2100" dirty="0" err="1" smtClean="0">
                <a:solidFill>
                  <a:srgbClr val="00B050"/>
                </a:solidFill>
                <a:latin typeface="Century Gothic" pitchFamily="34" charset="0"/>
              </a:rPr>
              <a:t>готовий</a:t>
            </a: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 на все. </a:t>
            </a:r>
          </a:p>
          <a:p>
            <a:pPr>
              <a:buNone/>
            </a:pPr>
            <a:r>
              <a:rPr lang="ru-RU" sz="2100" dirty="0" smtClean="0">
                <a:solidFill>
                  <a:srgbClr val="00B050"/>
                </a:solidFill>
                <a:latin typeface="Century Gothic" pitchFamily="34" charset="0"/>
              </a:rPr>
              <a:t>	</a:t>
            </a:r>
          </a:p>
          <a:p>
            <a:pPr>
              <a:buNone/>
            </a:pPr>
            <a:r>
              <a:rPr lang="uk-UA" sz="2100" dirty="0" smtClean="0">
                <a:solidFill>
                  <a:srgbClr val="00B050"/>
                </a:solidFill>
              </a:rPr>
              <a:t>	</a:t>
            </a:r>
            <a:r>
              <a:rPr lang="uk-UA" sz="2100" dirty="0" smtClean="0">
                <a:solidFill>
                  <a:srgbClr val="00B050"/>
                </a:solidFill>
                <a:latin typeface="Century Gothic" pitchFamily="34" charset="0"/>
              </a:rPr>
              <a:t>Софія була однією з найблискучіших жінок того часу: її із захватом приймали при дворах Парижа й Санкт-Петербурга, своєю чарівністю вона затьмарювала найшляхетніших красунь Європи. Станіславові Потоцькому нічого не залишалося, як перетворити в райський куточок дикі землі на окраїні Умані. </a:t>
            </a:r>
            <a:endParaRPr lang="uk-UA" sz="2100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endParaRPr lang="uk-UA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200" dirty="0" smtClean="0">
                <a:solidFill>
                  <a:srgbClr val="00B050"/>
                </a:solidFill>
                <a:latin typeface="Century Gothic" pitchFamily="34" charset="0"/>
              </a:rPr>
              <a:t>Автором топографічного й архітектурного проекту й керівником будівництва було призначено польського військового інженера </a:t>
            </a:r>
            <a:r>
              <a:rPr lang="uk-UA" sz="2200" b="1" dirty="0" smtClean="0">
                <a:solidFill>
                  <a:srgbClr val="00B050"/>
                </a:solidFill>
                <a:latin typeface="Century Gothic" pitchFamily="34" charset="0"/>
              </a:rPr>
              <a:t>Людвіга </a:t>
            </a:r>
            <a:r>
              <a:rPr lang="uk-UA" sz="2200" b="1" dirty="0" err="1" smtClean="0">
                <a:solidFill>
                  <a:srgbClr val="00B050"/>
                </a:solidFill>
                <a:latin typeface="Century Gothic" pitchFamily="34" charset="0"/>
              </a:rPr>
              <a:t>Метцеля</a:t>
            </a:r>
            <a:r>
              <a:rPr lang="uk-UA" sz="2200" dirty="0" smtClean="0">
                <a:solidFill>
                  <a:srgbClr val="00B050"/>
                </a:solidFill>
                <a:latin typeface="Century Gothic" pitchFamily="34" charset="0"/>
              </a:rPr>
              <a:t>. Це був один з найталановитіших людей свого часу, що все життя займався військовою інженерією. Але Софіївка – найзнаменитіший його витвір. На його могилі у Варшаві написані слова "Тут спочиває прах будівничого Софіївки". Безпосереднє ж втілення проекту в життя лягло на плечі простих уманських майстрів. </a:t>
            </a:r>
            <a:endParaRPr lang="uk-UA" sz="2200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endParaRPr lang="uk-UA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400" dirty="0" smtClean="0">
                <a:solidFill>
                  <a:srgbClr val="00B050"/>
                </a:solidFill>
                <a:latin typeface="Century Gothic" pitchFamily="34" charset="0"/>
              </a:rPr>
              <a:t>За задумом архітектора, парк є наочною ілюстрацією до окремих частин поем Гомера "Іліада" та "Одіссея". "Софіївка" тим і славиться, що вона побудована на класичній основі, бо це практично матеріалізована в конкретних об'єктах парку Гомерівська "Одіссея". Будь-яка (перша-ліпша) композиція чи мала архітектурна форма не тільки гарна зовнішньо, але і містить в собі певний задум, виражає ідею міфу чи якоїсь події, - і все це настільки продумано і пов'язано між собою, що загалом зливається в єдину симфонію краси.</a:t>
            </a:r>
            <a:endParaRPr lang="uk-UA" sz="2200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</p:spTree>
  </p:cSld>
  <p:clrMapOvr>
    <a:masterClrMapping/>
  </p:clrMapOvr>
  <p:transition spd="slow" advClick="0" advTm="1000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  <p:pic>
        <p:nvPicPr>
          <p:cNvPr id="6" name="Рисунок 5" descr="098394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892" y="0"/>
            <a:ext cx="4534215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ofia_Wittow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357298"/>
            <a:ext cx="3910136" cy="4973812"/>
          </a:xfrm>
          <a:prstGeom prst="rect">
            <a:avLst/>
          </a:prstGeom>
          <a:ln w="38100">
            <a:solidFill>
              <a:schemeClr val="bg1"/>
            </a:solidFill>
            <a:prstDash val="solid"/>
          </a:ln>
          <a:effectLst>
            <a:outerShdw blurRad="50800" dist="292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КРАСА – ВЕЛИКА СИЛА</a:t>
            </a:r>
            <a:r>
              <a:rPr lang="en-US" dirty="0" smtClean="0">
                <a:solidFill>
                  <a:srgbClr val="00B050"/>
                </a:solidFill>
                <a:latin typeface="Century Gothic" pitchFamily="34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Century Gothic" pitchFamily="34" charset="0"/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4857752" cy="478634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Century Gothic" pitchFamily="34" charset="0"/>
              </a:rPr>
              <a:t>	</a:t>
            </a:r>
            <a:r>
              <a:rPr lang="uk-UA" dirty="0" smtClean="0">
                <a:solidFill>
                  <a:srgbClr val="00B050"/>
                </a:solidFill>
                <a:latin typeface="Century Gothic" pitchFamily="34" charset="0"/>
              </a:rPr>
              <a:t>Жіноча краса теж, але вона нетривка, і хто згадає красуню через століття? Портрети… А що – портрети? Їх знають лише спеціалісти і музейні працівники. Тож мало хто залишається в пам’яті прийдешніх поколінь Красунею з великої літери. Софії де </a:t>
            </a:r>
            <a:r>
              <a:rPr lang="uk-UA" dirty="0" err="1" smtClean="0">
                <a:solidFill>
                  <a:srgbClr val="00B050"/>
                </a:solidFill>
                <a:latin typeface="Century Gothic" pitchFamily="34" charset="0"/>
              </a:rPr>
              <a:t>Вітт-Потоцькій</a:t>
            </a:r>
            <a:r>
              <a:rPr lang="uk-UA" dirty="0" smtClean="0">
                <a:solidFill>
                  <a:srgbClr val="00B050"/>
                </a:solidFill>
                <a:latin typeface="Century Gothic" pitchFamily="34" charset="0"/>
              </a:rPr>
              <a:t> поталанило. Її вроду береже один з найгарніших парків України і світу – </a:t>
            </a:r>
            <a:r>
              <a:rPr lang="uk-UA" dirty="0" err="1" smtClean="0">
                <a:solidFill>
                  <a:srgbClr val="00B050"/>
                </a:solidFill>
                <a:latin typeface="Century Gothic" pitchFamily="34" charset="0"/>
              </a:rPr>
              <a:t>“</a:t>
            </a:r>
            <a:r>
              <a:rPr lang="uk-UA" b="1" dirty="0" err="1" smtClean="0">
                <a:solidFill>
                  <a:srgbClr val="00B050"/>
                </a:solidFill>
                <a:latin typeface="Century Gothic" pitchFamily="34" charset="0"/>
              </a:rPr>
              <a:t>Софіївка</a:t>
            </a:r>
            <a:r>
              <a:rPr lang="uk-UA" dirty="0" err="1" smtClean="0">
                <a:solidFill>
                  <a:srgbClr val="00B050"/>
                </a:solidFill>
                <a:latin typeface="Century Gothic" pitchFamily="34" charset="0"/>
              </a:rPr>
              <a:t>”</a:t>
            </a:r>
            <a:r>
              <a:rPr lang="uk-UA" dirty="0" smtClean="0">
                <a:solidFill>
                  <a:srgbClr val="00B050"/>
                </a:solidFill>
                <a:latin typeface="Century Gothic" pitchFamily="34" charset="0"/>
              </a:rPr>
              <a:t>.</a:t>
            </a: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357422" y="6000768"/>
            <a:ext cx="2438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Софія де </a:t>
            </a:r>
            <a:r>
              <a:rPr lang="uk-UA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Вітт-Потоцька</a:t>
            </a:r>
            <a:endParaRPr lang="uk-UA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</p:spTree>
  </p:cSld>
  <p:clrMapOvr>
    <a:masterClrMapping/>
  </p:clrMapOvr>
  <p:transition spd="slow" advClick="0" advTm="1000"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  <p:pic>
        <p:nvPicPr>
          <p:cNvPr id="6" name="Рисунок 5" descr="sofievka_diana_enl.jpg"/>
          <p:cNvPicPr>
            <a:picLocks noChangeAspect="1"/>
          </p:cNvPicPr>
          <p:nvPr/>
        </p:nvPicPr>
        <p:blipFill>
          <a:blip r:embed="rId2"/>
          <a:srcRect l="24548" r="29703"/>
          <a:stretch>
            <a:fillRect/>
          </a:stretch>
        </p:blipFill>
        <p:spPr>
          <a:xfrm>
            <a:off x="2500298" y="0"/>
            <a:ext cx="4180888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</p:spTree>
  </p:cSld>
  <p:clrMapOvr>
    <a:masterClrMapping/>
  </p:clrMapOvr>
  <p:transition spd="slow" advClick="0" advTm="1000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  <p:pic>
        <p:nvPicPr>
          <p:cNvPr id="6" name="Рисунок 5" descr="285761.jpeg"/>
          <p:cNvPicPr>
            <a:picLocks noChangeAspect="1"/>
          </p:cNvPicPr>
          <p:nvPr/>
        </p:nvPicPr>
        <p:blipFill>
          <a:blip r:embed="rId2"/>
          <a:srcRect l="42969" t="-172" r="24218"/>
          <a:stretch>
            <a:fillRect/>
          </a:stretch>
        </p:blipFill>
        <p:spPr>
          <a:xfrm>
            <a:off x="2571736" y="-1"/>
            <a:ext cx="4121881" cy="6858001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</p:spTree>
  </p:cSld>
  <p:clrMapOvr>
    <a:masterClrMapping/>
  </p:clrMapOvr>
  <p:transition spd="slow" advClick="0" advTm="1000"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  <p:pic>
        <p:nvPicPr>
          <p:cNvPr id="7" name="Рисунок 6" descr="809847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088" y="0"/>
            <a:ext cx="4577824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</p:spTree>
  </p:cSld>
  <p:clrMapOvr>
    <a:masterClrMapping/>
  </p:clrMapOvr>
  <p:transition spd="slow" advClick="0" advTm="1000"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  <p:pic>
        <p:nvPicPr>
          <p:cNvPr id="7" name="Рисунок 6" descr="809866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088" y="0"/>
            <a:ext cx="4577824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</p:spTree>
  </p:cSld>
  <p:clrMapOvr>
    <a:masterClrMapping/>
  </p:clrMapOvr>
  <p:transition spd="slow" advClick="0" advTm="1000">
    <p:split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  <p:pic>
        <p:nvPicPr>
          <p:cNvPr id="6" name="Рисунок 5" descr="810024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088" y="0"/>
            <a:ext cx="4577824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ransition spd="slow" advClick="0" advTm="1000">
    <p:split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</p:spTree>
  </p:cSld>
  <p:clrMapOvr>
    <a:masterClrMapping/>
  </p:clrMapOvr>
  <p:transition spd="slow" advClick="0" advTm="1000">
    <p:split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  <p:pic>
        <p:nvPicPr>
          <p:cNvPr id="10" name="Рисунок 9" descr="809859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714356"/>
            <a:ext cx="3338004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809859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3786214" cy="5046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809859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1500174"/>
            <a:ext cx="3357586" cy="5029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1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</p:spTree>
  </p:cSld>
  <p:clrMapOvr>
    <a:masterClrMapping/>
  </p:clrMapOvr>
  <p:transition spd="slow" advClick="0" advTm="1000">
    <p:split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/>
          <a:lstStyle/>
          <a:p>
            <a:r>
              <a:rPr lang="uk-UA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фЛОРА</a:t>
            </a:r>
            <a:endParaRPr lang="uk-UA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6868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rgbClr val="00B050"/>
                </a:solidFill>
              </a:rPr>
              <a:t>	</a:t>
            </a:r>
            <a:r>
              <a:rPr lang="uk-UA" dirty="0" smtClean="0">
                <a:solidFill>
                  <a:srgbClr val="00B050"/>
                </a:solidFill>
                <a:latin typeface="Century Gothic" pitchFamily="34" charset="0"/>
              </a:rPr>
              <a:t>«Софіївка» є пам'ятником </a:t>
            </a:r>
            <a:r>
              <a:rPr lang="uk-UA" dirty="0" err="1" smtClean="0">
                <a:solidFill>
                  <a:srgbClr val="00B050"/>
                </a:solidFill>
                <a:latin typeface="Century Gothic" pitchFamily="34" charset="0"/>
              </a:rPr>
              <a:t>краєвидного</a:t>
            </a:r>
            <a:r>
              <a:rPr lang="uk-UA" dirty="0" smtClean="0">
                <a:solidFill>
                  <a:srgbClr val="00B050"/>
                </a:solidFill>
                <a:latin typeface="Century Gothic" pitchFamily="34" charset="0"/>
              </a:rPr>
              <a:t> типу світового садово-паркового мистецтва кінця XVIII — першої половини XIX століть. Тут росте понад 2000 видів дерев і кущів(місцевих і екзотичних), серед них: </a:t>
            </a:r>
            <a:r>
              <a:rPr lang="uk-UA" dirty="0" err="1" smtClean="0">
                <a:solidFill>
                  <a:srgbClr val="00B050"/>
                </a:solidFill>
                <a:latin typeface="Century Gothic" pitchFamily="34" charset="0"/>
              </a:rPr>
              <a:t>таксодіум</a:t>
            </a:r>
            <a:r>
              <a:rPr lang="uk-UA" dirty="0" smtClean="0">
                <a:solidFill>
                  <a:srgbClr val="00B050"/>
                </a:solidFill>
                <a:latin typeface="Century Gothic" pitchFamily="34" charset="0"/>
              </a:rPr>
              <a:t> (кипарис болотний), сосна </a:t>
            </a:r>
            <a:r>
              <a:rPr lang="uk-UA" dirty="0" err="1" smtClean="0">
                <a:solidFill>
                  <a:srgbClr val="00B050"/>
                </a:solidFill>
                <a:latin typeface="Century Gothic" pitchFamily="34" charset="0"/>
              </a:rPr>
              <a:t>Веймутова</a:t>
            </a:r>
            <a:r>
              <a:rPr lang="uk-UA" dirty="0" smtClean="0">
                <a:solidFill>
                  <a:srgbClr val="00B050"/>
                </a:solidFill>
                <a:latin typeface="Century Gothic" pitchFamily="34" charset="0"/>
              </a:rPr>
              <a:t>, тюльпанове дерево, платан, </a:t>
            </a:r>
            <a:r>
              <a:rPr lang="uk-UA" dirty="0" err="1" smtClean="0">
                <a:solidFill>
                  <a:srgbClr val="00B050"/>
                </a:solidFill>
                <a:latin typeface="Century Gothic" pitchFamily="34" charset="0"/>
              </a:rPr>
              <a:t>гінкґо</a:t>
            </a:r>
            <a:r>
              <a:rPr lang="uk-UA" dirty="0" smtClean="0">
                <a:solidFill>
                  <a:srgbClr val="00B050"/>
                </a:solidFill>
                <a:latin typeface="Century Gothic" pitchFamily="34" charset="0"/>
              </a:rPr>
              <a:t>, </a:t>
            </a:r>
          </a:p>
          <a:p>
            <a:pPr>
              <a:buNone/>
            </a:pPr>
            <a:r>
              <a:rPr lang="uk-UA" dirty="0" smtClean="0">
                <a:solidFill>
                  <a:srgbClr val="00B050"/>
                </a:solidFill>
                <a:latin typeface="Century Gothic" pitchFamily="34" charset="0"/>
              </a:rPr>
              <a:t>	смерека та багато інших. Колективом парку видано каталог рослин, в якому нараховується 1994 таксони, з них 1220 деревних і кущових порід та 774 трав'янистих рослин, в тому числі 25 таксонів </a:t>
            </a:r>
            <a:r>
              <a:rPr lang="uk-UA" dirty="0" err="1" smtClean="0">
                <a:solidFill>
                  <a:srgbClr val="00B050"/>
                </a:solidFill>
                <a:latin typeface="Century Gothic" pitchFamily="34" charset="0"/>
              </a:rPr>
              <a:t>ліщин</a:t>
            </a:r>
            <a:r>
              <a:rPr lang="uk-UA" dirty="0" smtClean="0">
                <a:solidFill>
                  <a:srgbClr val="00B050"/>
                </a:solidFill>
                <a:latin typeface="Century Gothic" pitchFamily="34" charset="0"/>
              </a:rPr>
              <a:t>, 24 </a:t>
            </a:r>
            <a:r>
              <a:rPr lang="uk-UA" dirty="0" err="1" smtClean="0">
                <a:solidFill>
                  <a:srgbClr val="00B050"/>
                </a:solidFill>
                <a:latin typeface="Century Gothic" pitchFamily="34" charset="0"/>
              </a:rPr>
              <a:t>—буків</a:t>
            </a:r>
            <a:r>
              <a:rPr lang="uk-UA" dirty="0" smtClean="0">
                <a:solidFill>
                  <a:srgbClr val="00B050"/>
                </a:solidFill>
                <a:latin typeface="Century Gothic" pitchFamily="34" charset="0"/>
              </a:rPr>
              <a:t>, 41 — ялин, 44 — ялівці, 100 — ліан, 320 — троянд, 57 — рододендронів, 376 — ґрунтопокривних та 98 — квіткових рослин. Колекційний фонд парку в 2007 році нараховував 3323 таксонів, з них: 546 деревних, 1557 кущових, 115 ліан, 1212 трав’янистих рослин, з них 914 інтродукованих та 246 аборигенних.</a:t>
            </a:r>
            <a:endParaRPr lang="uk-UA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</p:spTree>
  </p:cSld>
  <p:clrMapOvr>
    <a:masterClrMapping/>
  </p:clrMapOvr>
  <p:transition spd="slow" advClick="0" advTm="1000">
    <p:split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  <p:pic>
        <p:nvPicPr>
          <p:cNvPr id="6" name="Рисунок 5" descr="IMG_2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spli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</p:spTree>
  </p:cSld>
  <p:clrMapOvr>
    <a:masterClrMapping/>
  </p:clrMapOvr>
  <p:transition spd="slow" advClick="0" advTm="1000">
    <p:split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  <p:pic>
        <p:nvPicPr>
          <p:cNvPr id="7" name="Рисунок 6" descr="173441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spli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</p:spTree>
  </p:cSld>
  <p:clrMapOvr>
    <a:masterClrMapping/>
  </p:clrMapOvr>
  <p:transition spd="slow" advClick="0" advTm="1000">
    <p:split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  <p:pic>
        <p:nvPicPr>
          <p:cNvPr id="7" name="Рисунок 6" descr="102_089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Софіївка,_Лісове_озер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121189"/>
          </a:xfrm>
        </p:spPr>
      </p:pic>
    </p:spTree>
  </p:cSld>
  <p:clrMapOvr>
    <a:masterClrMapping/>
  </p:clrMapOvr>
  <p:transition spd="slow" advClick="0" advTm="3000">
    <p:spli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</p:spTree>
  </p:cSld>
  <p:clrMapOvr>
    <a:masterClrMapping/>
  </p:clrMapOvr>
  <p:transition spd="slow" advClick="0" advTm="1000">
    <p:split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77318" cy="108111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Основні напрями діяльності</a:t>
            </a:r>
            <a:endParaRPr lang="uk-U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rgbClr val="00B050"/>
                </a:solidFill>
                <a:latin typeface="Century Gothic" pitchFamily="34" charset="0"/>
              </a:rPr>
              <a:t>вивчення природної та культурної флори Правобережного Лісостепу України;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rgbClr val="00B050"/>
                </a:solidFill>
                <a:latin typeface="Century Gothic" pitchFamily="34" charset="0"/>
              </a:rPr>
              <a:t>збереження в штучних умовах у зоні південної частини Правобережного Лісостепу України </a:t>
            </a:r>
            <a:r>
              <a:rPr lang="uk-UA" dirty="0" err="1" smtClean="0">
                <a:solidFill>
                  <a:srgbClr val="00B050"/>
                </a:solidFill>
                <a:latin typeface="Century Gothic" pitchFamily="34" charset="0"/>
              </a:rPr>
              <a:t>біорізноманіття</a:t>
            </a:r>
            <a:r>
              <a:rPr lang="uk-UA" dirty="0" smtClean="0">
                <a:solidFill>
                  <a:srgbClr val="00B050"/>
                </a:solidFill>
                <a:latin typeface="Century Gothic" pitchFamily="34" charset="0"/>
              </a:rPr>
              <a:t> рослин, в тому числі рідкісних і зникаючих видів, а також насаджень і ландшафтних композицій парку;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rgbClr val="00B050"/>
                </a:solidFill>
                <a:latin typeface="Century Gothic" pitchFamily="34" charset="0"/>
              </a:rPr>
              <a:t>проведення науково-дослідних робіт в галузі інтродукції і акліматизації рослин і охорони рослинного світу, а також розробка питань ландшафтного </a:t>
            </a:r>
            <a:r>
              <a:rPr lang="uk-UA" dirty="0" err="1" smtClean="0">
                <a:solidFill>
                  <a:srgbClr val="00B050"/>
                </a:solidFill>
                <a:latin typeface="Century Gothic" pitchFamily="34" charset="0"/>
              </a:rPr>
              <a:t>паркобудування</a:t>
            </a:r>
            <a:r>
              <a:rPr lang="uk-UA" dirty="0" smtClean="0">
                <a:solidFill>
                  <a:srgbClr val="00B050"/>
                </a:solidFill>
                <a:latin typeface="Century Gothic" pitchFamily="34" charset="0"/>
              </a:rPr>
              <a:t> на базі дендропарку;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rgbClr val="00B050"/>
                </a:solidFill>
                <a:latin typeface="Century Gothic" pitchFamily="34" charset="0"/>
              </a:rPr>
              <a:t>розробка технології розмноження найбільш цінних видів рослин і впровадження їх в культуру;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rgbClr val="00B050"/>
                </a:solidFill>
                <a:latin typeface="Century Gothic" pitchFamily="34" charset="0"/>
              </a:rPr>
              <a:t>науково-просвітна робота в галузі ботаніки і охорони природи, декоративного садівництва і ландшафтної архітектури.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77318" cy="108111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Найважливіші наукові досягнення</a:t>
            </a:r>
            <a:endParaRPr lang="uk-U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00B050"/>
                </a:solidFill>
                <a:latin typeface="Century Gothic" pitchFamily="34" charset="0"/>
              </a:rPr>
              <a:t>розроблено та модифіковано технології насіннєвого й вегетативного розмноження декоративних рослин, за якими щорічно вирощується понад 200 тис. саджанців, що використовуються в ландшафтних композиціях дендропарку та інших об'єктів у Лісостепу України.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00B050"/>
                </a:solidFill>
                <a:latin typeface="Century Gothic" pitchFamily="34" charset="0"/>
              </a:rPr>
              <a:t>розроблено технології </a:t>
            </a:r>
            <a:r>
              <a:rPr lang="uk-UA" sz="1600" dirty="0" err="1" smtClean="0">
                <a:solidFill>
                  <a:srgbClr val="00B050"/>
                </a:solidFill>
                <a:latin typeface="Century Gothic" pitchFamily="34" charset="0"/>
              </a:rPr>
              <a:t>мікроклонального</a:t>
            </a:r>
            <a:r>
              <a:rPr lang="uk-UA" sz="1600" dirty="0" smtClean="0">
                <a:solidFill>
                  <a:srgbClr val="00B050"/>
                </a:solidFill>
                <a:latin typeface="Century Gothic" pitchFamily="34" charset="0"/>
              </a:rPr>
              <a:t> розмноження </a:t>
            </a:r>
            <a:r>
              <a:rPr lang="en-US" sz="1600" dirty="0" smtClean="0">
                <a:solidFill>
                  <a:srgbClr val="00B050"/>
                </a:solidFill>
                <a:latin typeface="Century Gothic" pitchFamily="34" charset="0"/>
              </a:rPr>
              <a:t>in vitro </a:t>
            </a:r>
            <a:r>
              <a:rPr lang="uk-UA" sz="1600" dirty="0" smtClean="0">
                <a:solidFill>
                  <a:srgbClr val="00B050"/>
                </a:solidFill>
                <a:latin typeface="Century Gothic" pitchFamily="34" charset="0"/>
              </a:rPr>
              <a:t>для багатьох декоративних та рідкісних рослин.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00B050"/>
                </a:solidFill>
                <a:latin typeface="Century Gothic" pitchFamily="34" charset="0"/>
              </a:rPr>
              <a:t>створено розсадник фундуків площею 10 га.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00B050"/>
                </a:solidFill>
                <a:latin typeface="Century Gothic" pitchFamily="34" charset="0"/>
              </a:rPr>
              <a:t>за матеріалами досліджень останнього десятиріччя опубліковано понад 800 наукових праць в тому числі 34 монографії.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00B050"/>
                </a:solidFill>
                <a:latin typeface="Century Gothic" pitchFamily="34" charset="0"/>
              </a:rPr>
              <a:t>проведено архівний пошук, за яким встановлено архітектурний задум будівничих та відновлено історичні назви окремих композицій та малих архітектурних форм на основі образів з поеми Гомера «Одисея».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00B050"/>
                </a:solidFill>
                <a:latin typeface="Century Gothic" pitchFamily="34" charset="0"/>
              </a:rPr>
              <a:t>впродовж останніх років у західній частині «Софіївки» побудовано новий парк площею 53 га, в якому з використанням новітніх досягнень садово-паркового мистецтва створено паркові композиції, в яких зосереджено основну частину колекційного фонду </a:t>
            </a:r>
            <a:r>
              <a:rPr lang="uk-UA" sz="1600" dirty="0" err="1" smtClean="0">
                <a:solidFill>
                  <a:srgbClr val="00B050"/>
                </a:solidFill>
                <a:latin typeface="Century Gothic" pitchFamily="34" charset="0"/>
              </a:rPr>
              <a:t>інтродуцентів</a:t>
            </a:r>
            <a:r>
              <a:rPr lang="uk-UA" sz="1600" dirty="0" smtClean="0">
                <a:solidFill>
                  <a:srgbClr val="00B050"/>
                </a:solidFill>
                <a:latin typeface="Century Gothic" pitchFamily="34" charset="0"/>
              </a:rPr>
              <a:t> дендропарку, яку згідно з розпорядженням Кабінету Міністрів України від 11.02.2004 № 73 внесено до реєстру Національного надбання.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</p:spTree>
  </p:cSld>
  <p:clrMapOvr>
    <a:masterClrMapping/>
  </p:clrMapOvr>
  <p:transition spd="slow" advClick="0" advTm="1000">
    <p:split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err="1" smtClean="0">
                <a:solidFill>
                  <a:srgbClr val="087A1E"/>
                </a:solidFill>
                <a:latin typeface="a_JasperTitulRndNord" pitchFamily="34" charset="-52"/>
                <a:cs typeface="Times New Roman" pitchFamily="18" charset="0"/>
              </a:rPr>
              <a:t>П</a:t>
            </a:r>
            <a:r>
              <a:rPr lang="uk-UA" sz="1800" dirty="0" err="1" smtClean="0">
                <a:solidFill>
                  <a:srgbClr val="087A1E"/>
                </a:solidFill>
                <a:cs typeface="Times New Roman" pitchFamily="18" charset="0"/>
              </a:rPr>
              <a:t>И</a:t>
            </a:r>
            <a:r>
              <a:rPr lang="uk-UA" sz="4000" dirty="0" err="1" smtClean="0">
                <a:solidFill>
                  <a:srgbClr val="087A1E"/>
                </a:solidFill>
                <a:latin typeface="a_JasperTitulRndNord" pitchFamily="34" charset="-52"/>
                <a:cs typeface="Times New Roman" pitchFamily="18" charset="0"/>
              </a:rPr>
              <a:t>.с</a:t>
            </a:r>
            <a:r>
              <a:rPr lang="uk-UA" sz="1800" dirty="0" err="1" smtClean="0">
                <a:solidFill>
                  <a:srgbClr val="087A1E"/>
                </a:solidFill>
                <a:cs typeface="Times New Roman" pitchFamily="18" charset="0"/>
              </a:rPr>
              <a:t>И</a:t>
            </a:r>
            <a:r>
              <a:rPr lang="uk-UA" dirty="0" smtClean="0">
                <a:solidFill>
                  <a:srgbClr val="087A1E"/>
                </a:solidFill>
                <a:latin typeface="a_JasperTitulRndNord" pitchFamily="34" charset="-52"/>
                <a:cs typeface="Times New Roman" pitchFamily="18" charset="0"/>
              </a:rPr>
              <a:t>.</a:t>
            </a:r>
            <a:endParaRPr lang="uk-UA" dirty="0">
              <a:solidFill>
                <a:srgbClr val="087A1E"/>
              </a:solidFill>
              <a:latin typeface="a_JasperTitulRndNord" pitchFamily="34" charset="-52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uk-UA" sz="2400" dirty="0" smtClean="0">
                <a:latin typeface="Century Gothic" pitchFamily="34" charset="0"/>
              </a:rPr>
              <a:t>Якщо ви щось не роздивилися,</a:t>
            </a:r>
          </a:p>
          <a:p>
            <a:pPr algn="r">
              <a:buNone/>
            </a:pPr>
            <a:r>
              <a:rPr lang="uk-UA" sz="2400" dirty="0" smtClean="0">
                <a:latin typeface="Century Gothic" pitchFamily="34" charset="0"/>
              </a:rPr>
              <a:t>Рекомендую поїхати туди</a:t>
            </a:r>
          </a:p>
          <a:p>
            <a:pPr algn="r">
              <a:buNone/>
            </a:pPr>
            <a:r>
              <a:rPr lang="uk-UA" sz="2400" dirty="0" smtClean="0">
                <a:latin typeface="Century Gothic" pitchFamily="34" charset="0"/>
              </a:rPr>
              <a:t>І роздивитися</a:t>
            </a:r>
          </a:p>
          <a:p>
            <a:pPr algn="r">
              <a:buNone/>
            </a:pPr>
            <a:r>
              <a:rPr lang="uk-UA" sz="2400" dirty="0" smtClean="0">
                <a:latin typeface="Century Gothic" pitchFamily="34" charset="0"/>
              </a:rPr>
              <a:t>:3</a:t>
            </a:r>
          </a:p>
          <a:p>
            <a:pPr>
              <a:buNone/>
            </a:pPr>
            <a:r>
              <a:rPr lang="uk-UA" b="1" dirty="0" smtClean="0">
                <a:solidFill>
                  <a:srgbClr val="087A1E"/>
                </a:solidFill>
                <a:latin typeface="Century Gothic" pitchFamily="34" charset="0"/>
              </a:rPr>
              <a:t>	</a:t>
            </a:r>
            <a:endParaRPr lang="uk-UA" b="1" dirty="0" smtClean="0">
              <a:solidFill>
                <a:srgbClr val="087A1E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uk-UA" b="1" dirty="0" smtClean="0">
                <a:solidFill>
                  <a:srgbClr val="087A1E"/>
                </a:solidFill>
                <a:latin typeface="Century Gothic" pitchFamily="34" charset="0"/>
              </a:rPr>
              <a:t>	Дякую за перегляд. Щастя, добра, здоров’я переглядачу!</a:t>
            </a:r>
          </a:p>
          <a:p>
            <a:pPr>
              <a:buNone/>
            </a:pPr>
            <a:r>
              <a:rPr lang="uk-UA" b="1" dirty="0" err="1" smtClean="0">
                <a:solidFill>
                  <a:srgbClr val="087A1E"/>
                </a:solidFill>
                <a:latin typeface="Century Gothic" pitchFamily="34" charset="0"/>
              </a:rPr>
              <a:t>Гуд</a:t>
            </a:r>
            <a:r>
              <a:rPr lang="uk-UA" b="1" dirty="0" smtClean="0">
                <a:solidFill>
                  <a:srgbClr val="087A1E"/>
                </a:solidFill>
                <a:latin typeface="Century Gothic" pitchFamily="34" charset="0"/>
              </a:rPr>
              <a:t> бай.</a:t>
            </a:r>
            <a:endParaRPr lang="uk-UA" b="1" dirty="0">
              <a:solidFill>
                <a:srgbClr val="087A1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</p:spTree>
  </p:cSld>
  <p:clrMapOvr>
    <a:masterClrMapping/>
  </p:clrMapOvr>
  <p:transition spd="slow" advClick="0" advTm="1000">
    <p:split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2214554"/>
            <a:ext cx="76438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800" dirty="0" smtClean="0">
                <a:solidFill>
                  <a:schemeClr val="bg1"/>
                </a:solidFill>
                <a:latin typeface="a_DiscoSerifNrOvl" pitchFamily="18" charset="-52"/>
              </a:rPr>
              <a:t>К</a:t>
            </a:r>
            <a:r>
              <a:rPr lang="en-US" sz="13800" dirty="0" smtClean="0">
                <a:solidFill>
                  <a:schemeClr val="bg1"/>
                </a:solidFill>
                <a:latin typeface="a_DiscoSerifNrOvl" pitchFamily="18" charset="-52"/>
              </a:rPr>
              <a:t>I</a:t>
            </a:r>
            <a:r>
              <a:rPr lang="uk-UA" sz="13800" dirty="0" smtClean="0">
                <a:solidFill>
                  <a:schemeClr val="bg1"/>
                </a:solidFill>
                <a:latin typeface="a_DiscoSerifNrOvl" pitchFamily="18" charset="-52"/>
              </a:rPr>
              <a:t>НЕЦЬ</a:t>
            </a:r>
            <a:endParaRPr lang="uk-UA" sz="13800" dirty="0">
              <a:solidFill>
                <a:schemeClr val="bg1"/>
              </a:solidFill>
              <a:latin typeface="a_DiscoSerifNrOvl" pitchFamily="18" charset="-52"/>
            </a:endParaRPr>
          </a:p>
        </p:txBody>
      </p:sp>
    </p:spTree>
  </p:cSld>
  <p:clrMapOvr>
    <a:masterClrMapping/>
  </p:clrMapOvr>
  <p:transition spd="slow" advClick="0" advTm="1000">
    <p:spli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</p:spTree>
  </p:cSld>
  <p:clrMapOvr>
    <a:masterClrMapping/>
  </p:clrMapOvr>
  <p:transition spd="slow" advClick="0" advTm="1000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</p:spTree>
  </p:cSld>
  <p:clrMapOvr>
    <a:masterClrMapping/>
  </p:clrMapOvr>
  <p:transition spd="slow" advClick="0" advTm="1000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  <p:pic>
        <p:nvPicPr>
          <p:cNvPr id="6" name="Рисунок 5" descr="0_1d7d0_a111bc1e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</p:spTree>
  </p:cSld>
  <p:clrMapOvr>
    <a:masterClrMapping/>
  </p:clrMapOvr>
  <p:transition spd="slow" advClick="0" advTm="1000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  <p:pic>
        <p:nvPicPr>
          <p:cNvPr id="6" name="Рисунок 5" descr="173441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"/>
            <a:ext cx="9144000" cy="686943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http://cs418631.vk.me/v418631845/acb6/-n-ZeGM75FE.jpg</a:t>
            </a:r>
            <a:endParaRPr lang="uk-UA" dirty="0"/>
          </a:p>
        </p:txBody>
      </p:sp>
    </p:spTree>
  </p:cSld>
  <p:clrMapOvr>
    <a:masterClrMapping/>
  </p:clrMapOvr>
  <p:transition spd="slow" advClick="0" advTm="1000"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6">
      <a:dk1>
        <a:sysClr val="windowText" lastClr="000000"/>
      </a:dk1>
      <a:lt1>
        <a:sysClr val="window" lastClr="FFFFFF"/>
      </a:lt1>
      <a:dk2>
        <a:srgbClr val="1DE163"/>
      </a:dk2>
      <a:lt2>
        <a:srgbClr val="C4F8AA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527</Words>
  <Application>Microsoft Office PowerPoint</Application>
  <PresentationFormat>Экран (4:3)</PresentationFormat>
  <Paragraphs>148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Трек</vt:lpstr>
      <vt:lpstr>СофIївка. Умань</vt:lpstr>
      <vt:lpstr>КРАСА – ВЕЛИКА СИЛА </vt:lpstr>
      <vt:lpstr> </vt:lpstr>
      <vt:lpstr> </vt:lpstr>
      <vt:lpstr> </vt:lpstr>
      <vt:lpstr> </vt:lpstr>
      <vt:lpstr> </vt:lpstr>
      <vt:lpstr> </vt:lpstr>
      <vt:lpstr> </vt:lpstr>
      <vt:lpstr>Що таке “Софіївка”?</vt:lpstr>
      <vt:lpstr>Що таке “Софіївка”?</vt:lpstr>
      <vt:lpstr>ІСторія</vt:lpstr>
      <vt:lpstr> Давайте перенесемося у </vt:lpstr>
      <vt:lpstr>Історія</vt:lpstr>
      <vt:lpstr>історія</vt:lpstr>
      <vt:lpstr>історія</vt:lpstr>
      <vt:lpstr>історія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фЛОРА</vt:lpstr>
      <vt:lpstr> </vt:lpstr>
      <vt:lpstr> </vt:lpstr>
      <vt:lpstr> </vt:lpstr>
      <vt:lpstr> </vt:lpstr>
      <vt:lpstr> </vt:lpstr>
      <vt:lpstr> </vt:lpstr>
      <vt:lpstr> </vt:lpstr>
      <vt:lpstr>Основні напрями діяльності</vt:lpstr>
      <vt:lpstr>Найважливіші наукові досягнення</vt:lpstr>
      <vt:lpstr> </vt:lpstr>
      <vt:lpstr>ПИ.сИ.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Софіївка. Умань</dc:title>
  <dc:creator>Sambir</dc:creator>
  <cp:lastModifiedBy>Sambir</cp:lastModifiedBy>
  <cp:revision>25</cp:revision>
  <dcterms:created xsi:type="dcterms:W3CDTF">2013-11-24T19:32:32Z</dcterms:created>
  <dcterms:modified xsi:type="dcterms:W3CDTF">2013-11-25T21:27:15Z</dcterms:modified>
</cp:coreProperties>
</file>