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D3E-5F23-4725-83F9-E60A3B503266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2F6-EA34-4492-9EC4-D342B25A8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D3E-5F23-4725-83F9-E60A3B503266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2F6-EA34-4492-9EC4-D342B25A8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D3E-5F23-4725-83F9-E60A3B503266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2F6-EA34-4492-9EC4-D342B25A8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D3E-5F23-4725-83F9-E60A3B503266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2F6-EA34-4492-9EC4-D342B25A8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D3E-5F23-4725-83F9-E60A3B503266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2F6-EA34-4492-9EC4-D342B25A8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D3E-5F23-4725-83F9-E60A3B503266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2F6-EA34-4492-9EC4-D342B25A8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D3E-5F23-4725-83F9-E60A3B503266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2F6-EA34-4492-9EC4-D342B25A8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D3E-5F23-4725-83F9-E60A3B503266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2F6-EA34-4492-9EC4-D342B25A8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D3E-5F23-4725-83F9-E60A3B503266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2F6-EA34-4492-9EC4-D342B25A8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D3E-5F23-4725-83F9-E60A3B503266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2F6-EA34-4492-9EC4-D342B25A8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D3E-5F23-4725-83F9-E60A3B503266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62F6-EA34-4492-9EC4-D342B25A8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7D3E-5F23-4725-83F9-E60A3B503266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B62F6-EA34-4492-9EC4-D342B25A83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soborn.jpg"/>
          <p:cNvPicPr>
            <a:picLocks noChangeAspect="1"/>
          </p:cNvPicPr>
          <p:nvPr/>
        </p:nvPicPr>
        <p:blipFill>
          <a:blip r:embed="rId2" cstate="print"/>
          <a:srcRect t="2275" b="2180"/>
          <a:stretch>
            <a:fillRect/>
          </a:stretch>
        </p:blipFill>
        <p:spPr>
          <a:xfrm>
            <a:off x="357158" y="357166"/>
            <a:ext cx="8374090" cy="6000792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98067860a4b926cd32c3feccfe4f163f21245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59639">
            <a:off x="4957962" y="259885"/>
            <a:ext cx="4078449" cy="2732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757742" cy="6357982"/>
          </a:xfrm>
        </p:spPr>
        <p:txBody>
          <a:bodyPr>
            <a:normAutofit/>
          </a:bodyPr>
          <a:lstStyle/>
          <a:p>
            <a:r>
              <a:rPr lang="vi-VN" sz="2800" dirty="0" smtClean="0">
                <a:solidFill>
                  <a:srgbClr val="FFFF00"/>
                </a:solidFill>
              </a:rPr>
              <a:t>День Собо́рності — свято України, що відзначається щороку 22 січня в день проголошення Акту возз'єднання Української Народної Республіки й Західноукраїнської Народної Республіки, що відбулося в 1919 році.</a:t>
            </a:r>
          </a:p>
          <a:p>
            <a:endParaRPr lang="vi-VN" sz="2800" dirty="0" smtClean="0">
              <a:solidFill>
                <a:srgbClr val="FFFF00"/>
              </a:solidFill>
            </a:endParaRPr>
          </a:p>
          <a:p>
            <a:r>
              <a:rPr lang="vi-VN" sz="2800" dirty="0" smtClean="0">
                <a:solidFill>
                  <a:srgbClr val="FFFF00"/>
                </a:solidFill>
              </a:rPr>
              <a:t>Офіційно в Україні День соборності відзначався з 1999 року</a:t>
            </a:r>
            <a:r>
              <a:rPr lang="vi-VN" sz="2800" dirty="0" smtClean="0"/>
              <a:t>.</a:t>
            </a:r>
            <a:endParaRPr lang="ru-RU" sz="2800" dirty="0"/>
          </a:p>
        </p:txBody>
      </p:sp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31089">
            <a:off x="5042768" y="3418297"/>
            <a:ext cx="3826548" cy="275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86d7104f0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857628"/>
            <a:ext cx="3988516" cy="281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19-1.jpg"/>
          <p:cNvPicPr>
            <a:picLocks noChangeAspect="1"/>
          </p:cNvPicPr>
          <p:nvPr/>
        </p:nvPicPr>
        <p:blipFill>
          <a:blip r:embed="rId3" cstate="print"/>
          <a:srcRect l="2358" r="2830"/>
          <a:stretch>
            <a:fillRect/>
          </a:stretch>
        </p:blipFill>
        <p:spPr>
          <a:xfrm>
            <a:off x="4786314" y="0"/>
            <a:ext cx="3973567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4857784" cy="70009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Свято </a:t>
            </a:r>
            <a:r>
              <a:rPr lang="ru-RU" dirty="0" err="1" smtClean="0">
                <a:solidFill>
                  <a:srgbClr val="FFFF00"/>
                </a:solidFill>
              </a:rPr>
              <a:t>встановлено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Україні</a:t>
            </a:r>
            <a:r>
              <a:rPr lang="ru-RU" dirty="0" smtClean="0">
                <a:solidFill>
                  <a:srgbClr val="FFFF00"/>
                </a:solidFill>
              </a:rPr>
              <a:t> «…</a:t>
            </a:r>
            <a:r>
              <a:rPr lang="ru-RU" dirty="0" err="1" smtClean="0">
                <a:solidFill>
                  <a:srgbClr val="FFFF00"/>
                </a:solidFill>
              </a:rPr>
              <a:t>враховуючи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велике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політичне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історичне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значення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об'єднання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Народної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Республіки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Західноукраїнської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Народної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Республіки</a:t>
            </a:r>
            <a:r>
              <a:rPr lang="ru-RU" dirty="0" smtClean="0">
                <a:solidFill>
                  <a:srgbClr val="FFFF00"/>
                </a:solidFill>
              </a:rPr>
              <a:t> для </a:t>
            </a:r>
            <a:r>
              <a:rPr lang="ru-RU" dirty="0" err="1" smtClean="0">
                <a:solidFill>
                  <a:srgbClr val="FFFF00"/>
                </a:solidFill>
              </a:rPr>
              <a:t>утворення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єдиної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соборної</a:t>
            </a:r>
            <a:r>
              <a:rPr lang="ru-RU" dirty="0" smtClean="0">
                <a:solidFill>
                  <a:srgbClr val="FFFF00"/>
                </a:solidFill>
              </a:rPr>
              <a:t>) </a:t>
            </a:r>
            <a:r>
              <a:rPr lang="ru-RU" dirty="0" err="1" smtClean="0">
                <a:solidFill>
                  <a:srgbClr val="FFFF00"/>
                </a:solidFill>
              </a:rPr>
              <a:t>української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держави</a:t>
            </a:r>
            <a:r>
              <a:rPr lang="ru-RU" dirty="0" smtClean="0">
                <a:solidFill>
                  <a:srgbClr val="FFFF00"/>
                </a:solidFill>
              </a:rPr>
              <a:t>…» </a:t>
            </a:r>
            <a:r>
              <a:rPr lang="ru-RU" dirty="0" err="1" smtClean="0">
                <a:solidFill>
                  <a:srgbClr val="FFFF00"/>
                </a:solidFill>
              </a:rPr>
              <a:t>згідно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Указом Президента </a:t>
            </a:r>
            <a:r>
              <a:rPr lang="ru-RU" dirty="0" err="1" smtClean="0">
                <a:solidFill>
                  <a:srgbClr val="FFFF00"/>
                </a:solidFill>
              </a:rPr>
              <a:t>України</a:t>
            </a:r>
            <a:r>
              <a:rPr lang="ru-RU" dirty="0" smtClean="0">
                <a:solidFill>
                  <a:srgbClr val="FFFF00"/>
                </a:solidFill>
              </a:rPr>
              <a:t> «Про День </a:t>
            </a:r>
            <a:r>
              <a:rPr lang="ru-RU" dirty="0" err="1" smtClean="0">
                <a:solidFill>
                  <a:srgbClr val="FFFF00"/>
                </a:solidFill>
              </a:rPr>
              <a:t>соборності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України</a:t>
            </a:r>
            <a:r>
              <a:rPr lang="ru-RU" dirty="0" smtClean="0">
                <a:solidFill>
                  <a:srgbClr val="FFFF00"/>
                </a:solidFill>
              </a:rPr>
              <a:t>»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21 </a:t>
            </a:r>
            <a:r>
              <a:rPr lang="ru-RU" dirty="0" err="1" smtClean="0">
                <a:solidFill>
                  <a:srgbClr val="FFFF00"/>
                </a:solidFill>
              </a:rPr>
              <a:t>січня</a:t>
            </a:r>
            <a:r>
              <a:rPr lang="ru-RU" dirty="0" smtClean="0">
                <a:solidFill>
                  <a:srgbClr val="FFFF00"/>
                </a:solidFill>
              </a:rPr>
              <a:t> 1999 року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 </a:t>
            </a:r>
            <a:r>
              <a:rPr lang="ru-RU" dirty="0" err="1" smtClean="0">
                <a:solidFill>
                  <a:srgbClr val="FFFF00"/>
                </a:solidFill>
              </a:rPr>
              <a:t>цей</a:t>
            </a:r>
            <a:r>
              <a:rPr lang="ru-RU" dirty="0" smtClean="0">
                <a:solidFill>
                  <a:srgbClr val="FFFF00"/>
                </a:solidFill>
              </a:rPr>
              <a:t> день </a:t>
            </a:r>
            <a:r>
              <a:rPr lang="ru-RU" dirty="0" err="1" smtClean="0">
                <a:solidFill>
                  <a:srgbClr val="FFFF00"/>
                </a:solidFill>
              </a:rPr>
              <a:t>також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прийнято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згадувати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іншу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подію</a:t>
            </a:r>
            <a:r>
              <a:rPr lang="ru-RU" dirty="0" smtClean="0">
                <a:solidFill>
                  <a:srgbClr val="FFFF00"/>
                </a:solidFill>
              </a:rPr>
              <a:t>, яка </a:t>
            </a:r>
            <a:r>
              <a:rPr lang="ru-RU" dirty="0" err="1" smtClean="0">
                <a:solidFill>
                  <a:srgbClr val="FFFF00"/>
                </a:solidFill>
              </a:rPr>
              <a:t>відбулась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рівно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рік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раніше</a:t>
            </a:r>
            <a:r>
              <a:rPr lang="ru-RU" dirty="0" smtClean="0">
                <a:solidFill>
                  <a:srgbClr val="FFFF00"/>
                </a:solidFill>
              </a:rPr>
              <a:t> 22 </a:t>
            </a:r>
            <a:r>
              <a:rPr lang="ru-RU" dirty="0" err="1" smtClean="0">
                <a:solidFill>
                  <a:srgbClr val="FFFF00"/>
                </a:solidFill>
              </a:rPr>
              <a:t>січня</a:t>
            </a:r>
            <a:r>
              <a:rPr lang="ru-RU" dirty="0" smtClean="0">
                <a:solidFill>
                  <a:srgbClr val="FFFF00"/>
                </a:solidFill>
              </a:rPr>
              <a:t> 1918 р. - </a:t>
            </a:r>
            <a:r>
              <a:rPr lang="ru-RU" dirty="0" err="1" smtClean="0">
                <a:solidFill>
                  <a:srgbClr val="FFFF00"/>
                </a:solidFill>
              </a:rPr>
              <a:t>прийняття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IV </a:t>
            </a:r>
            <a:r>
              <a:rPr lang="ru-RU" dirty="0" err="1" smtClean="0">
                <a:solidFill>
                  <a:srgbClr val="FFFF00"/>
                </a:solidFill>
              </a:rPr>
              <a:t>Універсалу</a:t>
            </a:r>
            <a:r>
              <a:rPr lang="ru-RU" dirty="0" smtClean="0">
                <a:solidFill>
                  <a:srgbClr val="FFFF00"/>
                </a:solidFill>
              </a:rPr>
              <a:t> УЦР, </a:t>
            </a:r>
            <a:r>
              <a:rPr lang="ru-RU" dirty="0" err="1" smtClean="0">
                <a:solidFill>
                  <a:srgbClr val="FFFF00"/>
                </a:solidFill>
              </a:rPr>
              <a:t>яким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проголошувалася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незалежність</a:t>
            </a:r>
            <a:r>
              <a:rPr lang="ru-RU" dirty="0" smtClean="0">
                <a:solidFill>
                  <a:srgbClr val="FFFF00"/>
                </a:solidFill>
              </a:rPr>
              <a:t> УНР.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2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79500">
            <a:off x="5086341" y="2510701"/>
            <a:ext cx="2080938" cy="205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22 </a:t>
            </a:r>
            <a:r>
              <a:rPr lang="ru-RU" dirty="0" err="1" smtClean="0">
                <a:solidFill>
                  <a:srgbClr val="FFFF00"/>
                </a:solidFill>
              </a:rPr>
              <a:t>січня</a:t>
            </a:r>
            <a:r>
              <a:rPr lang="ru-RU" dirty="0" smtClean="0">
                <a:solidFill>
                  <a:srgbClr val="FFFF00"/>
                </a:solidFill>
              </a:rPr>
              <a:t> 1939-го </a:t>
            </a:r>
            <a:r>
              <a:rPr lang="ru-RU" dirty="0" err="1" smtClean="0">
                <a:solidFill>
                  <a:srgbClr val="FFFF00"/>
                </a:solidFill>
              </a:rPr>
              <a:t>було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вперше</a:t>
            </a:r>
            <a:r>
              <a:rPr lang="ru-RU" dirty="0" smtClean="0">
                <a:solidFill>
                  <a:srgbClr val="FFFF00"/>
                </a:solidFill>
              </a:rPr>
              <a:t> за 20 </a:t>
            </a:r>
            <a:r>
              <a:rPr lang="ru-RU" dirty="0" err="1" smtClean="0">
                <a:solidFill>
                  <a:srgbClr val="FFFF00"/>
                </a:solidFill>
              </a:rPr>
              <a:t>років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урочисто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відзначено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офіційному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рівні</a:t>
            </a:r>
            <a:r>
              <a:rPr lang="ru-RU" dirty="0" smtClean="0">
                <a:solidFill>
                  <a:srgbClr val="FFFF00"/>
                </a:solidFill>
              </a:rPr>
              <a:t> свято </a:t>
            </a:r>
            <a:r>
              <a:rPr lang="ru-RU" dirty="0" err="1" smtClean="0">
                <a:solidFill>
                  <a:srgbClr val="FFFF00"/>
                </a:solidFill>
              </a:rPr>
              <a:t>Соборності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Відбулось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Карпатській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Україні</a:t>
            </a:r>
            <a:r>
              <a:rPr lang="ru-RU" dirty="0" smtClean="0">
                <a:solidFill>
                  <a:srgbClr val="FFFF00"/>
                </a:solidFill>
              </a:rPr>
              <a:t> (м. Хуст), на той час - </a:t>
            </a:r>
            <a:r>
              <a:rPr lang="ru-RU" dirty="0" err="1" smtClean="0">
                <a:solidFill>
                  <a:srgbClr val="FFFF00"/>
                </a:solidFill>
              </a:rPr>
              <a:t>автономній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республіці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Чехословаччині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чудовий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привід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нагадати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закарпатцям</a:t>
            </a:r>
            <a:r>
              <a:rPr lang="ru-RU" dirty="0" smtClean="0">
                <a:solidFill>
                  <a:srgbClr val="FFFF00"/>
                </a:solidFill>
              </a:rPr>
              <a:t> про волю, </a:t>
            </a:r>
            <a:r>
              <a:rPr lang="ru-RU" dirty="0" err="1" smtClean="0">
                <a:solidFill>
                  <a:srgbClr val="FFFF00"/>
                </a:solidFill>
              </a:rPr>
              <a:t>висловлену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з’їзді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Всенародних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зборів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українців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Хусті</a:t>
            </a:r>
            <a:r>
              <a:rPr lang="ru-RU" dirty="0" smtClean="0">
                <a:solidFill>
                  <a:srgbClr val="FFFF00"/>
                </a:solidFill>
              </a:rPr>
              <a:t> 21 </a:t>
            </a:r>
            <a:r>
              <a:rPr lang="ru-RU" dirty="0" err="1" smtClean="0">
                <a:solidFill>
                  <a:srgbClr val="FFFF00"/>
                </a:solidFill>
              </a:rPr>
              <a:t>січня</a:t>
            </a:r>
            <a:r>
              <a:rPr lang="ru-RU" dirty="0" smtClean="0">
                <a:solidFill>
                  <a:srgbClr val="FFFF00"/>
                </a:solidFill>
              </a:rPr>
              <a:t> 1919-го про </a:t>
            </a:r>
            <a:r>
              <a:rPr lang="ru-RU" dirty="0" err="1" smtClean="0">
                <a:solidFill>
                  <a:srgbClr val="FFFF00"/>
                </a:solidFill>
              </a:rPr>
              <a:t>приєднання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Закарпаття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Української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Народної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Республіки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зі</a:t>
            </a:r>
            <a:r>
              <a:rPr lang="ru-RU" dirty="0" smtClean="0">
                <a:solidFill>
                  <a:srgbClr val="FFFF00"/>
                </a:solidFill>
              </a:rPr>
              <a:t> столицею у </a:t>
            </a:r>
            <a:r>
              <a:rPr lang="ru-RU" dirty="0" err="1" smtClean="0">
                <a:solidFill>
                  <a:srgbClr val="FFFF00"/>
                </a:solidFill>
              </a:rPr>
              <a:t>Києві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легітимізувати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тим</a:t>
            </a:r>
            <a:r>
              <a:rPr lang="ru-RU" dirty="0" smtClean="0">
                <a:solidFill>
                  <a:srgbClr val="FFFF00"/>
                </a:solidFill>
              </a:rPr>
              <a:t> самим свою </a:t>
            </a:r>
            <a:r>
              <a:rPr lang="ru-RU" dirty="0" err="1" smtClean="0">
                <a:solidFill>
                  <a:srgbClr val="FFFF00"/>
                </a:solidFill>
              </a:rPr>
              <a:t>програму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побудови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держави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базі</a:t>
            </a:r>
            <a:r>
              <a:rPr lang="ru-RU" dirty="0" smtClean="0">
                <a:solidFill>
                  <a:srgbClr val="FFFF00"/>
                </a:solidFill>
              </a:rPr>
              <a:t> «</a:t>
            </a:r>
            <a:r>
              <a:rPr lang="ru-RU" dirty="0" err="1" smtClean="0">
                <a:solidFill>
                  <a:srgbClr val="FFFF00"/>
                </a:solidFill>
              </a:rPr>
              <a:t>закарпатського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П’ємонту</a:t>
            </a:r>
            <a:r>
              <a:rPr lang="ru-RU" dirty="0" smtClean="0">
                <a:solidFill>
                  <a:srgbClr val="FFFF00"/>
                </a:solidFill>
              </a:rPr>
              <a:t>».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була</a:t>
            </a:r>
            <a:r>
              <a:rPr lang="ru-RU" dirty="0" smtClean="0">
                <a:solidFill>
                  <a:srgbClr val="FFFF00"/>
                </a:solidFill>
              </a:rPr>
              <a:t> не просто </a:t>
            </a:r>
            <a:r>
              <a:rPr lang="ru-RU" dirty="0" err="1" smtClean="0">
                <a:solidFill>
                  <a:srgbClr val="FFFF00"/>
                </a:solidFill>
              </a:rPr>
              <a:t>маніфестація</a:t>
            </a:r>
            <a:r>
              <a:rPr lang="ru-RU" dirty="0" smtClean="0">
                <a:solidFill>
                  <a:srgbClr val="FFFF00"/>
                </a:solidFill>
              </a:rPr>
              <a:t>, а </a:t>
            </a:r>
            <a:r>
              <a:rPr lang="ru-RU" dirty="0" err="1" smtClean="0">
                <a:solidFill>
                  <a:srgbClr val="FFFF00"/>
                </a:solidFill>
              </a:rPr>
              <a:t>найбільша</a:t>
            </a:r>
            <a:r>
              <a:rPr lang="ru-RU" dirty="0" smtClean="0">
                <a:solidFill>
                  <a:srgbClr val="FFFF00"/>
                </a:solidFill>
              </a:rPr>
              <a:t> за 20 </a:t>
            </a:r>
            <a:r>
              <a:rPr lang="ru-RU" dirty="0" err="1" smtClean="0">
                <a:solidFill>
                  <a:srgbClr val="FFFF00"/>
                </a:solidFill>
              </a:rPr>
              <a:t>років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перебування</a:t>
            </a:r>
            <a:r>
              <a:rPr lang="ru-RU" dirty="0" smtClean="0">
                <a:solidFill>
                  <a:srgbClr val="FFFF00"/>
                </a:solidFill>
              </a:rPr>
              <a:t> краю у </a:t>
            </a:r>
            <a:r>
              <a:rPr lang="ru-RU" dirty="0" err="1" smtClean="0">
                <a:solidFill>
                  <a:srgbClr val="FFFF00"/>
                </a:solidFill>
              </a:rPr>
              <a:t>складі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Чехословаччини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демонстрація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місцевого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населення</a:t>
            </a:r>
            <a:r>
              <a:rPr lang="ru-RU" dirty="0" smtClean="0">
                <a:solidFill>
                  <a:srgbClr val="FFFF00"/>
                </a:solidFill>
              </a:rPr>
              <a:t> за </a:t>
            </a:r>
            <a:r>
              <a:rPr lang="ru-RU" dirty="0" err="1" smtClean="0">
                <a:solidFill>
                  <a:srgbClr val="FFFF00"/>
                </a:solidFill>
              </a:rPr>
              <a:t>участю</a:t>
            </a:r>
            <a:r>
              <a:rPr lang="ru-RU" dirty="0" smtClean="0">
                <a:solidFill>
                  <a:srgbClr val="FFFF00"/>
                </a:solidFill>
              </a:rPr>
              <a:t> 30 тис. люду, яке </a:t>
            </a:r>
            <a:r>
              <a:rPr lang="ru-RU" dirty="0" err="1" smtClean="0">
                <a:solidFill>
                  <a:srgbClr val="FFFF00"/>
                </a:solidFill>
              </a:rPr>
              <a:t>з’їхалось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столиці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Карпатської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усіх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куточків</a:t>
            </a:r>
            <a:r>
              <a:rPr lang="ru-RU" dirty="0" smtClean="0">
                <a:solidFill>
                  <a:srgbClr val="FFFF00"/>
                </a:solidFill>
              </a:rPr>
              <a:t> краю.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9"/>
            <a:ext cx="9144000" cy="32861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i="1" dirty="0" err="1" smtClean="0">
                <a:solidFill>
                  <a:srgbClr val="FFFF00"/>
                </a:solidFill>
              </a:rPr>
              <a:t>Живий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ланцюг</a:t>
            </a:r>
            <a:r>
              <a:rPr lang="ru-RU" sz="4000" b="1" i="1" dirty="0" smtClean="0">
                <a:solidFill>
                  <a:srgbClr val="FFFF00"/>
                </a:solidFill>
              </a:rPr>
              <a:t> 1990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Ця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акція</a:t>
            </a:r>
            <a:r>
              <a:rPr lang="ru-RU" dirty="0" smtClean="0">
                <a:solidFill>
                  <a:srgbClr val="FFFF00"/>
                </a:solidFill>
              </a:rPr>
              <a:t> стала </a:t>
            </a:r>
            <a:r>
              <a:rPr lang="ru-RU" dirty="0" err="1" smtClean="0">
                <a:solidFill>
                  <a:srgbClr val="FFFF00"/>
                </a:solidFill>
              </a:rPr>
              <a:t>однією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найяскравіших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подій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під</a:t>
            </a:r>
            <a:r>
              <a:rPr lang="ru-RU" dirty="0" smtClean="0">
                <a:solidFill>
                  <a:srgbClr val="FFFF00"/>
                </a:solidFill>
              </a:rPr>
              <a:t> час </a:t>
            </a:r>
            <a:r>
              <a:rPr lang="ru-RU" dirty="0" err="1" smtClean="0">
                <a:solidFill>
                  <a:srgbClr val="FFFF00"/>
                </a:solidFill>
              </a:rPr>
              <a:t>руху</a:t>
            </a:r>
            <a:r>
              <a:rPr lang="ru-RU" dirty="0" smtClean="0">
                <a:solidFill>
                  <a:srgbClr val="FFFF00"/>
                </a:solidFill>
              </a:rPr>
              <a:t> за </a:t>
            </a:r>
            <a:r>
              <a:rPr lang="ru-RU" dirty="0" err="1" smtClean="0">
                <a:solidFill>
                  <a:srgbClr val="FFFF00"/>
                </a:solidFill>
              </a:rPr>
              <a:t>відродження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незалежної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соборної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демократичної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України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утвердження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національної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ідеї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Патріотичні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сили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передчутті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розпаду</a:t>
            </a:r>
            <a:r>
              <a:rPr lang="ru-RU" dirty="0" smtClean="0">
                <a:solidFill>
                  <a:srgbClr val="FFFF00"/>
                </a:solidFill>
              </a:rPr>
              <a:t> СРСР </a:t>
            </a:r>
            <a:r>
              <a:rPr lang="ru-RU" dirty="0" err="1" smtClean="0">
                <a:solidFill>
                  <a:srgbClr val="FFFF00"/>
                </a:solidFill>
              </a:rPr>
              <a:t>згуртувалися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й</a:t>
            </a:r>
            <a:r>
              <a:rPr lang="ru-RU" dirty="0" smtClean="0">
                <a:solidFill>
                  <a:srgbClr val="FFFF00"/>
                </a:solidFill>
              </a:rPr>
              <a:t> 21 </a:t>
            </a:r>
            <a:r>
              <a:rPr lang="ru-RU" dirty="0" err="1" smtClean="0">
                <a:solidFill>
                  <a:srgbClr val="FFFF00"/>
                </a:solidFill>
              </a:rPr>
              <a:t>січня</a:t>
            </a:r>
            <a:r>
              <a:rPr lang="ru-RU" dirty="0" smtClean="0">
                <a:solidFill>
                  <a:srgbClr val="FFFF00"/>
                </a:solidFill>
              </a:rPr>
              <a:t> 1990 р. </a:t>
            </a:r>
            <a:r>
              <a:rPr lang="ru-RU" dirty="0" err="1" smtClean="0">
                <a:solidFill>
                  <a:srgbClr val="FFFF00"/>
                </a:solidFill>
              </a:rPr>
              <a:t>організували</a:t>
            </a:r>
            <a:r>
              <a:rPr lang="ru-RU" dirty="0" smtClean="0">
                <a:solidFill>
                  <a:srgbClr val="FFFF00"/>
                </a:solidFill>
              </a:rPr>
              <a:t> «</a:t>
            </a:r>
            <a:r>
              <a:rPr lang="ru-RU" dirty="0" err="1" smtClean="0">
                <a:solidFill>
                  <a:srgbClr val="FFFF00"/>
                </a:solidFill>
              </a:rPr>
              <a:t>живий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ланцюг</a:t>
            </a:r>
            <a:r>
              <a:rPr lang="ru-RU" dirty="0" smtClean="0">
                <a:solidFill>
                  <a:srgbClr val="FFFF00"/>
                </a:solidFill>
              </a:rPr>
              <a:t>» </a:t>
            </a:r>
            <a:r>
              <a:rPr lang="ru-RU" dirty="0" err="1" smtClean="0">
                <a:solidFill>
                  <a:srgbClr val="FFFF00"/>
                </a:solidFill>
              </a:rPr>
              <a:t>між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Києвом</a:t>
            </a:r>
            <a:r>
              <a:rPr lang="ru-RU" dirty="0" smtClean="0">
                <a:solidFill>
                  <a:srgbClr val="FFFF00"/>
                </a:solidFill>
              </a:rPr>
              <a:t>, Львовом та </a:t>
            </a:r>
            <a:r>
              <a:rPr lang="ru-RU" dirty="0" err="1" smtClean="0">
                <a:solidFill>
                  <a:srgbClr val="FFFF00"/>
                </a:solidFill>
              </a:rPr>
              <a:t>Івано-Франківськом</a:t>
            </a:r>
            <a:r>
              <a:rPr lang="ru-RU" dirty="0" smtClean="0">
                <a:solidFill>
                  <a:srgbClr val="FFFF00"/>
                </a:solidFill>
              </a:rPr>
              <a:t> як символ </a:t>
            </a:r>
            <a:r>
              <a:rPr lang="ru-RU" dirty="0" err="1" smtClean="0">
                <a:solidFill>
                  <a:srgbClr val="FFFF00"/>
                </a:solidFill>
              </a:rPr>
              <a:t>духовної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єдності</a:t>
            </a:r>
            <a:r>
              <a:rPr lang="ru-RU" dirty="0" smtClean="0">
                <a:solidFill>
                  <a:srgbClr val="FFFF00"/>
                </a:solidFill>
              </a:rPr>
              <a:t> людей </a:t>
            </a:r>
            <a:r>
              <a:rPr lang="ru-RU" dirty="0" err="1" smtClean="0">
                <a:solidFill>
                  <a:srgbClr val="FFFF00"/>
                </a:solidFill>
              </a:rPr>
              <a:t>східних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західних</a:t>
            </a:r>
            <a:r>
              <a:rPr lang="ru-RU" dirty="0" smtClean="0">
                <a:solidFill>
                  <a:srgbClr val="FFFF00"/>
                </a:solidFill>
              </a:rPr>
              <a:t> земель </a:t>
            </a:r>
            <a:r>
              <a:rPr lang="ru-RU" dirty="0" err="1" smtClean="0">
                <a:solidFill>
                  <a:srgbClr val="FFFF00"/>
                </a:solidFill>
              </a:rPr>
              <a:t>України</a:t>
            </a:r>
            <a:r>
              <a:rPr lang="ru-RU" dirty="0" smtClean="0">
                <a:solidFill>
                  <a:srgbClr val="FFFF00"/>
                </a:solidFill>
              </a:rPr>
              <a:t>, як </a:t>
            </a:r>
            <a:r>
              <a:rPr lang="ru-RU" dirty="0" err="1" smtClean="0">
                <a:solidFill>
                  <a:srgbClr val="FFFF00"/>
                </a:solidFill>
              </a:rPr>
              <a:t>запорука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існування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єдиної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соборної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1 до 3 </a:t>
            </a:r>
            <a:r>
              <a:rPr lang="ru-RU" dirty="0" err="1" smtClean="0">
                <a:solidFill>
                  <a:srgbClr val="FFFF00"/>
                </a:solidFill>
              </a:rPr>
              <a:t>мільйонів</a:t>
            </a:r>
            <a:r>
              <a:rPr lang="ru-RU" dirty="0" smtClean="0">
                <a:solidFill>
                  <a:srgbClr val="FFFF00"/>
                </a:solidFill>
              </a:rPr>
              <a:t> людей, </a:t>
            </a:r>
            <a:r>
              <a:rPr lang="ru-RU" dirty="0" err="1" smtClean="0">
                <a:solidFill>
                  <a:srgbClr val="FFFF00"/>
                </a:solidFill>
              </a:rPr>
              <a:t>узявшись</a:t>
            </a:r>
            <a:r>
              <a:rPr lang="ru-RU" dirty="0" smtClean="0">
                <a:solidFill>
                  <a:srgbClr val="FFFF00"/>
                </a:solidFill>
              </a:rPr>
              <a:t> за руки, створили на дорогах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шосе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безперервний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ланцюг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Києва</a:t>
            </a:r>
            <a:r>
              <a:rPr lang="ru-RU" dirty="0" smtClean="0">
                <a:solidFill>
                  <a:srgbClr val="FFFF00"/>
                </a:solidFill>
              </a:rPr>
              <a:t> до Львова.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800px-День_єдності._Акт_Злуки_(199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14686"/>
            <a:ext cx="5857916" cy="335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7367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143248"/>
            <a:ext cx="2238374" cy="344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71475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500" b="1" i="1" dirty="0" err="1" smtClean="0">
                <a:solidFill>
                  <a:srgbClr val="FFFF00"/>
                </a:solidFill>
              </a:rPr>
              <a:t>Живі</a:t>
            </a:r>
            <a:r>
              <a:rPr lang="ru-RU" sz="4500" b="1" i="1" dirty="0" smtClean="0">
                <a:solidFill>
                  <a:srgbClr val="FFFF00"/>
                </a:solidFill>
              </a:rPr>
              <a:t> </a:t>
            </a:r>
            <a:r>
              <a:rPr lang="ru-RU" sz="4500" b="1" i="1" dirty="0" err="1" smtClean="0">
                <a:solidFill>
                  <a:srgbClr val="FFFF00"/>
                </a:solidFill>
              </a:rPr>
              <a:t>ланцюги</a:t>
            </a:r>
            <a:r>
              <a:rPr lang="ru-RU" sz="4500" b="1" i="1" dirty="0" smtClean="0">
                <a:solidFill>
                  <a:srgbClr val="FFFF00"/>
                </a:solidFill>
              </a:rPr>
              <a:t> в 2000-ні</a:t>
            </a:r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 err="1" smtClean="0">
                <a:solidFill>
                  <a:srgbClr val="FFFF00"/>
                </a:solidFill>
              </a:rPr>
              <a:t>кінці</a:t>
            </a:r>
            <a:r>
              <a:rPr lang="ru-RU" dirty="0" smtClean="0">
                <a:solidFill>
                  <a:srgbClr val="FFFF00"/>
                </a:solidFill>
              </a:rPr>
              <a:t> 2000-них </a:t>
            </a:r>
            <a:r>
              <a:rPr lang="ru-RU" dirty="0" err="1" smtClean="0">
                <a:solidFill>
                  <a:srgbClr val="FFFF00"/>
                </a:solidFill>
              </a:rPr>
              <a:t>рр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відро</a:t>
            </a:r>
            <a:r>
              <a:rPr lang="uk-UA" dirty="0" err="1" smtClean="0">
                <a:solidFill>
                  <a:srgbClr val="FFFF00"/>
                </a:solidFill>
              </a:rPr>
              <a:t>дилася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традиція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створення</a:t>
            </a:r>
            <a:r>
              <a:rPr lang="ru-RU" dirty="0" smtClean="0">
                <a:solidFill>
                  <a:srgbClr val="FFFF00"/>
                </a:solidFill>
              </a:rPr>
              <a:t> «</a:t>
            </a:r>
            <a:r>
              <a:rPr lang="ru-RU" dirty="0" err="1" smtClean="0">
                <a:solidFill>
                  <a:srgbClr val="FFFF00"/>
                </a:solidFill>
              </a:rPr>
              <a:t>живих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ланцюгів</a:t>
            </a:r>
            <a:r>
              <a:rPr lang="ru-RU" dirty="0" smtClean="0">
                <a:solidFill>
                  <a:srgbClr val="FFFF00"/>
                </a:solidFill>
              </a:rPr>
              <a:t>»,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символізують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єдність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українського</a:t>
            </a:r>
            <a:r>
              <a:rPr lang="ru-RU" dirty="0" smtClean="0">
                <a:solidFill>
                  <a:srgbClr val="FFFF00"/>
                </a:solidFill>
              </a:rPr>
              <a:t> народу. В 2008 — 2011 роках у </a:t>
            </a:r>
            <a:r>
              <a:rPr lang="ru-RU" dirty="0" err="1" smtClean="0">
                <a:solidFill>
                  <a:srgbClr val="FFFF00"/>
                </a:solidFill>
              </a:rPr>
              <a:t>Києві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такі</a:t>
            </a:r>
            <a:r>
              <a:rPr lang="ru-RU" dirty="0" smtClean="0">
                <a:solidFill>
                  <a:srgbClr val="FFFF00"/>
                </a:solidFill>
              </a:rPr>
              <a:t> «</a:t>
            </a:r>
            <a:r>
              <a:rPr lang="ru-RU" dirty="0" err="1" smtClean="0">
                <a:solidFill>
                  <a:srgbClr val="FFFF00"/>
                </a:solidFill>
              </a:rPr>
              <a:t>ланцюги</a:t>
            </a:r>
            <a:r>
              <a:rPr lang="ru-RU" dirty="0" smtClean="0">
                <a:solidFill>
                  <a:srgbClr val="FFFF00"/>
                </a:solidFill>
              </a:rPr>
              <a:t>» </a:t>
            </a:r>
            <a:r>
              <a:rPr lang="ru-RU" dirty="0" err="1" smtClean="0">
                <a:solidFill>
                  <a:srgbClr val="FFFF00"/>
                </a:solidFill>
              </a:rPr>
              <a:t>утворювали</a:t>
            </a:r>
            <a:r>
              <a:rPr lang="ru-RU" dirty="0" smtClean="0">
                <a:solidFill>
                  <a:srgbClr val="FFFF00"/>
                </a:solidFill>
              </a:rPr>
              <a:t> на мосту Патона. Таким чином </a:t>
            </a:r>
            <a:r>
              <a:rPr lang="ru-RU" dirty="0" err="1" smtClean="0">
                <a:solidFill>
                  <a:srgbClr val="FFFF00"/>
                </a:solidFill>
              </a:rPr>
              <a:t>символічно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об'єднували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правий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лівий</a:t>
            </a:r>
            <a:r>
              <a:rPr lang="ru-RU" dirty="0" smtClean="0">
                <a:solidFill>
                  <a:srgbClr val="FFFF00"/>
                </a:solidFill>
              </a:rPr>
              <a:t> береги </a:t>
            </a:r>
            <a:r>
              <a:rPr lang="ru-RU" dirty="0" err="1" smtClean="0">
                <a:solidFill>
                  <a:srgbClr val="FFFF00"/>
                </a:solidFill>
              </a:rPr>
              <a:t>Дніпра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Найбільшого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розмаху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акція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досягла</a:t>
            </a:r>
            <a:r>
              <a:rPr lang="ru-RU" dirty="0" smtClean="0">
                <a:solidFill>
                  <a:srgbClr val="FFFF00"/>
                </a:solidFill>
              </a:rPr>
              <a:t> 2011 року, коли на </a:t>
            </a:r>
            <a:r>
              <a:rPr lang="ru-RU" dirty="0" err="1" smtClean="0">
                <a:solidFill>
                  <a:srgbClr val="FFFF00"/>
                </a:solidFill>
              </a:rPr>
              <a:t>міст</a:t>
            </a:r>
            <a:r>
              <a:rPr lang="ru-RU" dirty="0" smtClean="0">
                <a:solidFill>
                  <a:srgbClr val="FFFF00"/>
                </a:solidFill>
              </a:rPr>
              <a:t> Патона </a:t>
            </a:r>
            <a:r>
              <a:rPr lang="ru-RU" dirty="0" err="1" smtClean="0">
                <a:solidFill>
                  <a:srgbClr val="FFFF00"/>
                </a:solidFill>
              </a:rPr>
              <a:t>прийшло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понад</a:t>
            </a:r>
            <a:r>
              <a:rPr lang="ru-RU" dirty="0" smtClean="0">
                <a:solidFill>
                  <a:srgbClr val="FFFF00"/>
                </a:solidFill>
              </a:rPr>
              <a:t> 1000 </a:t>
            </a:r>
            <a:r>
              <a:rPr lang="ru-RU" dirty="0" err="1" smtClean="0">
                <a:solidFill>
                  <a:srgbClr val="FFFF00"/>
                </a:solidFill>
              </a:rPr>
              <a:t>учасників</a:t>
            </a:r>
            <a:r>
              <a:rPr lang="ru-RU" dirty="0" smtClean="0">
                <a:solidFill>
                  <a:srgbClr val="FFFF00"/>
                </a:solidFill>
              </a:rPr>
              <a:t>. 22 </a:t>
            </a:r>
            <a:r>
              <a:rPr lang="ru-RU" dirty="0" err="1" smtClean="0">
                <a:solidFill>
                  <a:srgbClr val="FFFF00"/>
                </a:solidFill>
              </a:rPr>
              <a:t>січня</a:t>
            </a:r>
            <a:r>
              <a:rPr lang="ru-RU" dirty="0" smtClean="0">
                <a:solidFill>
                  <a:srgbClr val="FFFF00"/>
                </a:solidFill>
              </a:rPr>
              <a:t> 2011 р. «</a:t>
            </a:r>
            <a:r>
              <a:rPr lang="ru-RU" dirty="0" err="1" smtClean="0">
                <a:solidFill>
                  <a:srgbClr val="FFFF00"/>
                </a:solidFill>
              </a:rPr>
              <a:t>живий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ланцюг</a:t>
            </a:r>
            <a:r>
              <a:rPr lang="ru-RU" dirty="0" smtClean="0">
                <a:solidFill>
                  <a:srgbClr val="FFFF00"/>
                </a:solidFill>
              </a:rPr>
              <a:t>» </a:t>
            </a:r>
            <a:r>
              <a:rPr lang="ru-RU" dirty="0" err="1" smtClean="0">
                <a:solidFill>
                  <a:srgbClr val="FFFF00"/>
                </a:solidFill>
              </a:rPr>
              <a:t>утворено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понад</a:t>
            </a:r>
            <a:r>
              <a:rPr lang="ru-RU" dirty="0" smtClean="0">
                <a:solidFill>
                  <a:srgbClr val="FFFF00"/>
                </a:solidFill>
              </a:rPr>
              <a:t> 20 </a:t>
            </a:r>
            <a:r>
              <a:rPr lang="ru-RU" dirty="0" err="1" smtClean="0">
                <a:solidFill>
                  <a:srgbClr val="FFFF00"/>
                </a:solidFill>
              </a:rPr>
              <a:t>містах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України</a:t>
            </a:r>
            <a:r>
              <a:rPr lang="ru-RU" dirty="0" smtClean="0">
                <a:solidFill>
                  <a:srgbClr val="FFFF00"/>
                </a:solidFill>
              </a:rPr>
              <a:t>. Так у </a:t>
            </a:r>
            <a:r>
              <a:rPr lang="ru-RU" dirty="0" err="1" smtClean="0">
                <a:solidFill>
                  <a:srgbClr val="FFFF00"/>
                </a:solidFill>
              </a:rPr>
              <a:t>Львові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близько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п'яти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тисяч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осіб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утворили</a:t>
            </a:r>
            <a:r>
              <a:rPr lang="ru-RU" dirty="0" smtClean="0">
                <a:solidFill>
                  <a:srgbClr val="FFFF00"/>
                </a:solidFill>
              </a:rPr>
              <a:t> «</a:t>
            </a:r>
            <a:r>
              <a:rPr lang="ru-RU" dirty="0" err="1" smtClean="0">
                <a:solidFill>
                  <a:srgbClr val="FFFF00"/>
                </a:solidFill>
              </a:rPr>
              <a:t>живий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ланцюг</a:t>
            </a:r>
            <a:r>
              <a:rPr lang="ru-RU" dirty="0" smtClean="0">
                <a:solidFill>
                  <a:srgbClr val="FFFF00"/>
                </a:solidFill>
              </a:rPr>
              <a:t>»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пам'ятника</a:t>
            </a:r>
            <a:r>
              <a:rPr lang="ru-RU" dirty="0" smtClean="0">
                <a:solidFill>
                  <a:srgbClr val="FFFF00"/>
                </a:solidFill>
              </a:rPr>
              <a:t> Тарасу </a:t>
            </a:r>
            <a:r>
              <a:rPr lang="ru-RU" dirty="0" err="1" smtClean="0">
                <a:solidFill>
                  <a:srgbClr val="FFFF00"/>
                </a:solidFill>
              </a:rPr>
              <a:t>Шевченку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пам'ятника</a:t>
            </a:r>
            <a:r>
              <a:rPr lang="ru-RU" dirty="0" smtClean="0">
                <a:solidFill>
                  <a:srgbClr val="FFFF00"/>
                </a:solidFill>
              </a:rPr>
              <a:t> Степану </a:t>
            </a:r>
            <a:r>
              <a:rPr lang="ru-RU" dirty="0" err="1" smtClean="0">
                <a:solidFill>
                  <a:srgbClr val="FFFF00"/>
                </a:solidFill>
              </a:rPr>
              <a:t>Бандері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a1dc2557dc_196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14752"/>
            <a:ext cx="4464875" cy="297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ob4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000504"/>
            <a:ext cx="443196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7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071678"/>
            <a:ext cx="3786214" cy="252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ay-sobornos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3714776" cy="247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00px-ДеньСоборності2011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214818"/>
            <a:ext cx="3719530" cy="247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00px-ДеньСоборності2011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498" y="4071942"/>
            <a:ext cx="3405230" cy="226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N6nKnpvYU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364571"/>
            <a:ext cx="3286148" cy="240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432422" cy="228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555dc78902_106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639" y="2857496"/>
            <a:ext cx="3657361" cy="256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0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85728"/>
            <a:ext cx="3654930" cy="2357430"/>
          </a:xfrm>
          <a:prstGeom prst="rect">
            <a:avLst/>
          </a:prstGeom>
        </p:spPr>
      </p:pic>
      <p:pic>
        <p:nvPicPr>
          <p:cNvPr id="8" name="Рисунок 7" descr="8520903_103878_10964560_7094333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064787"/>
            <a:ext cx="3724284" cy="2793213"/>
          </a:xfrm>
          <a:prstGeom prst="rect">
            <a:avLst/>
          </a:prstGeom>
        </p:spPr>
      </p:pic>
      <p:pic>
        <p:nvPicPr>
          <p:cNvPr id="9" name="Рисунок 8" descr="1295626430_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571744"/>
            <a:ext cx="2643206" cy="2109715"/>
          </a:xfrm>
          <a:prstGeom prst="rect">
            <a:avLst/>
          </a:prstGeom>
        </p:spPr>
      </p:pic>
      <p:pic>
        <p:nvPicPr>
          <p:cNvPr id="10" name="Рисунок 9" descr="flag_u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2714620"/>
            <a:ext cx="1672542" cy="2368201"/>
          </a:xfrm>
          <a:prstGeom prst="rect">
            <a:avLst/>
          </a:prstGeom>
        </p:spPr>
      </p:pic>
      <p:pic>
        <p:nvPicPr>
          <p:cNvPr id="11" name="Рисунок 10" descr="gerb_u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0"/>
            <a:ext cx="1769765" cy="2500330"/>
          </a:xfrm>
          <a:prstGeom prst="rect">
            <a:avLst/>
          </a:prstGeom>
        </p:spPr>
      </p:pic>
      <p:pic>
        <p:nvPicPr>
          <p:cNvPr id="12" name="Рисунок 11" descr="post-64655-121054316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628" y="4619626"/>
            <a:ext cx="2238374" cy="2238374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427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Ninnel</dc:creator>
  <cp:lastModifiedBy>Ninnel</cp:lastModifiedBy>
  <cp:revision>5</cp:revision>
  <dcterms:created xsi:type="dcterms:W3CDTF">2014-01-21T18:47:01Z</dcterms:created>
  <dcterms:modified xsi:type="dcterms:W3CDTF">2014-01-21T19:31:38Z</dcterms:modified>
</cp:coreProperties>
</file>