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75" r:id="rId5"/>
    <p:sldId id="259" r:id="rId6"/>
    <p:sldId id="278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80" r:id="rId15"/>
    <p:sldId id="279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5E58-5F91-42F7-B341-4164D02BB96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DF4539-A56A-4C4E-ACF0-C661A498988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5E58-5F91-42F7-B341-4164D02BB96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4539-A56A-4C4E-ACF0-C661A49898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5E58-5F91-42F7-B341-4164D02BB96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4539-A56A-4C4E-ACF0-C661A49898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185E58-5F91-42F7-B341-4164D02BB96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DF4539-A56A-4C4E-ACF0-C661A498988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5E58-5F91-42F7-B341-4164D02BB96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4539-A56A-4C4E-ACF0-C661A498988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5E58-5F91-42F7-B341-4164D02BB96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4539-A56A-4C4E-ACF0-C661A498988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4539-A56A-4C4E-ACF0-C661A498988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5E58-5F91-42F7-B341-4164D02BB96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5E58-5F91-42F7-B341-4164D02BB96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4539-A56A-4C4E-ACF0-C661A498988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5E58-5F91-42F7-B341-4164D02BB96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4539-A56A-4C4E-ACF0-C661A49898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185E58-5F91-42F7-B341-4164D02BB96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F4539-A56A-4C4E-ACF0-C661A498988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5E58-5F91-42F7-B341-4164D02BB96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DF4539-A56A-4C4E-ACF0-C661A498988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185E58-5F91-42F7-B341-4164D02BB96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DF4539-A56A-4C4E-ACF0-C661A498988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&#1091;&#1084;&#1077;&#1085;&#1090;&#1080;\&#1064;&#1082;&#1086;&#1083;&#1072;\&#1030;&#1089;&#1090;&#1086;&#1088;&#1110;&#1103;\11%20&#1082;&#1083;&#1072;&#1089;\&#1053;&#1072;&#1086;&#1095;&#1085;&#1110;&#1089;&#1090;&#1100;%2011\&#1042;&#1089;&#1077;&#1089;&#1074;&#1110;&#1090;&#1085;&#1103;%20&#1110;&#1089;&#1090;&#1086;&#1088;&#1110;&#1103;\&#1030;&#1090;&#1072;&#1083;&#1110;&#1103;\National%20Anthem%20of%20Italy%20Instrumental%20with%20lyrics.mp4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5/57/Silvio_Berlusconi_%282010%29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5429264"/>
            <a:ext cx="4191000" cy="699424"/>
          </a:xfrm>
        </p:spPr>
        <p:txBody>
          <a:bodyPr/>
          <a:lstStyle/>
          <a:p>
            <a:pPr algn="r"/>
            <a:r>
              <a:rPr lang="uk-UA" dirty="0" smtClean="0"/>
              <a:t>Виконали:</a:t>
            </a:r>
          </a:p>
          <a:p>
            <a:pPr algn="r"/>
            <a:r>
              <a:rPr lang="uk-UA" dirty="0" err="1" smtClean="0"/>
              <a:t>Михайлюк</a:t>
            </a:r>
            <a:r>
              <a:rPr lang="uk-UA" dirty="0" smtClean="0"/>
              <a:t> Святослав</a:t>
            </a:r>
          </a:p>
          <a:p>
            <a:pPr algn="r"/>
            <a:r>
              <a:rPr lang="uk-UA" dirty="0" err="1" smtClean="0"/>
              <a:t>Серман</a:t>
            </a:r>
            <a:r>
              <a:rPr lang="uk-UA" dirty="0" smtClean="0"/>
              <a:t> Валентин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Європа після Другої світової війни. Італія в 1945 – 2012рр.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b="1" dirty="0" smtClean="0">
                <a:latin typeface="Courier New" pitchFamily="49" charset="0"/>
                <a:cs typeface="Courier New" pitchFamily="49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/>
              <a:t>Державна символіка Італії</a:t>
            </a:r>
            <a:endParaRPr lang="ru-RU" dirty="0"/>
          </a:p>
        </p:txBody>
      </p:sp>
      <p:pic>
        <p:nvPicPr>
          <p:cNvPr id="4" name="Picture 4" descr="D:\Мои документи\Школа\Історія\11 клас\Наочність 11\Всесвітня історія\Італія\Italia_Mapa_Ukr.web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9900" y="21336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Мои документи\Школа\Історія\11 клас\Наочність 11\Всесвітня історія\Італія\250px-Flag_of_Ital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388" y="2349500"/>
            <a:ext cx="2381250" cy="1590675"/>
          </a:xfrm>
          <a:prstGeom prst="rect">
            <a:avLst/>
          </a:prstGeom>
          <a:noFill/>
        </p:spPr>
      </p:pic>
      <p:pic>
        <p:nvPicPr>
          <p:cNvPr id="6" name="Picture 2" descr="D:\Мои документи\Школа\Історія\11 клас\Наочність 11\Всесвітня історія\Італія\220px-Emblem_of_Italy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86578" y="2071678"/>
            <a:ext cx="2095500" cy="2362200"/>
          </a:xfrm>
          <a:prstGeom prst="rect">
            <a:avLst/>
          </a:prstGeom>
          <a:noFill/>
        </p:spPr>
      </p:pic>
      <p:pic>
        <p:nvPicPr>
          <p:cNvPr id="7" name="National Anthem of Italy Instrumental with lyric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9388" y="5364163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500880" cy="4572000"/>
          </a:xfr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1575"/>
            <a:ext cx="4643438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59543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2800" b="1" dirty="0" smtClean="0"/>
              <a:t>Майже два десятиріччя італійська економіка розвивалася високими темпами – в середньому 5,7% на рік. Темпи розвитку були найвищими в Європі.</a:t>
            </a:r>
          </a:p>
          <a:p>
            <a:pPr algn="just"/>
            <a:r>
              <a:rPr lang="uk-UA" sz="2800" b="1" dirty="0" smtClean="0"/>
              <a:t>За цей період Італія перетворилася на індустріальну країну.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Проголошення республіки 8 червня 1946 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Найбільш популярні політичні партії в перші роки після закінчення війни – </a:t>
            </a:r>
            <a:r>
              <a:rPr lang="uk-UA" b="1" dirty="0" err="1" smtClean="0">
                <a:latin typeface="Courier New" pitchFamily="49" charset="0"/>
                <a:cs typeface="Courier New" pitchFamily="49" charset="0"/>
              </a:rPr>
              <a:t>Християнсько</a:t>
            </a: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 – демократична партія, Італійська соціалістична партія, Італійська комуністична партія.</a:t>
            </a:r>
          </a:p>
          <a:p>
            <a:pPr algn="just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2 червня 1946р. – референдум щодо форми державного правління Італії та вибори до Установчих зборів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Результати голосування щодо форми державного правління:</a:t>
            </a:r>
          </a:p>
          <a:p>
            <a:pPr marL="285750" indent="-285750" algn="just">
              <a:buFontTx/>
              <a:buChar char="-"/>
              <a:defRPr/>
            </a:pP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За республіку – 12,7 </a:t>
            </a:r>
            <a:r>
              <a:rPr lang="uk-UA" b="1" dirty="0" err="1" smtClean="0">
                <a:latin typeface="Courier New" pitchFamily="49" charset="0"/>
                <a:cs typeface="Courier New" pitchFamily="49" charset="0"/>
              </a:rPr>
              <a:t>млн</a:t>
            </a: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 голосів;</a:t>
            </a:r>
          </a:p>
          <a:p>
            <a:pPr marL="285750" indent="-285750" algn="just">
              <a:buFontTx/>
              <a:buChar char="-"/>
              <a:defRPr/>
            </a:pP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За монархію – 10,7 </a:t>
            </a:r>
            <a:r>
              <a:rPr lang="uk-UA" b="1" dirty="0" err="1" smtClean="0">
                <a:latin typeface="Courier New" pitchFamily="49" charset="0"/>
                <a:cs typeface="Courier New" pitchFamily="49" charset="0"/>
              </a:rPr>
              <a:t>млн</a:t>
            </a: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 голосів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0475" y="4410075"/>
            <a:ext cx="4073525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Соціально – економічний  і політичний розвиток Італії наприкінці ХХ – на початку ХХІ століття</a:t>
            </a:r>
            <a:endParaRPr lang="ru-RU" sz="2800" dirty="0"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1512"/>
          </a:xfrm>
        </p:spPr>
        <p:txBody>
          <a:bodyPr>
            <a:normAutofit fontScale="77500" lnSpcReduction="20000"/>
          </a:bodyPr>
          <a:lstStyle/>
          <a:p>
            <a:r>
              <a:rPr lang="uk-UA" sz="2800" b="1" dirty="0" smtClean="0"/>
              <a:t>Прихід до влади </a:t>
            </a:r>
            <a:r>
              <a:rPr lang="uk-UA" sz="2800" b="1" dirty="0" err="1" smtClean="0"/>
              <a:t>правоцентриських</a:t>
            </a:r>
            <a:r>
              <a:rPr lang="uk-UA" sz="2800" b="1" dirty="0" smtClean="0"/>
              <a:t> урядів;</a:t>
            </a:r>
          </a:p>
          <a:p>
            <a:r>
              <a:rPr lang="uk-UA" sz="2800" b="1" dirty="0" smtClean="0"/>
              <a:t>Часті зміни урядів;</a:t>
            </a:r>
          </a:p>
          <a:p>
            <a:r>
              <a:rPr lang="uk-UA" sz="2800" b="1" dirty="0" smtClean="0"/>
              <a:t>Боротьба проти мафії ( операція «Чисті руки» 1992 р – викриття у </a:t>
            </a:r>
            <a:r>
              <a:rPr lang="uk-UA" sz="2800" b="1" dirty="0" err="1" smtClean="0"/>
              <a:t>зв»язках</a:t>
            </a:r>
            <a:r>
              <a:rPr lang="uk-UA" sz="2800" b="1" dirty="0" smtClean="0"/>
              <a:t> з мафією лідерів політичних партій ХДП, </a:t>
            </a:r>
            <a:r>
              <a:rPr lang="uk-UA" sz="2800" b="1" dirty="0" err="1" smtClean="0"/>
              <a:t>ІСП</a:t>
            </a:r>
            <a:r>
              <a:rPr lang="uk-UA" sz="2800" b="1" dirty="0" smtClean="0"/>
              <a:t>);</a:t>
            </a:r>
          </a:p>
          <a:p>
            <a:r>
              <a:rPr lang="uk-UA" sz="2800" b="1" dirty="0" smtClean="0"/>
              <a:t>Криза старих партій, поява нових партій і блоків ( «Вперед,Італіє» на чолі з С.</a:t>
            </a:r>
            <a:r>
              <a:rPr lang="uk-UA" sz="2800" b="1" dirty="0" err="1" smtClean="0"/>
              <a:t>Берлусконі</a:t>
            </a:r>
            <a:r>
              <a:rPr lang="uk-UA" sz="2800" b="1" dirty="0" smtClean="0"/>
              <a:t>);</a:t>
            </a:r>
          </a:p>
          <a:p>
            <a:r>
              <a:rPr lang="uk-UA" sz="2800" b="1" dirty="0" smtClean="0"/>
              <a:t>1993р. – проведення виборів до парламенту здійснювалося за мажоритарної системою;</a:t>
            </a:r>
          </a:p>
          <a:p>
            <a:r>
              <a:rPr lang="uk-UA" sz="2800" b="1" dirty="0" smtClean="0"/>
              <a:t>1994р. – розпуск парламенту, завершення історії Першої Республіки в Італії;</a:t>
            </a:r>
          </a:p>
          <a:p>
            <a:r>
              <a:rPr lang="uk-UA" sz="2800" b="1" dirty="0" smtClean="0"/>
              <a:t>Прихід до влади «нової хвилі» італійських політиків – </a:t>
            </a:r>
            <a:r>
              <a:rPr lang="uk-UA" sz="2800" b="1" dirty="0" err="1" smtClean="0"/>
              <a:t>Ламберто</a:t>
            </a:r>
            <a:r>
              <a:rPr lang="uk-UA" sz="2800" b="1" dirty="0" smtClean="0"/>
              <a:t> Діні, Романо </a:t>
            </a:r>
            <a:r>
              <a:rPr lang="uk-UA" sz="2800" b="1" dirty="0" err="1" smtClean="0"/>
              <a:t>Проді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Сільвіо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Берлусконі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43372" y="642918"/>
            <a:ext cx="4543428" cy="545308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uk-UA" sz="2800" b="1" dirty="0" smtClean="0"/>
              <a:t>Народився в Мілані 29.09.1936р. У </a:t>
            </a:r>
            <a:r>
              <a:rPr lang="uk-UA" sz="2800" b="1" dirty="0" err="1" smtClean="0"/>
              <a:t>сім»ї</a:t>
            </a:r>
            <a:r>
              <a:rPr lang="uk-UA" sz="2800" b="1" dirty="0" smtClean="0"/>
              <a:t> банківського службовця. В 1961 році на відмінно закінчив юридичний факультет Міланського університету.</a:t>
            </a:r>
          </a:p>
          <a:p>
            <a:pPr>
              <a:lnSpc>
                <a:spcPct val="80000"/>
              </a:lnSpc>
            </a:pPr>
            <a:r>
              <a:rPr lang="uk-UA" sz="2800" b="1" dirty="0" smtClean="0"/>
              <a:t>З 1961 року розпочав свою </a:t>
            </a:r>
            <a:r>
              <a:rPr lang="uk-UA" sz="2800" b="1" dirty="0" err="1" smtClean="0"/>
              <a:t>кар»єру</a:t>
            </a:r>
            <a:r>
              <a:rPr lang="uk-UA" sz="2800" b="1" dirty="0" smtClean="0"/>
              <a:t> в бізнесі. Заснував будівельну кампанію, здійснював будівництво житлових комплексів поблизу Мілана.</a:t>
            </a:r>
          </a:p>
          <a:p>
            <a:pPr>
              <a:lnSpc>
                <a:spcPct val="80000"/>
              </a:lnSpc>
            </a:pPr>
            <a:r>
              <a:rPr lang="uk-UA" sz="2800" b="1" dirty="0" smtClean="0"/>
              <a:t>З кінця 70-х років почав займатися засобами масової інформації – придбав акції газети «</a:t>
            </a:r>
            <a:r>
              <a:rPr lang="uk-UA" sz="2800" b="1" dirty="0" err="1" smtClean="0"/>
              <a:t>Джорнале</a:t>
            </a:r>
            <a:r>
              <a:rPr lang="uk-UA" sz="2800" b="1" dirty="0" smtClean="0"/>
              <a:t>», потім три телевізійних компанії «Канал-5», Італія-1», «</a:t>
            </a:r>
            <a:r>
              <a:rPr lang="uk-UA" sz="2800" b="1" dirty="0" err="1" smtClean="0"/>
              <a:t>Рете</a:t>
            </a:r>
            <a:r>
              <a:rPr lang="uk-UA" sz="2800" b="1" dirty="0" smtClean="0"/>
              <a:t>-4», які згодом були </a:t>
            </a:r>
            <a:r>
              <a:rPr lang="uk-UA" sz="2800" b="1" dirty="0" err="1" smtClean="0"/>
              <a:t>об»єднані</a:t>
            </a:r>
            <a:r>
              <a:rPr lang="uk-UA" sz="2800" b="1" dirty="0" smtClean="0"/>
              <a:t> в холдинг «</a:t>
            </a:r>
            <a:r>
              <a:rPr lang="uk-UA" sz="2800" b="1" dirty="0" err="1" smtClean="0"/>
              <a:t>Медіасет</a:t>
            </a:r>
            <a:r>
              <a:rPr lang="uk-UA" sz="2800" b="1" dirty="0" smtClean="0"/>
              <a:t>».</a:t>
            </a:r>
          </a:p>
          <a:p>
            <a:pPr>
              <a:lnSpc>
                <a:spcPct val="80000"/>
              </a:lnSpc>
            </a:pPr>
            <a:r>
              <a:rPr lang="uk-UA" sz="2800" b="1" dirty="0" smtClean="0"/>
              <a:t>В 1986 році купив футбольний клуб «Мілан», а в 1988 році став власником мережі крупних універмагів </a:t>
            </a:r>
            <a:r>
              <a:rPr lang="ru-RU" sz="2800" b="1" dirty="0" smtClean="0"/>
              <a:t>«</a:t>
            </a:r>
            <a:r>
              <a:rPr lang="ru-RU" sz="2800" b="1" dirty="0" err="1" smtClean="0"/>
              <a:t>La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Stando</a:t>
            </a:r>
            <a:r>
              <a:rPr lang="ru-RU" sz="2800" b="1" dirty="0" smtClean="0"/>
              <a:t>».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З 1990р. </a:t>
            </a:r>
            <a:r>
              <a:rPr lang="ru-RU" sz="2800" b="1" dirty="0" err="1" smtClean="0"/>
              <a:t>співвласник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видавничого</a:t>
            </a:r>
            <a:r>
              <a:rPr lang="ru-RU" sz="2800" b="1" dirty="0" smtClean="0"/>
              <a:t> тресту  «</a:t>
            </a:r>
            <a:r>
              <a:rPr lang="ru-RU" sz="2800" b="1" dirty="0" err="1" smtClean="0"/>
              <a:t>Арнольдо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Мондадори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эдиторе</a:t>
            </a:r>
            <a:r>
              <a:rPr lang="ru-RU" sz="2800" b="1" dirty="0" smtClean="0"/>
              <a:t>».</a:t>
            </a:r>
          </a:p>
          <a:p>
            <a:pPr>
              <a:lnSpc>
                <a:spcPct val="80000"/>
              </a:lnSpc>
            </a:pPr>
            <a:r>
              <a:rPr lang="ru-RU" sz="2800" b="1" dirty="0" err="1" smtClean="0"/>
              <a:t>Крім</a:t>
            </a:r>
            <a:r>
              <a:rPr lang="ru-RU" sz="2800" b="1" dirty="0" smtClean="0"/>
              <a:t> ЗМІ в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імперію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входять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страхові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кампанії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магазини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інвестиційні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пенсійні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фонди</a:t>
            </a:r>
            <a:r>
              <a:rPr lang="ru-RU" sz="2800" b="1" dirty="0" smtClean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Файл:Silvio Berlusconi (2010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34004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971924" cy="469108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Внутрішня політика уряду С.</a:t>
            </a:r>
            <a:r>
              <a:rPr lang="uk-UA" b="1" dirty="0" err="1" smtClean="0">
                <a:latin typeface="Courier New" pitchFamily="49" charset="0"/>
                <a:cs typeface="Courier New" pitchFamily="49" charset="0"/>
              </a:rPr>
              <a:t>Берлусконі</a:t>
            </a: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 базувалася на неоконсервативних позиціях:</a:t>
            </a:r>
          </a:p>
          <a:p>
            <a:pPr marL="285750" indent="-285750">
              <a:lnSpc>
                <a:spcPct val="80000"/>
              </a:lnSpc>
              <a:buFontTx/>
              <a:buChar char="-"/>
              <a:defRPr/>
            </a:pP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Сприяння розвитку приватного бізнесу;</a:t>
            </a:r>
          </a:p>
          <a:p>
            <a:pPr marL="285750" indent="-285750">
              <a:lnSpc>
                <a:spcPct val="80000"/>
              </a:lnSpc>
              <a:buFontTx/>
              <a:buChar char="-"/>
              <a:defRPr/>
            </a:pP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Зниження податків для підприємців;</a:t>
            </a:r>
          </a:p>
          <a:p>
            <a:pPr marL="285750" indent="-285750">
              <a:lnSpc>
                <a:spcPct val="80000"/>
              </a:lnSpc>
              <a:buFontTx/>
              <a:buChar char="-"/>
              <a:defRPr/>
            </a:pP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відміна податку на спадок;</a:t>
            </a:r>
          </a:p>
          <a:p>
            <a:pPr marL="285750" indent="-285750">
              <a:lnSpc>
                <a:spcPct val="80000"/>
              </a:lnSpc>
              <a:buFontTx/>
              <a:buChar char="-"/>
              <a:defRPr/>
            </a:pP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Реформа виборів ( пропорційна система виборів);</a:t>
            </a:r>
          </a:p>
          <a:p>
            <a:pPr marL="285750" indent="-285750">
              <a:lnSpc>
                <a:spcPct val="80000"/>
              </a:lnSpc>
              <a:buFontTx/>
              <a:buChar char="-"/>
              <a:defRPr/>
            </a:pP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Розробка реформи державного устрою країни;</a:t>
            </a:r>
          </a:p>
          <a:p>
            <a:pPr marL="285750" indent="-285750">
              <a:lnSpc>
                <a:spcPct val="80000"/>
              </a:lnSpc>
              <a:buFontTx/>
              <a:buChar char="-"/>
              <a:defRPr/>
            </a:pP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Реформування імміграційної політики Італії.</a:t>
            </a:r>
          </a:p>
          <a:p>
            <a:pPr>
              <a:lnSpc>
                <a:spcPct val="80000"/>
              </a:lnSpc>
              <a:defRPr/>
            </a:pPr>
            <a:endParaRPr lang="uk-UA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defRPr/>
            </a:pP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В 2011р. С.</a:t>
            </a:r>
            <a:r>
              <a:rPr lang="uk-UA" b="1" dirty="0" err="1" smtClean="0">
                <a:latin typeface="Courier New" pitchFamily="49" charset="0"/>
                <a:cs typeface="Courier New" pitchFamily="49" charset="0"/>
              </a:rPr>
              <a:t>Берлусконі</a:t>
            </a: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 подав у відставку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/>
              <a:t>Діяльність уряду С.</a:t>
            </a:r>
            <a:r>
              <a:rPr lang="uk-UA" sz="4400" dirty="0" err="1" smtClean="0"/>
              <a:t>Берлусконі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11863" y="1484313"/>
            <a:ext cx="296545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b="1" dirty="0" smtClean="0"/>
              <a:t>У </a:t>
            </a:r>
            <a:r>
              <a:rPr lang="ru-RU" sz="2800" b="1" dirty="0" err="1" smtClean="0"/>
              <a:t>другій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половині</a:t>
            </a:r>
            <a:r>
              <a:rPr lang="ru-RU" sz="2800" b="1" dirty="0" smtClean="0"/>
              <a:t> ХХ ст. </a:t>
            </a:r>
            <a:r>
              <a:rPr lang="ru-RU" sz="2800" b="1" dirty="0" err="1" smtClean="0"/>
              <a:t>Італія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пройшла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складний</a:t>
            </a:r>
            <a:r>
              <a:rPr lang="ru-RU" sz="2800" b="1" dirty="0" smtClean="0"/>
              <a:t> шлях </a:t>
            </a:r>
            <a:r>
              <a:rPr lang="ru-RU" sz="2800" b="1" dirty="0" err="1" smtClean="0"/>
              <a:t>подолання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фашистського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минулого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Завдяки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наполегливості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політичної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еліти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Італія</a:t>
            </a:r>
            <a:r>
              <a:rPr lang="ru-RU" sz="2800" b="1" dirty="0" smtClean="0"/>
              <a:t> стала </a:t>
            </a:r>
            <a:r>
              <a:rPr lang="ru-RU" sz="2800" b="1" dirty="0" err="1" smtClean="0"/>
              <a:t>однією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провідних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країн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Західної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Європи</a:t>
            </a:r>
            <a:r>
              <a:rPr lang="ru-RU" sz="2800" b="1" dirty="0" smtClean="0"/>
              <a:t>, ставши членом “</a:t>
            </a:r>
            <a:r>
              <a:rPr lang="en-US" sz="2800" b="1" dirty="0" smtClean="0"/>
              <a:t>G-7”. </a:t>
            </a:r>
            <a:r>
              <a:rPr lang="ru-RU" sz="2800" b="1" dirty="0" smtClean="0"/>
              <a:t>У 50-60-ті роки в </a:t>
            </a:r>
            <a:r>
              <a:rPr lang="ru-RU" sz="2800" b="1" dirty="0" err="1" smtClean="0"/>
              <a:t>розвитку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економіки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країни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спостерігалось</a:t>
            </a:r>
            <a:r>
              <a:rPr lang="ru-RU" sz="2800" b="1" dirty="0" smtClean="0"/>
              <a:t> «</a:t>
            </a:r>
            <a:r>
              <a:rPr lang="ru-RU" sz="2800" b="1" dirty="0" err="1" smtClean="0"/>
              <a:t>економічне</a:t>
            </a:r>
            <a:r>
              <a:rPr lang="ru-RU" sz="2800" b="1" dirty="0" smtClean="0"/>
              <a:t> диво». </a:t>
            </a:r>
          </a:p>
          <a:p>
            <a:r>
              <a:rPr lang="ru-RU" sz="2800" b="1" dirty="0" err="1" smtClean="0"/>
              <a:t>Найбільш</a:t>
            </a:r>
            <a:r>
              <a:rPr lang="ru-RU" sz="2800" b="1" dirty="0" smtClean="0"/>
              <a:t> складною проблемою для </a:t>
            </a:r>
            <a:r>
              <a:rPr lang="ru-RU" sz="2800" b="1" dirty="0" err="1" smtClean="0"/>
              <a:t>країни</a:t>
            </a:r>
            <a:r>
              <a:rPr lang="ru-RU" sz="2800" b="1" dirty="0" smtClean="0"/>
              <a:t> стала </a:t>
            </a:r>
            <a:r>
              <a:rPr lang="ru-RU" sz="2800" b="1" dirty="0" err="1" smtClean="0"/>
              <a:t>корупція</a:t>
            </a:r>
            <a:r>
              <a:rPr lang="ru-RU" sz="2800" b="1" dirty="0" smtClean="0"/>
              <a:t>, яка стала </a:t>
            </a:r>
            <a:r>
              <a:rPr lang="ru-RU" sz="2800" b="1" dirty="0" err="1" smtClean="0"/>
              <a:t>вагомим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чинником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політичного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життя</a:t>
            </a:r>
            <a:r>
              <a:rPr lang="ru-RU" sz="2800" b="1" dirty="0" smtClean="0"/>
              <a:t>. Вона стала основою для </a:t>
            </a:r>
            <a:r>
              <a:rPr lang="ru-RU" sz="2800" b="1" dirty="0" err="1" smtClean="0"/>
              <a:t>процвітання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організованої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злочинності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мафії</a:t>
            </a:r>
            <a:r>
              <a:rPr lang="ru-RU" sz="2800" b="1" dirty="0" smtClean="0"/>
              <a:t>, яка пронизала </a:t>
            </a:r>
            <a:r>
              <a:rPr lang="ru-RU" sz="2800" b="1" dirty="0" err="1" smtClean="0"/>
              <a:t>політичні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структури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країни</a:t>
            </a:r>
            <a:r>
              <a:rPr lang="ru-RU" sz="2800" b="1" dirty="0" smtClean="0"/>
              <a:t>. 90-ті роки ХХ ст. стали </a:t>
            </a:r>
            <a:r>
              <a:rPr lang="ru-RU" sz="2800" b="1" dirty="0" err="1" smtClean="0"/>
              <a:t>періодом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розгортання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широкомасштабної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боротьби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корупцією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Були </a:t>
            </a:r>
            <a:r>
              <a:rPr lang="ru-RU" sz="2800" b="1" dirty="0" err="1" smtClean="0"/>
              <a:t>внесені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кардинальні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зміни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політичне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життя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країни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стало основою для </a:t>
            </a:r>
            <a:r>
              <a:rPr lang="ru-RU" sz="2800" b="1" dirty="0" err="1" smtClean="0"/>
              <a:t>твердження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Італії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встановилась</a:t>
            </a:r>
            <a:r>
              <a:rPr lang="ru-RU" sz="2800" b="1" dirty="0" smtClean="0"/>
              <a:t> Друга </a:t>
            </a:r>
            <a:r>
              <a:rPr lang="ru-RU" sz="2800" b="1" dirty="0" err="1" smtClean="0"/>
              <a:t>республіка</a:t>
            </a:r>
            <a:r>
              <a:rPr lang="ru-RU" sz="2800" b="1" dirty="0" smtClean="0"/>
              <a:t> (початок 90-х </a:t>
            </a:r>
            <a:r>
              <a:rPr lang="ru-RU" sz="2800" b="1" dirty="0" err="1" smtClean="0"/>
              <a:t>років</a:t>
            </a:r>
            <a:r>
              <a:rPr lang="ru-RU" sz="2800" b="1" dirty="0" smtClean="0"/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err="1" smtClean="0"/>
              <a:t>Дякуєм</a:t>
            </a:r>
            <a:r>
              <a:rPr lang="uk-UA" sz="4000" dirty="0" smtClean="0"/>
              <a:t> за увагу!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800" b="1" dirty="0" smtClean="0"/>
              <a:t>Наслідки Другої світової війни для провідних країн Західної Європи.</a:t>
            </a:r>
          </a:p>
          <a:p>
            <a:pPr algn="just"/>
            <a:r>
              <a:rPr lang="uk-UA" sz="2800" b="1" dirty="0" smtClean="0"/>
              <a:t>План Маршалла.</a:t>
            </a:r>
          </a:p>
          <a:p>
            <a:pPr algn="just"/>
            <a:r>
              <a:rPr lang="uk-UA" sz="2800" b="1" dirty="0" smtClean="0"/>
              <a:t>Початок європейської економічної інтеграції.</a:t>
            </a:r>
          </a:p>
          <a:p>
            <a:pPr algn="just"/>
            <a:r>
              <a:rPr lang="uk-UA" sz="2800" b="1" dirty="0" smtClean="0"/>
              <a:t>Італія в перші післявоєнні роки.</a:t>
            </a:r>
          </a:p>
          <a:p>
            <a:pPr algn="just"/>
            <a:r>
              <a:rPr lang="uk-UA" sz="2800" b="1" dirty="0" smtClean="0"/>
              <a:t>Італійське «економічне диво». </a:t>
            </a:r>
          </a:p>
          <a:p>
            <a:pPr algn="just"/>
            <a:r>
              <a:rPr lang="uk-UA" sz="2800" b="1" dirty="0" smtClean="0"/>
              <a:t>Соціально – економічний розвиток Італії.</a:t>
            </a:r>
          </a:p>
          <a:p>
            <a:pPr algn="just"/>
            <a:r>
              <a:rPr lang="uk-UA" sz="2800" b="1" dirty="0" smtClean="0"/>
              <a:t>Політичний розвиток Італії.</a:t>
            </a:r>
          </a:p>
          <a:p>
            <a:pPr algn="just"/>
            <a:r>
              <a:rPr lang="uk-UA" sz="2800" b="1" dirty="0" smtClean="0"/>
              <a:t>Україно – італійські відносини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i="1" dirty="0" smtClean="0"/>
              <a:t>Опорні поняття:</a:t>
            </a:r>
          </a:p>
          <a:p>
            <a:r>
              <a:rPr lang="uk-UA" b="1" dirty="0" smtClean="0"/>
              <a:t>План Маршалла;</a:t>
            </a:r>
          </a:p>
          <a:p>
            <a:r>
              <a:rPr lang="uk-UA" b="1" dirty="0" smtClean="0"/>
              <a:t>Економічне диво;</a:t>
            </a:r>
          </a:p>
          <a:p>
            <a:r>
              <a:rPr lang="uk-UA" b="1" dirty="0" smtClean="0"/>
              <a:t>Європейська інтеграція;</a:t>
            </a:r>
          </a:p>
          <a:p>
            <a:r>
              <a:rPr lang="uk-UA" b="1" dirty="0" smtClean="0"/>
              <a:t>Мафія;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i="1" dirty="0" smtClean="0"/>
              <a:t>Опорні дати:</a:t>
            </a:r>
          </a:p>
          <a:p>
            <a:r>
              <a:rPr lang="uk-UA" sz="2800" b="1" dirty="0" smtClean="0"/>
              <a:t>1946р. – проголошення Італії республікою;</a:t>
            </a:r>
          </a:p>
          <a:p>
            <a:r>
              <a:rPr lang="uk-UA" sz="2800" b="1" dirty="0" smtClean="0"/>
              <a:t>Травень 1949р. – утворення ради Європи;</a:t>
            </a:r>
          </a:p>
          <a:p>
            <a:r>
              <a:rPr lang="uk-UA" sz="2800" b="1" dirty="0" smtClean="0"/>
              <a:t>Березень 1957р. – утворення ЄЕС;</a:t>
            </a:r>
          </a:p>
          <a:p>
            <a:r>
              <a:rPr lang="uk-UA" sz="2800" b="1" dirty="0" smtClean="0"/>
              <a:t>1994р. – завершення історії Першої Республіки в Італії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21523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5400684" cy="473870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sz="2800" b="1" dirty="0" smtClean="0"/>
              <a:t>План Маршалла був схвалений на міжнародній конференції в Парижі в 1947р.</a:t>
            </a:r>
          </a:p>
          <a:p>
            <a:pPr algn="just"/>
            <a:r>
              <a:rPr lang="uk-UA" sz="2800" b="1" dirty="0" smtClean="0"/>
              <a:t>У його реалізації погодилися брати участь 16 європейських держав.</a:t>
            </a:r>
          </a:p>
          <a:p>
            <a:pPr algn="just"/>
            <a:r>
              <a:rPr lang="uk-UA" sz="2800" b="1" dirty="0" smtClean="0"/>
              <a:t>Суть плану:</a:t>
            </a:r>
          </a:p>
          <a:p>
            <a:pPr algn="just">
              <a:buFontTx/>
              <a:buChar char="-"/>
            </a:pPr>
            <a:r>
              <a:rPr lang="uk-UA" sz="2800" b="1" dirty="0" smtClean="0"/>
              <a:t>Надання фінансової допомоги на відбудову економіки країни;</a:t>
            </a:r>
          </a:p>
          <a:p>
            <a:pPr algn="just">
              <a:buFontTx/>
              <a:buChar char="-"/>
            </a:pPr>
            <a:r>
              <a:rPr lang="uk-UA" sz="2800" b="1" dirty="0" smtClean="0"/>
              <a:t>Створення найбільш сприятливих умов для імпорту американських товарів;</a:t>
            </a:r>
          </a:p>
          <a:p>
            <a:pPr algn="just">
              <a:buFontTx/>
              <a:buChar char="-"/>
            </a:pPr>
            <a:r>
              <a:rPr lang="uk-UA" sz="2800" b="1" dirty="0" smtClean="0"/>
              <a:t>Заохочення державних та приватних американських інвестицій.</a:t>
            </a:r>
          </a:p>
          <a:p>
            <a:pPr algn="just"/>
            <a:r>
              <a:rPr lang="uk-UA" sz="2800" b="1" dirty="0" smtClean="0"/>
              <a:t>Обсяг допомоги – 17 </a:t>
            </a:r>
            <a:r>
              <a:rPr lang="uk-UA" sz="2800" b="1" dirty="0" err="1" smtClean="0"/>
              <a:t>млрд</a:t>
            </a:r>
            <a:r>
              <a:rPr lang="uk-UA" sz="2800" b="1" dirty="0" smtClean="0"/>
              <a:t> дол.</a:t>
            </a:r>
          </a:p>
          <a:p>
            <a:pPr algn="just"/>
            <a:r>
              <a:rPr lang="uk-UA" sz="2800" b="1" dirty="0" smtClean="0"/>
              <a:t>Утворення Організації європейського економічного співробітництва (ОЄЕС)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 Маршалла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7126" y="1571612"/>
            <a:ext cx="2728533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 Маршалла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2800" b="1" u="sng" dirty="0" smtClean="0"/>
              <a:t>Умови надання допомоги:</a:t>
            </a:r>
          </a:p>
          <a:p>
            <a:pPr>
              <a:buFontTx/>
              <a:buChar char="-"/>
            </a:pPr>
            <a:r>
              <a:rPr lang="uk-UA" sz="2800" b="1" dirty="0" smtClean="0"/>
              <a:t>Надання США інформації про стан економіки країни;</a:t>
            </a:r>
          </a:p>
          <a:p>
            <a:pPr>
              <a:buFontTx/>
              <a:buChar char="-"/>
            </a:pPr>
            <a:r>
              <a:rPr lang="uk-UA" sz="2800" b="1" dirty="0" smtClean="0"/>
              <a:t>Не продавати стратегічних товарів СРСР;</a:t>
            </a:r>
          </a:p>
          <a:p>
            <a:pPr>
              <a:buFontTx/>
              <a:buChar char="-"/>
            </a:pPr>
            <a:r>
              <a:rPr lang="uk-UA" sz="2800" b="1" dirty="0" smtClean="0"/>
              <a:t>Заохочення приватного підприємства;</a:t>
            </a:r>
          </a:p>
          <a:p>
            <a:pPr>
              <a:buFontTx/>
              <a:buChar char="-"/>
            </a:pPr>
            <a:r>
              <a:rPr lang="uk-UA" sz="2800" b="1" dirty="0" smtClean="0"/>
              <a:t>Відмова від націоналізації в промисловості;</a:t>
            </a:r>
          </a:p>
          <a:p>
            <a:pPr>
              <a:buFontTx/>
              <a:buChar char="-"/>
            </a:pPr>
            <a:r>
              <a:rPr lang="uk-UA" sz="2800" b="1" dirty="0" smtClean="0"/>
              <a:t>Виведення комуністів зі складу урядів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2800" b="1" dirty="0" smtClean="0"/>
              <a:t>Реалізація плану розпочалася з квітня 1948р.</a:t>
            </a:r>
          </a:p>
          <a:p>
            <a:r>
              <a:rPr lang="uk-UA" sz="2800" b="1" dirty="0" smtClean="0"/>
              <a:t>Найбільшу допомогу отримали ФРН, Велика Британія, Франція, Італія.</a:t>
            </a:r>
          </a:p>
          <a:p>
            <a:r>
              <a:rPr lang="uk-UA" sz="2800" b="1" dirty="0" smtClean="0"/>
              <a:t>Результат – швидке відновлення довоєнного рівня економіки, поліпшення життя населення, покращилися умови для розвитку демократії, посилення інтеграції.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76372"/>
          </a:xfrm>
        </p:spPr>
        <p:txBody>
          <a:bodyPr>
            <a:normAutofit fontScale="77500" lnSpcReduction="20000"/>
          </a:bodyPr>
          <a:lstStyle/>
          <a:p>
            <a:r>
              <a:rPr lang="uk-UA" sz="2800" b="1" u="sng" dirty="0" smtClean="0">
                <a:solidFill>
                  <a:srgbClr val="FF0000"/>
                </a:solidFill>
              </a:rPr>
              <a:t>Європейська інтеграція</a:t>
            </a:r>
            <a:r>
              <a:rPr lang="uk-UA" sz="2800" b="1" dirty="0" smtClean="0">
                <a:solidFill>
                  <a:srgbClr val="FF0000"/>
                </a:solidFill>
              </a:rPr>
              <a:t> – процес утворення нового типу міждержавних відносин, що розпочався після Другої світової війни і забезпечила країнам Західної Європи високі темпи економічного розвитку соціально – політичну стабільність і безпеку.</a:t>
            </a:r>
            <a:endParaRPr lang="ru-RU" sz="2800" b="1" u="sng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 smtClean="0"/>
              <a:t>Початок європейської економічної інтеграції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87600" y="2997200"/>
            <a:ext cx="2160588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1948р.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Утворення Західного союзу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2997200"/>
            <a:ext cx="2160587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1949р.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Утворення Ради Європи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49638" y="4086225"/>
            <a:ext cx="2160587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1957р.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Утворення </a:t>
            </a:r>
            <a:r>
              <a:rPr lang="uk-UA" sz="1600" b="1" dirty="0" err="1">
                <a:latin typeface="Courier New" pitchFamily="49" charset="0"/>
                <a:cs typeface="Courier New" pitchFamily="49" charset="0"/>
              </a:rPr>
              <a:t>Євроатому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213" y="5516563"/>
            <a:ext cx="324167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1967р.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Утворення Європейського Співтовариства (ЄС)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68538" y="5021263"/>
            <a:ext cx="574675" cy="495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2"/>
          </p:cNvCxnSpPr>
          <p:nvPr/>
        </p:nvCxnSpPr>
        <p:spPr>
          <a:xfrm>
            <a:off x="4530725" y="5021263"/>
            <a:ext cx="17463" cy="495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084888" y="3933825"/>
            <a:ext cx="1952625" cy="15827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084888" y="4086225"/>
            <a:ext cx="3032125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1960р.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Утворення Європейської асоціації вільної торгівлі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56425" y="2997200"/>
            <a:ext cx="2160588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1951р.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Утворення ЄОВС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950" y="2997200"/>
            <a:ext cx="2160588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1947р.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Європейська економічна комісія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950" y="4086225"/>
            <a:ext cx="2160588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1957р.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Утворення ЄЕС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842</Words>
  <Application>Microsoft Office PowerPoint</Application>
  <PresentationFormat>Экран (4:3)</PresentationFormat>
  <Paragraphs>99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Європа після Другої світової війни. Італія в 1945 – 2012рр. </vt:lpstr>
      <vt:lpstr>ПЛАН</vt:lpstr>
      <vt:lpstr>Опорні поняття і дати</vt:lpstr>
      <vt:lpstr>Слайд 4</vt:lpstr>
      <vt:lpstr>План Маршалла</vt:lpstr>
      <vt:lpstr>План Маршалла</vt:lpstr>
      <vt:lpstr>Початок європейської економічної інтеграції</vt:lpstr>
      <vt:lpstr>Слайд 8</vt:lpstr>
      <vt:lpstr>Слайд 9</vt:lpstr>
      <vt:lpstr>Державна символіка Італії</vt:lpstr>
      <vt:lpstr>Слайд 11</vt:lpstr>
      <vt:lpstr>Слайд 12</vt:lpstr>
      <vt:lpstr>Слайд 13</vt:lpstr>
      <vt:lpstr>Проголошення республіки 8 червня 1946 року</vt:lpstr>
      <vt:lpstr>Соціально – економічний  і політичний розвиток Італії наприкінці ХХ – на початку ХХІ століття</vt:lpstr>
      <vt:lpstr>Слайд 16</vt:lpstr>
      <vt:lpstr>Діяльність уряду С.Берлусконі</vt:lpstr>
      <vt:lpstr>Висновок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Європа після Другої світової війни. Італія в 1945 – 2012рр. </dc:title>
  <dc:creator>User</dc:creator>
  <cp:lastModifiedBy>User</cp:lastModifiedBy>
  <cp:revision>3</cp:revision>
  <dcterms:created xsi:type="dcterms:W3CDTF">2013-12-12T15:24:03Z</dcterms:created>
  <dcterms:modified xsi:type="dcterms:W3CDTF">2013-12-12T15:48:13Z</dcterms:modified>
</cp:coreProperties>
</file>