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8152fe708_105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5786478" cy="116205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Природний газ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2264" y="5286388"/>
            <a:ext cx="2214578" cy="1357322"/>
          </a:xfrm>
        </p:spPr>
        <p:txBody>
          <a:bodyPr>
            <a:normAutofit/>
          </a:bodyPr>
          <a:lstStyle/>
          <a:p>
            <a:r>
              <a:rPr lang="uk-UA" sz="1600" smtClean="0">
                <a:solidFill>
                  <a:schemeClr val="bg1"/>
                </a:solidFill>
              </a:rPr>
              <a:t>Підготували:</a:t>
            </a:r>
            <a:endParaRPr lang="uk-UA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Ржепецька</a:t>
            </a:r>
            <a:r>
              <a:rPr lang="uk-UA" sz="1600" dirty="0" smtClean="0">
                <a:solidFill>
                  <a:schemeClr val="bg1"/>
                </a:solidFill>
              </a:rPr>
              <a:t>  </a:t>
            </a:r>
            <a:r>
              <a:rPr lang="uk-UA" sz="1600" dirty="0" smtClean="0">
                <a:solidFill>
                  <a:schemeClr val="bg1"/>
                </a:solidFill>
              </a:rPr>
              <a:t>Олена</a:t>
            </a:r>
          </a:p>
          <a:p>
            <a:r>
              <a:rPr lang="uk-UA" sz="1600" dirty="0" err="1" smtClean="0">
                <a:solidFill>
                  <a:schemeClr val="bg1"/>
                </a:solidFill>
              </a:rPr>
              <a:t>Федорчук</a:t>
            </a:r>
            <a:r>
              <a:rPr lang="uk-UA" sz="1600" dirty="0" smtClean="0">
                <a:solidFill>
                  <a:schemeClr val="bg1"/>
                </a:solidFill>
              </a:rPr>
              <a:t> Максим</a:t>
            </a:r>
            <a:endParaRPr lang="uk-UA" sz="1600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Вчитель: </a:t>
            </a:r>
            <a:r>
              <a:rPr lang="uk-UA" sz="1600" dirty="0" err="1" smtClean="0">
                <a:solidFill>
                  <a:schemeClr val="bg1"/>
                </a:solidFill>
              </a:rPr>
              <a:t>Захарчук</a:t>
            </a:r>
            <a:r>
              <a:rPr lang="uk-UA" sz="1600" dirty="0" smtClean="0">
                <a:solidFill>
                  <a:schemeClr val="bg1"/>
                </a:solidFill>
              </a:rPr>
              <a:t>  Л.П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889" cy="6858000"/>
          </a:xfrm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7500938" cy="5572164"/>
          </a:xfrm>
        </p:spPr>
        <p:txBody>
          <a:bodyPr>
            <a:normAutofit/>
          </a:bodyPr>
          <a:lstStyle/>
          <a:p>
            <a:pPr algn="ctr"/>
            <a:r>
              <a:rPr lang="vi-VN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Приро́дний газ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суміш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газів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утворилася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надрах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землі</a:t>
            </a:r>
            <a:r>
              <a:rPr lang="ru-RU" sz="2000" dirty="0" smtClean="0">
                <a:solidFill>
                  <a:srgbClr val="FF0000"/>
                </a:solidFill>
              </a:rPr>
              <a:t> при </a:t>
            </a:r>
            <a:r>
              <a:rPr lang="ru-RU" sz="2000" dirty="0" err="1" smtClean="0">
                <a:solidFill>
                  <a:srgbClr val="FF0000"/>
                </a:solidFill>
              </a:rPr>
              <a:t>анаеробному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розкладанні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органічних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Як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правило,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суміш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газоподібних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вуглеводнів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(метану,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етану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 пропану, бутану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тощо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),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утворюється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земній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корі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та широко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використовується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високоекономічне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паливо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</a:rPr>
              <a:t>електростанціях</a:t>
            </a:r>
            <a:r>
              <a:rPr lang="ru-RU" sz="2000" dirty="0" smtClean="0">
                <a:solidFill>
                  <a:srgbClr val="FF0000"/>
                </a:solidFill>
              </a:rPr>
              <a:t>, у </a:t>
            </a:r>
            <a:r>
              <a:rPr lang="ru-RU" sz="2000" dirty="0" err="1" smtClean="0">
                <a:solidFill>
                  <a:srgbClr val="FF0000"/>
                </a:solidFill>
              </a:rPr>
              <a:t>чорній</a:t>
            </a:r>
            <a:r>
              <a:rPr lang="ru-RU" sz="2000" dirty="0" smtClean="0">
                <a:solidFill>
                  <a:srgbClr val="FF0000"/>
                </a:solidFill>
              </a:rPr>
              <a:t> та </a:t>
            </a:r>
            <a:r>
              <a:rPr lang="ru-RU" sz="2000" dirty="0" err="1" smtClean="0">
                <a:solidFill>
                  <a:srgbClr val="FF0000"/>
                </a:solidFill>
              </a:rPr>
              <a:t>кольоровій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металургії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цементній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скляній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промисловості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у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процесі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виробництва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будматеріалів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та для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комунально-побутових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потреб, а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сировина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отримання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багатьох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органічних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сполук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Природний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газ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rgbClr val="FF0000"/>
                </a:solidFill>
              </a:rPr>
              <a:t>корисною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копалиною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Часто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побічним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газом при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видобутку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нафти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Природний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газ у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пластових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залягання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земних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надрах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rgbClr val="FF0000"/>
                </a:solidFill>
              </a:rPr>
              <a:t>знаходиться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газоподібному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стані</a:t>
            </a:r>
            <a:r>
              <a:rPr lang="ru-RU" sz="2000" dirty="0" smtClean="0">
                <a:solidFill>
                  <a:srgbClr val="FF0000"/>
                </a:solidFill>
              </a:rPr>
              <a:t> у </a:t>
            </a:r>
            <a:r>
              <a:rPr lang="ru-RU" sz="2000" dirty="0" err="1" smtClean="0">
                <a:solidFill>
                  <a:srgbClr val="FF0000"/>
                </a:solidFill>
              </a:rPr>
              <a:t>вигляді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окремих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скупчень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</a:rPr>
              <a:t>газо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поклади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вигляді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газової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шапки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нафтогазових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родовищ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вільний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газ,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розчиненому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стані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нафті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воді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(у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пластових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), а в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стандартних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—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газоподібному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стані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природний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газ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знаходитися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вигляді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газогідратів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0-013-Naf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071546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uk-UA" sz="4400" b="0" dirty="0" smtClean="0">
                <a:solidFill>
                  <a:schemeClr val="bg1"/>
                </a:solidFill>
                <a:latin typeface="Monotype Corsiva" pitchFamily="66" charset="0"/>
              </a:rPr>
              <a:t>Хімічний склад</a:t>
            </a:r>
            <a:r>
              <a:rPr lang="uk-UA" sz="4400" b="0" dirty="0" smtClean="0">
                <a:latin typeface="Monotype Corsiva" pitchFamily="66" charset="0"/>
              </a:rPr>
              <a:t/>
            </a:r>
            <a:br>
              <a:rPr lang="uk-UA" sz="4400" b="0" dirty="0" smtClean="0">
                <a:latin typeface="Monotype Corsiva" pitchFamily="66" charset="0"/>
              </a:rPr>
            </a:br>
            <a:endParaRPr lang="uk-UA" sz="4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714488"/>
            <a:ext cx="6643734" cy="535785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Основну частину природного газу складає метан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CH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4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 —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до 98%. До складу природного газу можуть також входити більш важкі вуглеводні: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етан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C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6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пропан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C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3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8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бутан (сполука)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C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4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10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</a:p>
          <a:p>
            <a:pPr algn="ctr"/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— 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гомологи метану, а також інші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невуглеводні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 речовини: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водень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сірководень(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H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S),</a:t>
            </a:r>
          </a:p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диоксид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 вуглецю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CO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азот (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N</a:t>
            </a:r>
            <a:r>
              <a:rPr lang="arn-CL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arn-CL" sz="2000" dirty="0" smtClean="0">
                <a:solidFill>
                  <a:schemeClr val="bg1"/>
                </a:solidFill>
                <a:latin typeface="Monotype Corsiva" pitchFamily="66" charset="0"/>
              </a:rPr>
              <a:t>),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гелій (Не</a:t>
            </a:r>
            <a:r>
              <a:rPr lang="uk-UA" sz="2000" baseline="-25000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).</a:t>
            </a:r>
          </a:p>
          <a:p>
            <a:pPr algn="ctr"/>
            <a:endParaRPr lang="uk-UA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op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5072098" cy="1162050"/>
          </a:xfrm>
        </p:spPr>
        <p:txBody>
          <a:bodyPr>
            <a:normAutofit/>
          </a:bodyPr>
          <a:lstStyle/>
          <a:p>
            <a:r>
              <a:rPr lang="uk-UA" sz="2800" b="0" dirty="0" smtClean="0">
                <a:solidFill>
                  <a:schemeClr val="bg1"/>
                </a:solidFill>
                <a:latin typeface="Monotype Corsiva" pitchFamily="66" charset="0"/>
              </a:rPr>
              <a:t>Властивості природного газу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714488"/>
            <a:ext cx="7858180" cy="46910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Фізико-хімічні властивості, параметри які характеризують газ  за умов пластових тисків і температури: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густина,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в'язкість,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вологовміст,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розчинність,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зворотна конденсація,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критична температура і тиск,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об'ємний коефіцієнт,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коефіцієнт стисливості та ін.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Орієнтовні фізичні характеристики: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Густина: </a:t>
            </a:r>
            <a:r>
              <a:rPr lang="el-GR" dirty="0" smtClean="0">
                <a:solidFill>
                  <a:schemeClr val="bg1"/>
                </a:solidFill>
              </a:rPr>
              <a:t>ρ = 0,7 </a:t>
            </a:r>
            <a:r>
              <a:rPr lang="uk-UA" dirty="0" smtClean="0">
                <a:solidFill>
                  <a:schemeClr val="bg1"/>
                </a:solidFill>
              </a:rPr>
              <a:t>кг/м³ (сухий газоподібний) або 400 кг/м³ рідкий</a:t>
            </a:r>
          </a:p>
          <a:p>
            <a:pPr algn="ctr"/>
            <a:r>
              <a:rPr lang="uk-UA" dirty="0" smtClean="0"/>
              <a:t>Температура займання: </a:t>
            </a:r>
            <a:r>
              <a:rPr lang="arn-CL" dirty="0" smtClean="0"/>
              <a:t>t = 650 °C</a:t>
            </a:r>
          </a:p>
          <a:p>
            <a:pPr algn="ctr"/>
            <a:r>
              <a:rPr lang="uk-UA" dirty="0" smtClean="0"/>
              <a:t>Теплота згоряння: 16 — 34 </a:t>
            </a:r>
            <a:r>
              <a:rPr lang="uk-UA" dirty="0" err="1" smtClean="0"/>
              <a:t>МДж</a:t>
            </a:r>
            <a:r>
              <a:rPr lang="uk-UA" dirty="0" smtClean="0"/>
              <a:t>/м³ (для газоподібного)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Октанове</a:t>
            </a:r>
            <a:r>
              <a:rPr lang="uk-UA" dirty="0" smtClean="0"/>
              <a:t> число при використанні на двигунах згоряння: </a:t>
            </a:r>
            <a:r>
              <a:rPr lang="uk-UA" dirty="0" smtClean="0">
                <a:solidFill>
                  <a:schemeClr val="bg1"/>
                </a:solidFill>
              </a:rPr>
              <a:t>120 — 130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az_trub_12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"/>
            <a:ext cx="9144000" cy="6858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071546"/>
            <a:ext cx="7215238" cy="4691063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Отруйні властивості природного газу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Природний газ створює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удушаючу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дію на організм людини. В атмосферному повітрі населених пунктів, у повітрі робочої зони і у воді водоймищ санітарно-побутового водокористування встановлюються гранично допустимі концентрації шкідливих речовин, які затверджуються Міністерством охорони здоров'я України.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Із газових компонентів природних і нафтових газів особливо токсичним є сірководень, його запах відчувається при вмісті в повітрі 0,0014-0,0023 мг/л. Сірководень — отрута, що викликає параліч органів дихання й серця. Концентрація сірководню 0,06 мг/л викликає головний біль. При концентраціях 1 мг/л і вище настають гостре отруєння і смерть.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93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3008313" cy="1162050"/>
          </a:xfrm>
        </p:spPr>
        <p:txBody>
          <a:bodyPr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Monotype Corsiva" pitchFamily="66" charset="0"/>
              </a:rPr>
              <a:t>Поширення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8358246" cy="5572164"/>
          </a:xfrm>
        </p:spPr>
        <p:txBody>
          <a:bodyPr/>
          <a:lstStyle/>
          <a:p>
            <a:r>
              <a:rPr lang="uk-UA" sz="1600" dirty="0" smtClean="0">
                <a:solidFill>
                  <a:schemeClr val="bg1"/>
                </a:solidFill>
              </a:rPr>
              <a:t>21,4% світових запасів природного газу належать Росії. На другому місці — Іран (15,9% світових запасів).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З 2001 року діє Форум країн-експортерів газу (</a:t>
            </a:r>
            <a:r>
              <a:rPr lang="arn-CL" sz="1600" i="1" dirty="0" smtClean="0">
                <a:solidFill>
                  <a:schemeClr val="bg1"/>
                </a:solidFill>
              </a:rPr>
              <a:t>GECF</a:t>
            </a:r>
            <a:r>
              <a:rPr lang="arn-CL" sz="1600" dirty="0" smtClean="0">
                <a:solidFill>
                  <a:schemeClr val="bg1"/>
                </a:solidFill>
              </a:rPr>
              <a:t>), </a:t>
            </a:r>
            <a:r>
              <a:rPr lang="uk-UA" sz="1600" dirty="0" smtClean="0">
                <a:solidFill>
                  <a:schemeClr val="bg1"/>
                </a:solidFill>
              </a:rPr>
              <a:t>до складу якого входять: Алжир, Болівія, Бруней, Венесуела, Єгипет, Індонезія, Іран, Катар, Лівія,Малайзія, Нігерія, Об'єднані Арабські Емірати, Оман, Росія, Тринідад і Тобаго. </a:t>
            </a:r>
            <a:r>
              <a:rPr lang="arn-CL" sz="1600" i="1" dirty="0" smtClean="0">
                <a:solidFill>
                  <a:schemeClr val="bg1"/>
                </a:solidFill>
              </a:rPr>
              <a:t>GECF</a:t>
            </a:r>
            <a:r>
              <a:rPr lang="arn-CL" sz="1600" dirty="0" smtClean="0">
                <a:solidFill>
                  <a:schemeClr val="bg1"/>
                </a:solidFill>
              </a:rPr>
              <a:t> </a:t>
            </a:r>
            <a:r>
              <a:rPr lang="uk-UA" sz="1600" dirty="0" smtClean="0">
                <a:solidFill>
                  <a:schemeClr val="bg1"/>
                </a:solidFill>
              </a:rPr>
              <a:t>називають «газовим ОПЕК».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Також великі запаси газу мають Норвегія, США, Канада.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Україна видобуває за рік понад 19 </a:t>
            </a:r>
            <a:r>
              <a:rPr lang="uk-UA" sz="1600" dirty="0" err="1" smtClean="0">
                <a:solidFill>
                  <a:schemeClr val="bg1"/>
                </a:solidFill>
              </a:rPr>
              <a:t>млрд</a:t>
            </a:r>
            <a:r>
              <a:rPr lang="uk-UA" sz="1600" dirty="0" smtClean="0">
                <a:solidFill>
                  <a:schemeClr val="bg1"/>
                </a:solidFill>
              </a:rPr>
              <a:t> м³ газу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Станом на листопад 2004 р. Україна мала 561 </a:t>
            </a:r>
            <a:r>
              <a:rPr lang="uk-UA" sz="1600" dirty="0" err="1" smtClean="0">
                <a:solidFill>
                  <a:schemeClr val="bg1"/>
                </a:solidFill>
              </a:rPr>
              <a:t>млрд</a:t>
            </a:r>
            <a:r>
              <a:rPr lang="uk-UA" sz="1600" dirty="0" smtClean="0">
                <a:solidFill>
                  <a:schemeClr val="bg1"/>
                </a:solidFill>
              </a:rPr>
              <a:t> м³ розвіданих запасів природного газу (33-є місце у світі)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Нерозвідані запаси газу в Україні 2006 року оцінювали в 4,5 трильйони м³.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Перспективними родовищами природного газу можуть стати шельфи Чорного і Азовського морів.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Розвідкою і видобутком природного газу в Україні займається переважно компанія «Укргазвидобування» (дочірня компанія Національної акціонерної </a:t>
            </a:r>
            <a:r>
              <a:rPr lang="uk-UA" sz="1600" dirty="0" err="1" smtClean="0">
                <a:solidFill>
                  <a:schemeClr val="bg1"/>
                </a:solidFill>
              </a:rPr>
              <a:t>компанії«Нафтогаз</a:t>
            </a:r>
            <a:r>
              <a:rPr lang="uk-UA" sz="1600" dirty="0" smtClean="0">
                <a:solidFill>
                  <a:schemeClr val="bg1"/>
                </a:solidFill>
              </a:rPr>
              <a:t> України»; проводить понад 80% робіт з пошуково-розвідувального буріння, близько 60% всіх обсягів сейсморозвідки, забезпечує 86% приросту розвіданих запасів газу).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Розвідкою і видобутком природного газу на шельфі Чорного і Азовського морів займається державна компанія «</a:t>
            </a:r>
            <a:r>
              <a:rPr lang="uk-UA" sz="1600" dirty="0" err="1" smtClean="0">
                <a:solidFill>
                  <a:schemeClr val="bg1"/>
                </a:solidFill>
              </a:rPr>
              <a:t>Чорноморнафтогаз</a:t>
            </a:r>
            <a:r>
              <a:rPr lang="uk-UA" sz="1600" dirty="0" smtClean="0">
                <a:solidFill>
                  <a:schemeClr val="bg1"/>
                </a:solidFill>
              </a:rPr>
              <a:t>».</a:t>
            </a:r>
          </a:p>
          <a:p>
            <a:endParaRPr lang="uk-U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04818030_slovdobgaz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0" dirty="0" smtClean="0">
                <a:latin typeface="Monotype Corsiva" pitchFamily="66" charset="0"/>
              </a:rPr>
              <a:t>Видобуток природного газу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857364"/>
            <a:ext cx="7223123" cy="4691063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Monotype Corsiva" pitchFamily="66" charset="0"/>
              </a:rPr>
              <a:t>Природний</a:t>
            </a:r>
            <a:r>
              <a:rPr lang="ru-RU" sz="1800" dirty="0" smtClean="0">
                <a:latin typeface="Monotype Corsiva" pitchFamily="66" charset="0"/>
              </a:rPr>
              <a:t> газ </a:t>
            </a:r>
            <a:r>
              <a:rPr lang="ru-RU" sz="1800" dirty="0" err="1" smtClean="0">
                <a:latin typeface="Monotype Corsiva" pitchFamily="66" charset="0"/>
              </a:rPr>
              <a:t>знаходиться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землі</a:t>
            </a:r>
            <a:r>
              <a:rPr lang="ru-RU" sz="1800" dirty="0" smtClean="0">
                <a:latin typeface="Monotype Corsiva" pitchFamily="66" charset="0"/>
              </a:rPr>
              <a:t> на </a:t>
            </a:r>
            <a:r>
              <a:rPr lang="ru-RU" sz="1800" dirty="0" err="1" smtClean="0">
                <a:latin typeface="Monotype Corsiva" pitchFamily="66" charset="0"/>
              </a:rPr>
              <a:t>глибині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від</a:t>
            </a:r>
            <a:r>
              <a:rPr lang="ru-RU" sz="1800" dirty="0" smtClean="0">
                <a:latin typeface="Monotype Corsiva" pitchFamily="66" charset="0"/>
              </a:rPr>
              <a:t> 1000 </a:t>
            </a:r>
            <a:r>
              <a:rPr lang="ru-RU" sz="1800" dirty="0" err="1" smtClean="0">
                <a:latin typeface="Monotype Corsiva" pitchFamily="66" charset="0"/>
              </a:rPr>
              <a:t>метрів</a:t>
            </a:r>
            <a:r>
              <a:rPr lang="ru-RU" sz="1800" dirty="0" smtClean="0">
                <a:latin typeface="Monotype Corsiva" pitchFamily="66" charset="0"/>
              </a:rPr>
              <a:t> до </a:t>
            </a:r>
            <a:r>
              <a:rPr lang="ru-RU" sz="1800" dirty="0" err="1" smtClean="0">
                <a:latin typeface="Monotype Corsiva" pitchFamily="66" charset="0"/>
              </a:rPr>
              <a:t>декількох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кілометрів</a:t>
            </a:r>
            <a:r>
              <a:rPr lang="ru-RU" sz="1800" dirty="0" smtClean="0">
                <a:latin typeface="Monotype Corsiva" pitchFamily="66" charset="0"/>
              </a:rPr>
              <a:t>. Над </a:t>
            </a:r>
            <a:r>
              <a:rPr lang="ru-RU" sz="1800" dirty="0" err="1" smtClean="0">
                <a:latin typeface="Monotype Corsiva" pitchFamily="66" charset="0"/>
              </a:rPr>
              <a:t>глибокою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шпарою</a:t>
            </a:r>
            <a:r>
              <a:rPr lang="ru-RU" sz="1800" dirty="0" smtClean="0">
                <a:latin typeface="Monotype Corsiva" pitchFamily="66" charset="0"/>
              </a:rPr>
              <a:t> недалеко </a:t>
            </a:r>
            <a:r>
              <a:rPr lang="ru-RU" sz="1800" dirty="0" err="1" smtClean="0">
                <a:latin typeface="Monotype Corsiva" pitchFamily="66" charset="0"/>
              </a:rPr>
              <a:t>від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міста</a:t>
            </a:r>
            <a:r>
              <a:rPr lang="ru-RU" sz="1800" dirty="0" smtClean="0">
                <a:latin typeface="Monotype Corsiva" pitchFamily="66" charset="0"/>
              </a:rPr>
              <a:t> </a:t>
            </a:r>
            <a:r>
              <a:rPr lang="ru-RU" sz="1800" dirty="0" err="1" smtClean="0">
                <a:latin typeface="Monotype Corsiva" pitchFamily="66" charset="0"/>
              </a:rPr>
              <a:t>Новий</a:t>
            </a:r>
            <a:r>
              <a:rPr lang="ru-RU" sz="1800" dirty="0" smtClean="0">
                <a:latin typeface="Monotype Corsiva" pitchFamily="66" charset="0"/>
              </a:rPr>
              <a:t> Уренгой  </a:t>
            </a:r>
            <a:r>
              <a:rPr lang="ru-RU" sz="1800" dirty="0" err="1" smtClean="0">
                <a:latin typeface="Monotype Corsiva" pitchFamily="66" charset="0"/>
              </a:rPr>
              <a:t>отриманий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приплив</a:t>
            </a:r>
            <a:r>
              <a:rPr lang="ru-RU" sz="1800" dirty="0" smtClean="0">
                <a:latin typeface="Monotype Corsiva" pitchFamily="66" charset="0"/>
              </a:rPr>
              <a:t> газу </a:t>
            </a:r>
            <a:r>
              <a:rPr lang="ru-RU" sz="1800" dirty="0" err="1" smtClean="0">
                <a:latin typeface="Monotype Corsiva" pitchFamily="66" charset="0"/>
              </a:rPr>
              <a:t>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глибини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більш</a:t>
            </a:r>
            <a:r>
              <a:rPr lang="ru-RU" sz="1800" dirty="0" smtClean="0">
                <a:latin typeface="Monotype Corsiva" pitchFamily="66" charset="0"/>
              </a:rPr>
              <a:t> 6000 </a:t>
            </a:r>
            <a:r>
              <a:rPr lang="ru-RU" sz="1800" dirty="0" err="1" smtClean="0">
                <a:latin typeface="Monotype Corsiva" pitchFamily="66" charset="0"/>
              </a:rPr>
              <a:t>метрів</a:t>
            </a:r>
            <a:r>
              <a:rPr lang="ru-RU" sz="1800" dirty="0" smtClean="0">
                <a:latin typeface="Monotype Corsiva" pitchFamily="66" charset="0"/>
              </a:rPr>
              <a:t>. У </a:t>
            </a:r>
            <a:r>
              <a:rPr lang="ru-RU" sz="1800" dirty="0" err="1" smtClean="0">
                <a:latin typeface="Monotype Corsiva" pitchFamily="66" charset="0"/>
              </a:rPr>
              <a:t>надрах</a:t>
            </a:r>
            <a:r>
              <a:rPr lang="ru-RU" sz="1800" dirty="0" smtClean="0">
                <a:latin typeface="Monotype Corsiva" pitchFamily="66" charset="0"/>
              </a:rPr>
              <a:t> газ </a:t>
            </a:r>
            <a:r>
              <a:rPr lang="ru-RU" sz="1800" dirty="0" err="1" smtClean="0">
                <a:latin typeface="Monotype Corsiva" pitchFamily="66" charset="0"/>
              </a:rPr>
              <a:t>знаходиться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мікроскопічних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порожнечах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названих</a:t>
            </a:r>
            <a:r>
              <a:rPr lang="ru-RU" sz="1800" dirty="0" smtClean="0">
                <a:latin typeface="Monotype Corsiva" pitchFamily="66" charset="0"/>
              </a:rPr>
              <a:t> порами. Пори </a:t>
            </a:r>
            <a:r>
              <a:rPr lang="ru-RU" sz="1800" dirty="0" err="1" smtClean="0">
                <a:latin typeface="Monotype Corsiva" pitchFamily="66" charset="0"/>
              </a:rPr>
              <a:t>з'єднані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між</a:t>
            </a:r>
            <a:r>
              <a:rPr lang="ru-RU" sz="1800" dirty="0" smtClean="0">
                <a:latin typeface="Monotype Corsiva" pitchFamily="66" charset="0"/>
              </a:rPr>
              <a:t> собою </a:t>
            </a:r>
            <a:r>
              <a:rPr lang="ru-RU" sz="1800" dirty="0" err="1" smtClean="0">
                <a:latin typeface="Monotype Corsiva" pitchFamily="66" charset="0"/>
              </a:rPr>
              <a:t>мікроскопічними</a:t>
            </a:r>
            <a:r>
              <a:rPr lang="ru-RU" sz="1800" dirty="0" smtClean="0">
                <a:latin typeface="Monotype Corsiva" pitchFamily="66" charset="0"/>
              </a:rPr>
              <a:t> каналами — </a:t>
            </a:r>
            <a:r>
              <a:rPr lang="ru-RU" sz="1800" dirty="0" err="1" smtClean="0">
                <a:latin typeface="Monotype Corsiva" pitchFamily="66" charset="0"/>
              </a:rPr>
              <a:t>тріщинами</a:t>
            </a:r>
            <a:r>
              <a:rPr lang="ru-RU" sz="1800" dirty="0" smtClean="0">
                <a:latin typeface="Monotype Corsiva" pitchFamily="66" charset="0"/>
              </a:rPr>
              <a:t>, по </a:t>
            </a:r>
            <a:r>
              <a:rPr lang="ru-RU" sz="1800" dirty="0" err="1" smtClean="0">
                <a:latin typeface="Monotype Corsiva" pitchFamily="66" charset="0"/>
              </a:rPr>
              <a:t>цих</a:t>
            </a:r>
            <a:r>
              <a:rPr lang="ru-RU" sz="1800" dirty="0" smtClean="0">
                <a:latin typeface="Monotype Corsiva" pitchFamily="66" charset="0"/>
              </a:rPr>
              <a:t> каналах газ </a:t>
            </a:r>
            <a:r>
              <a:rPr lang="ru-RU" sz="1800" dirty="0" err="1" smtClean="0">
                <a:latin typeface="Monotype Corsiva" pitchFamily="66" charset="0"/>
              </a:rPr>
              <a:t>надходить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пір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високим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тиском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у пори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нижчим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тиском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доти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поки</a:t>
            </a:r>
            <a:r>
              <a:rPr lang="ru-RU" sz="1800" dirty="0" smtClean="0">
                <a:latin typeface="Monotype Corsiva" pitchFamily="66" charset="0"/>
              </a:rPr>
              <a:t> не </a:t>
            </a:r>
            <a:r>
              <a:rPr lang="ru-RU" sz="1800" dirty="0" err="1" smtClean="0">
                <a:latin typeface="Monotype Corsiva" pitchFamily="66" charset="0"/>
              </a:rPr>
              <a:t>виявиться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шпарі</a:t>
            </a:r>
            <a:r>
              <a:rPr lang="ru-RU" sz="1800" dirty="0" smtClean="0">
                <a:latin typeface="Monotype Corsiva" pitchFamily="66" charset="0"/>
              </a:rPr>
              <a:t>. Газ </a:t>
            </a:r>
            <a:r>
              <a:rPr lang="ru-RU" sz="1800" dirty="0" err="1" smtClean="0">
                <a:latin typeface="Monotype Corsiva" pitchFamily="66" charset="0"/>
              </a:rPr>
              <a:t>добувають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надр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свердловин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Шпари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намагаються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розмістити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рівномірно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по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всій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території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родовища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Це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робиться</a:t>
            </a:r>
            <a:r>
              <a:rPr lang="ru-RU" sz="1800" dirty="0" smtClean="0">
                <a:latin typeface="Monotype Corsiva" pitchFamily="66" charset="0"/>
              </a:rPr>
              <a:t> для </a:t>
            </a:r>
            <a:r>
              <a:rPr lang="ru-RU" sz="1800" dirty="0" err="1" smtClean="0">
                <a:latin typeface="Monotype Corsiva" pitchFamily="66" charset="0"/>
              </a:rPr>
              <a:t>рівномірного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падіння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пластового </a:t>
            </a:r>
            <a:r>
              <a:rPr lang="ru-RU" sz="1800" dirty="0" err="1" smtClean="0">
                <a:latin typeface="Monotype Corsiva" pitchFamily="66" charset="0"/>
              </a:rPr>
              <a:t>тиску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покладі</a:t>
            </a:r>
            <a:r>
              <a:rPr lang="ru-RU" sz="1800" dirty="0" smtClean="0">
                <a:latin typeface="Monotype Corsiva" pitchFamily="66" charset="0"/>
              </a:rPr>
              <a:t>. </a:t>
            </a:r>
            <a:r>
              <a:rPr lang="ru-RU" sz="1800" dirty="0" err="1" smtClean="0">
                <a:latin typeface="Monotype Corsiva" pitchFamily="66" charset="0"/>
              </a:rPr>
              <a:t>Інакше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можливі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переструми</a:t>
            </a:r>
            <a:r>
              <a:rPr lang="ru-RU" sz="1800" dirty="0" smtClean="0">
                <a:latin typeface="Monotype Corsiva" pitchFamily="66" charset="0"/>
              </a:rPr>
              <a:t> газу </a:t>
            </a:r>
            <a:r>
              <a:rPr lang="ru-RU" sz="1800" dirty="0" err="1" smtClean="0">
                <a:latin typeface="Monotype Corsiva" pitchFamily="66" charset="0"/>
              </a:rPr>
              <a:t>між</a:t>
            </a:r>
            <a:r>
              <a:rPr lang="ru-RU" sz="1800" dirty="0" smtClean="0">
                <a:latin typeface="Monotype Corsiva" pitchFamily="66" charset="0"/>
              </a:rPr>
              <a:t> областями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родовища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1800" dirty="0" smtClean="0">
                <a:latin typeface="Monotype Corsiva" pitchFamily="66" charset="0"/>
              </a:rPr>
              <a:t>так само </a:t>
            </a:r>
            <a:r>
              <a:rPr lang="ru-RU" sz="1800" dirty="0" err="1" smtClean="0">
                <a:latin typeface="Monotype Corsiva" pitchFamily="66" charset="0"/>
              </a:rPr>
              <a:t>передчасне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обводнювання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покладу</a:t>
            </a:r>
            <a:r>
              <a:rPr lang="ru-RU" sz="1800" dirty="0" smtClean="0">
                <a:latin typeface="Monotype Corsiva" pitchFamily="66" charset="0"/>
              </a:rPr>
              <a:t> .</a:t>
            </a:r>
          </a:p>
          <a:p>
            <a:r>
              <a:rPr lang="ru-RU" sz="1800" dirty="0" smtClean="0">
                <a:latin typeface="Monotype Corsiva" pitchFamily="66" charset="0"/>
              </a:rPr>
              <a:t>Газ </a:t>
            </a:r>
            <a:r>
              <a:rPr lang="ru-RU" sz="1800" dirty="0" err="1" smtClean="0">
                <a:latin typeface="Monotype Corsiva" pitchFamily="66" charset="0"/>
              </a:rPr>
              <a:t>виходить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надр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внаслідок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того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що</a:t>
            </a:r>
            <a:r>
              <a:rPr lang="ru-RU" sz="1800" dirty="0" smtClean="0">
                <a:latin typeface="Monotype Corsiva" pitchFamily="66" charset="0"/>
              </a:rPr>
              <a:t> в </a:t>
            </a:r>
            <a:r>
              <a:rPr lang="ru-RU" sz="1800" dirty="0" err="1" smtClean="0">
                <a:latin typeface="Monotype Corsiva" pitchFamily="66" charset="0"/>
              </a:rPr>
              <a:t>шарі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перебуває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під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тиском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що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значно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перевищує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атмосферний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. Таким чином</a:t>
            </a:r>
            <a:r>
              <a:rPr lang="ru-RU" sz="1800" dirty="0" smtClean="0">
                <a:latin typeface="Monotype Corsiva" pitchFamily="66" charset="0"/>
              </a:rPr>
              <a:t>, </a:t>
            </a:r>
            <a:r>
              <a:rPr lang="ru-RU" sz="1800" dirty="0" err="1" smtClean="0">
                <a:latin typeface="Monotype Corsiva" pitchFamily="66" charset="0"/>
              </a:rPr>
              <a:t>рушійною</a:t>
            </a:r>
            <a:r>
              <a:rPr lang="ru-RU" sz="1800" dirty="0" smtClean="0">
                <a:latin typeface="Monotype Corsiva" pitchFamily="66" charset="0"/>
              </a:rPr>
              <a:t> силою </a:t>
            </a:r>
            <a:r>
              <a:rPr lang="ru-RU" sz="1800" dirty="0" err="1" smtClean="0">
                <a:latin typeface="Monotype Corsiva" pitchFamily="66" charset="0"/>
              </a:rPr>
              <a:t>є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різниця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тисків</a:t>
            </a:r>
            <a:r>
              <a:rPr lang="ru-RU" sz="1800" dirty="0" smtClean="0">
                <a:latin typeface="Monotype Corsiva" pitchFamily="66" charset="0"/>
              </a:rPr>
              <a:t> у </a:t>
            </a:r>
            <a:r>
              <a:rPr lang="ru-RU" sz="1800" dirty="0" err="1" smtClean="0">
                <a:latin typeface="Monotype Corsiva" pitchFamily="66" charset="0"/>
              </a:rPr>
              <a:t>шарі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системі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збору</a:t>
            </a:r>
            <a:r>
              <a:rPr lang="ru-RU" sz="1800" dirty="0" smtClean="0">
                <a:latin typeface="Monotype Corsiva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5-020-Zastosuvannja-naftoprodukt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3008313" cy="1162050"/>
          </a:xfrm>
        </p:spPr>
        <p:txBody>
          <a:bodyPr/>
          <a:lstStyle/>
          <a:p>
            <a:r>
              <a:rPr lang="uk-UA" sz="4000" b="0" dirty="0" smtClean="0">
                <a:latin typeface="Monotype Corsiva" pitchFamily="66" charset="0"/>
              </a:rPr>
              <a:t>Застосу</a:t>
            </a:r>
            <a:r>
              <a:rPr lang="uk-UA" sz="4000" b="0" dirty="0" smtClean="0">
                <a:solidFill>
                  <a:schemeClr val="bg1"/>
                </a:solidFill>
                <a:latin typeface="Monotype Corsiva" pitchFamily="66" charset="0"/>
              </a:rPr>
              <a:t>вання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357298"/>
            <a:ext cx="7429552" cy="4691063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Природний газ широко використовується в хімічній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промисловості як </a:t>
            </a:r>
            <a:r>
              <a:rPr lang="uk-UA" sz="2000" dirty="0" smtClean="0">
                <a:latin typeface="Monotype Corsiva" pitchFamily="66" charset="0"/>
              </a:rPr>
              <a:t>вихідна сировина . Також використовується як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пальне, для опалення </a:t>
            </a:r>
            <a:r>
              <a:rPr lang="uk-UA" sz="2000" dirty="0" smtClean="0">
                <a:latin typeface="Monotype Corsiva" pitchFamily="66" charset="0"/>
              </a:rPr>
              <a:t>житлових будинків, паливо для машин,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електростанцій і ін. Сьогодні із </a:t>
            </a:r>
            <a:r>
              <a:rPr lang="uk-UA" sz="2000" dirty="0" smtClean="0">
                <a:latin typeface="Monotype Corsiva" pitchFamily="66" charset="0"/>
              </a:rPr>
              <a:t>понад 50 </a:t>
            </a:r>
            <a:r>
              <a:rPr lang="uk-UA" sz="2000" dirty="0" err="1" smtClean="0">
                <a:latin typeface="Monotype Corsiva" pitchFamily="66" charset="0"/>
              </a:rPr>
              <a:t>млн</a:t>
            </a:r>
            <a:r>
              <a:rPr lang="uk-UA" sz="2000" dirty="0" smtClean="0">
                <a:latin typeface="Monotype Corsiva" pitchFamily="66" charset="0"/>
              </a:rPr>
              <a:t> тонн водню, що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виробляється у світі, половина отримується </a:t>
            </a:r>
            <a:r>
              <a:rPr lang="uk-UA" sz="2000" dirty="0" smtClean="0">
                <a:latin typeface="Monotype Corsiva" pitchFamily="66" charset="0"/>
              </a:rPr>
              <a:t>шляхом конверсії водяної пари із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природним газом. Використання водню, </a:t>
            </a:r>
            <a:r>
              <a:rPr lang="uk-UA" sz="2000" dirty="0" smtClean="0">
                <a:latin typeface="Monotype Corsiva" pitchFamily="66" charset="0"/>
              </a:rPr>
              <a:t>як палива, є основою водневої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енергетики.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КОЕФІЦІЄНТ НЕРІВНОМІРНОСТІ СПОЖИВАННЯ ГАЗУ — </a:t>
            </a:r>
            <a:r>
              <a:rPr lang="uk-UA" sz="2000" dirty="0" smtClean="0">
                <a:latin typeface="Monotype Corsiva" pitchFamily="66" charset="0"/>
              </a:rPr>
              <a:t>відношення середньої фактичної витрати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газу за певний період (сезон, добу, </a:t>
            </a:r>
            <a:r>
              <a:rPr lang="uk-UA" sz="2000" dirty="0" smtClean="0">
                <a:latin typeface="Monotype Corsiva" pitchFamily="66" charset="0"/>
              </a:rPr>
              <a:t>годину) до середньої витрати за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більший відповідний період (відповідно рік, </a:t>
            </a:r>
            <a:r>
              <a:rPr lang="uk-UA" sz="2000" dirty="0" smtClean="0">
                <a:latin typeface="Monotype Corsiva" pitchFamily="66" charset="0"/>
              </a:rPr>
              <a:t>місяць, доба).</a:t>
            </a:r>
          </a:p>
          <a:p>
            <a:r>
              <a:rPr lang="uk-UA" sz="2000" dirty="0" smtClean="0">
                <a:latin typeface="Monotype Corsiva" pitchFamily="66" charset="0"/>
              </a:rPr>
              <a:t>Україна відноситься до </a:t>
            </a:r>
            <a:r>
              <a:rPr lang="uk-UA" sz="2000" dirty="0" err="1" smtClean="0">
                <a:latin typeface="Monotype Corsiva" pitchFamily="66" charset="0"/>
              </a:rPr>
              <a:t>енергодефіцитних</a:t>
            </a:r>
            <a:r>
              <a:rPr lang="uk-UA" sz="2000" dirty="0" smtClean="0">
                <a:latin typeface="Monotype Corsiva" pitchFamily="66" charset="0"/>
              </a:rPr>
              <a:t> країн, яка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задовільняє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 свої </a:t>
            </a:r>
            <a:r>
              <a:rPr lang="uk-UA" sz="2000" dirty="0" smtClean="0">
                <a:latin typeface="Monotype Corsiva" pitchFamily="66" charset="0"/>
              </a:rPr>
              <a:t>потреби в енергетичних ресурсах за рахунок власного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виробництва менше </a:t>
            </a:r>
            <a:r>
              <a:rPr lang="uk-UA" sz="2000" dirty="0" smtClean="0">
                <a:latin typeface="Monotype Corsiva" pitchFamily="66" charset="0"/>
              </a:rPr>
              <a:t>ніж на 50 % (у тому числі по споживанню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імпортованого природного газу </a:t>
            </a:r>
            <a:r>
              <a:rPr lang="uk-UA" sz="2000" dirty="0" smtClean="0">
                <a:latin typeface="Monotype Corsiva" pitchFamily="66" charset="0"/>
              </a:rPr>
              <a:t>на душу населення займає </a:t>
            </a: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перше місце в світі).</a:t>
            </a:r>
          </a:p>
          <a:p>
            <a:endParaRPr lang="uk-UA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4857784" cy="1162050"/>
          </a:xfrm>
        </p:spPr>
        <p:txBody>
          <a:bodyPr>
            <a:normAutofit fontScale="90000"/>
          </a:bodyPr>
          <a:lstStyle/>
          <a:p>
            <a:r>
              <a:rPr lang="uk-UA" sz="4000" b="0" dirty="0" smtClean="0">
                <a:solidFill>
                  <a:schemeClr val="bg1"/>
                </a:solidFill>
                <a:latin typeface="Monotype Corsiva" pitchFamily="66" charset="0"/>
              </a:rPr>
              <a:t>Вибухова  сила </a:t>
            </a:r>
            <a:br>
              <a:rPr lang="uk-UA" sz="4000" b="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b="0" dirty="0" smtClean="0">
                <a:solidFill>
                  <a:schemeClr val="bg1"/>
                </a:solidFill>
                <a:latin typeface="Monotype Corsiva" pitchFamily="66" charset="0"/>
              </a:rPr>
              <a:t>природного  газу</a:t>
            </a:r>
            <a:r>
              <a:rPr lang="uk-UA" b="0" dirty="0" smtClean="0">
                <a:solidFill>
                  <a:schemeClr val="bg1"/>
                </a:solidFill>
              </a:rPr>
              <a:t/>
            </a:r>
            <a:br>
              <a:rPr lang="uk-UA" b="0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500174"/>
            <a:ext cx="7215238" cy="4691063"/>
          </a:xfrm>
        </p:spPr>
        <p:txBody>
          <a:bodyPr/>
          <a:lstStyle/>
          <a:p>
            <a:r>
              <a:rPr lang="uk-UA" sz="2400" b="1" dirty="0" smtClean="0">
                <a:latin typeface="Monotype Corsiva" pitchFamily="66" charset="0"/>
              </a:rPr>
              <a:t>Вибух газу в житловому </a:t>
            </a: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будинку Дніпропетровська 2007</a:t>
            </a:r>
          </a:p>
          <a:p>
            <a:r>
              <a:rPr lang="uk-UA" sz="2400" dirty="0" smtClean="0">
                <a:latin typeface="Monotype Corsiva" pitchFamily="66" charset="0"/>
              </a:rPr>
              <a:t>Вибух газу, який стався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 13 жовтня 2007 року в Дніпропетровську</a:t>
            </a:r>
            <a:r>
              <a:rPr lang="uk-UA" sz="2400" dirty="0" smtClean="0">
                <a:latin typeface="Monotype Corsiva" pitchFamily="66" charset="0"/>
              </a:rPr>
              <a:t> в 10-поверховому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будинку за адресою: вул.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Мандриківська</a:t>
            </a:r>
            <a:r>
              <a:rPr lang="uk-UA" sz="2400" dirty="0" smtClean="0">
                <a:latin typeface="Monotype Corsiva" pitchFamily="66" charset="0"/>
              </a:rPr>
              <a:t>, 127 і є однією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наймасштабніших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latin typeface="Monotype Corsiva" pitchFamily="66" charset="0"/>
              </a:rPr>
              <a:t>у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країнських </a:t>
            </a:r>
            <a:r>
              <a:rPr lang="uk-UA" sz="2400" dirty="0" smtClean="0">
                <a:latin typeface="Monotype Corsiva" pitchFamily="66" charset="0"/>
              </a:rPr>
              <a:t>трагедій 2007 року.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Вибух стався </a:t>
            </a:r>
            <a:r>
              <a:rPr lang="uk-UA" sz="2400" dirty="0" smtClean="0">
                <a:latin typeface="Monotype Corsiva" pitchFamily="66" charset="0"/>
              </a:rPr>
              <a:t>у третьому під'їзді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будинку і пролунав 13 жовтня 2007 </a:t>
            </a:r>
            <a:r>
              <a:rPr lang="uk-UA" sz="2400" dirty="0" smtClean="0">
                <a:latin typeface="Monotype Corsiva" pitchFamily="66" charset="0"/>
              </a:rPr>
              <a:t>року близько 10:30.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Він був таким масштабним, </a:t>
            </a:r>
            <a:r>
              <a:rPr lang="uk-UA" sz="2400" dirty="0" smtClean="0">
                <a:latin typeface="Monotype Corsiva" pitchFamily="66" charset="0"/>
              </a:rPr>
              <a:t>що ледве не зруйнував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сусідні будівлі. Під'їзд був зруйнований </a:t>
            </a:r>
            <a:r>
              <a:rPr lang="uk-UA" sz="2400" dirty="0" smtClean="0">
                <a:latin typeface="Monotype Corsiva" pitchFamily="66" charset="0"/>
              </a:rPr>
              <a:t>повністю, ще три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інших 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під'їзда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теж зазнали пошкоджень. Усього 23 особи загинули, ще 20 були поранені.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182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Природний газ</vt:lpstr>
      <vt:lpstr>Слайд 2</vt:lpstr>
      <vt:lpstr>Хімічний склад </vt:lpstr>
      <vt:lpstr>Властивості природного газу </vt:lpstr>
      <vt:lpstr>Слайд 5</vt:lpstr>
      <vt:lpstr>Поширення </vt:lpstr>
      <vt:lpstr>Видобуток природного газу </vt:lpstr>
      <vt:lpstr>Застосування </vt:lpstr>
      <vt:lpstr>Вибухова  сила  природного  газу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Природний газ</dc:title>
  <dc:creator>Olena</dc:creator>
  <cp:lastModifiedBy>user</cp:lastModifiedBy>
  <cp:revision>15</cp:revision>
  <dcterms:created xsi:type="dcterms:W3CDTF">2014-10-10T16:50:43Z</dcterms:created>
  <dcterms:modified xsi:type="dcterms:W3CDTF">2014-10-12T18:33:06Z</dcterms:modified>
</cp:coreProperties>
</file>