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4" r:id="rId18"/>
    <p:sldId id="275" r:id="rId19"/>
    <p:sldId id="271" r:id="rId20"/>
    <p:sldId id="273" r:id="rId2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FF6600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5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43741f47e05c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141763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Годовіков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Сергій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Костянтинович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1484784"/>
            <a:ext cx="4392488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CC0000"/>
                </a:solidFill>
              </a:rPr>
              <a:t>    </a:t>
            </a:r>
            <a:r>
              <a:rPr lang="ru-RU" b="1" dirty="0" smtClean="0">
                <a:solidFill>
                  <a:srgbClr val="CC0000"/>
                </a:solidFill>
                <a:latin typeface="Constantia" pitchFamily="18" charset="0"/>
              </a:rPr>
              <a:t>Командир взводу 1183-го </a:t>
            </a:r>
            <a:r>
              <a:rPr lang="ru-RU" b="1" dirty="0" err="1" smtClean="0">
                <a:solidFill>
                  <a:srgbClr val="CC0000"/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rgbClr val="CC0000"/>
                </a:solidFill>
                <a:latin typeface="Constantia" pitchFamily="18" charset="0"/>
              </a:rPr>
              <a:t> полку 356-ї </a:t>
            </a:r>
            <a:r>
              <a:rPr lang="ru-RU" b="1" dirty="0" err="1" smtClean="0">
                <a:solidFill>
                  <a:srgbClr val="CC0000"/>
                </a:solidFill>
                <a:latin typeface="Constantia" pitchFamily="18" charset="0"/>
              </a:rPr>
              <a:t>стрілецької</a:t>
            </a:r>
            <a:r>
              <a:rPr lang="ru-RU" b="1" dirty="0" smtClean="0">
                <a:solidFill>
                  <a:srgbClr val="CC00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CC0000"/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rgbClr val="CC0000"/>
                </a:solidFill>
                <a:latin typeface="Constantia" pitchFamily="18" charset="0"/>
              </a:rPr>
              <a:t> 61-ї </a:t>
            </a:r>
            <a:r>
              <a:rPr lang="ru-RU" b="1" dirty="0" err="1" smtClean="0">
                <a:solidFill>
                  <a:srgbClr val="CC0000"/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rgbClr val="CC0000"/>
                </a:solidFill>
                <a:latin typeface="Constantia" pitchFamily="18" charset="0"/>
              </a:rPr>
              <a:t> Центрального фронту, лейтенант.</a:t>
            </a:r>
            <a:endParaRPr lang="ru-RU" b="1" dirty="0">
              <a:solidFill>
                <a:srgbClr val="CC0000"/>
              </a:solidFill>
              <a:latin typeface="Constantia" pitchFamily="18" charset="0"/>
            </a:endParaRPr>
          </a:p>
        </p:txBody>
      </p:sp>
      <p:pic>
        <p:nvPicPr>
          <p:cNvPr id="6146" name="Picture 2" descr="C:\Users\Best\Desktop\стор\Годовиков_Сергей_Константин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3074640" cy="4519721"/>
          </a:xfrm>
          <a:prstGeom prst="rect">
            <a:avLst/>
          </a:prstGeom>
          <a:noFill/>
        </p:spPr>
      </p:pic>
      <p:pic>
        <p:nvPicPr>
          <p:cNvPr id="6148" name="Picture 4" descr="http://www.warheroes.ru/img/hero_top91.gif"/>
          <p:cNvPicPr>
            <a:picLocks noChangeAspect="1" noChangeArrowheads="1"/>
          </p:cNvPicPr>
          <p:nvPr/>
        </p:nvPicPr>
        <p:blipFill>
          <a:blip r:embed="rId3" cstate="print"/>
          <a:srcRect r="23552" b="30572"/>
          <a:stretch>
            <a:fillRect/>
          </a:stretch>
        </p:blipFill>
        <p:spPr bwMode="auto">
          <a:xfrm>
            <a:off x="2915816" y="5373216"/>
            <a:ext cx="648072" cy="648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Зелепукін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Іван</a:t>
            </a:r>
            <a:r>
              <a:rPr lang="ru-RU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Григорович</a:t>
            </a:r>
            <a:endParaRPr lang="ru-RU" sz="48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925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Гвардії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сержант, командир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відділення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управління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мінометної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роти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202-го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гвардійського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полку 68-ї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гвардійської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стрілецької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FF6600"/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rgbClr val="FF6600"/>
                </a:solidFill>
                <a:latin typeface="Constantia" pitchFamily="18" charset="0"/>
              </a:rPr>
              <a:t>.</a:t>
            </a:r>
            <a:endParaRPr lang="ru-RU" b="1" dirty="0">
              <a:solidFill>
                <a:srgbClr val="FF6600"/>
              </a:solidFill>
              <a:latin typeface="Constantia" pitchFamily="18" charset="0"/>
            </a:endParaRPr>
          </a:p>
        </p:txBody>
      </p:sp>
      <p:pic>
        <p:nvPicPr>
          <p:cNvPr id="27650" name="Picture 2" descr="Зелепукин Иван Григорье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096344" cy="4409453"/>
          </a:xfrm>
          <a:prstGeom prst="rect">
            <a:avLst/>
          </a:prstGeom>
          <a:noFill/>
        </p:spPr>
      </p:pic>
      <p:pic>
        <p:nvPicPr>
          <p:cNvPr id="27652" name="Picture 4" descr="Red Army flag.sv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5661248"/>
            <a:ext cx="792088" cy="5400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Зонов </a:t>
            </a:r>
            <a:r>
              <a:rPr lang="ru-RU" sz="5400" b="1" dirty="0" err="1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Микола</a:t>
            </a:r>
            <a:r>
              <a:rPr lang="ru-RU" sz="5400" b="1" dirty="0" smtClean="0">
                <a:solidFill>
                  <a:schemeClr val="accent4">
                    <a:lumMod val="5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 Федорович</a:t>
            </a:r>
            <a:endParaRPr lang="ru-RU" sz="5400" b="1" dirty="0">
              <a:solidFill>
                <a:schemeClr val="accent4">
                  <a:lumMod val="50000"/>
                </a:schemeClr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91880" y="1340768"/>
            <a:ext cx="5266928" cy="5257800"/>
          </a:xfrm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Constantia" pitchFamily="18" charset="0"/>
              </a:rPr>
              <a:t>    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Гвардії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лейтенант, командир саперного взводу 1-го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гвардійського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окремого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повітряно-десантного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саперного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батальйону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10-ї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гвардійської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повітряно-десантної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37-ї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Степового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фронту. У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ніч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на 1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жовтня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1943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його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взвод переправив через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Дніпро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особовий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склад 24-го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гвардійського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полку, а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потім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брав участь у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відбитті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ворожих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контратак на правому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березі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річки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onstantia" pitchFamily="18" charset="0"/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26626" name="Picture 2" descr="Николай Фёдорович Зо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2952328" cy="4202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Кисельов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Сергій</a:t>
            </a:r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Семенович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4752528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  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Помічник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командира взводу 78-го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гвардійського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полку 25-я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гвардійської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Червонопрапорної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Синельниківської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стрілецької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6-й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армія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Південно-Західного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фронту,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гвардії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 старший сержант.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25602" name="Picture 2" descr="Kiselev Srg S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340768"/>
            <a:ext cx="3345160" cy="48337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Лобанов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Іван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Михайлович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Командир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відділення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20-ї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окремої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розвідувальної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роти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69-ї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Червонопрапорної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Сєвський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стрілецької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18-го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корпусу 65-ї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onstantia" pitchFamily="18" charset="0"/>
              </a:rPr>
              <a:t> Центрального фронту, сержант.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Constantia" pitchFamily="18" charset="0"/>
            </a:endParaRPr>
          </a:p>
        </p:txBody>
      </p:sp>
      <p:pic>
        <p:nvPicPr>
          <p:cNvPr id="24578" name="Picture 2" descr="Иван Михайлович Лоба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384376" cy="48168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Ніколаєв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Василь Семенович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4752528" cy="470912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   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Кулеметник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5-ї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гвардійської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механізованої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бригади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(2-й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гвардійський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механізований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корпус, 28-а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армія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, 3-й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Український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фронт)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гвардії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рядовий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, Герой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Радянського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onstantia" pitchFamily="18" charset="0"/>
              </a:rPr>
              <a:t> Союзу.</a:t>
            </a:r>
            <a:endParaRPr lang="ru-RU" b="1" dirty="0">
              <a:solidFill>
                <a:schemeClr val="accent1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  <a:latin typeface="Constantia" pitchFamily="18" charset="0"/>
            </a:endParaRPr>
          </a:p>
        </p:txBody>
      </p:sp>
      <p:pic>
        <p:nvPicPr>
          <p:cNvPr id="28674" name="Picture 2" descr="http://img1.liveinternet.ru/images/attach/c/1/57/316/57316315_Nikolaev_VasS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247287" cy="4365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417638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Пилипенко Михайло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Корнійович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1412776"/>
            <a:ext cx="4644008" cy="4713387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Constantia" pitchFamily="18" charset="0"/>
              </a:rPr>
              <a:t>  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Молодший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сержант,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зв'язківець-розвідник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, 1318-го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полку 163-ої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стрілецької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38-ї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Воронезького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фронту,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згодом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генерал-лейтенант СРСР у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військах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зв'язку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, генерал-полковник </a:t>
            </a:r>
            <a:r>
              <a:rPr lang="ru-RU" b="1" dirty="0" err="1" smtClean="0">
                <a:solidFill>
                  <a:srgbClr val="CC3300"/>
                </a:solidFill>
                <a:latin typeface="Constantia" pitchFamily="18" charset="0"/>
              </a:rPr>
              <a:t>України</a:t>
            </a:r>
            <a:r>
              <a:rPr lang="ru-RU" b="1" dirty="0" smtClean="0">
                <a:solidFill>
                  <a:srgbClr val="CC3300"/>
                </a:solidFill>
                <a:latin typeface="Constantia" pitchFamily="18" charset="0"/>
              </a:rPr>
              <a:t>.</a:t>
            </a:r>
            <a:endParaRPr lang="ru-RU" b="1" dirty="0">
              <a:solidFill>
                <a:srgbClr val="CC3300"/>
              </a:solidFill>
              <a:latin typeface="Constantia" pitchFamily="18" charset="0"/>
            </a:endParaRPr>
          </a:p>
        </p:txBody>
      </p:sp>
      <p:pic>
        <p:nvPicPr>
          <p:cNvPr id="23554" name="Picture 2" descr="http://img0.liveinternet.ru/images/attach/c/1/63/568/63568916_pilipenko_m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3384376" cy="4746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40768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b="1" dirty="0" err="1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Фартушний</a:t>
            </a:r>
            <a:r>
              <a:rPr lang="ru-RU" b="1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dirty="0" err="1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Дмитро</a:t>
            </a:r>
            <a:r>
              <a:rPr lang="ru-RU" b="1" dirty="0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 </a:t>
            </a:r>
            <a:r>
              <a:rPr lang="ru-RU" b="1" dirty="0" err="1" smtClean="0">
                <a:blipFill>
                  <a:blip r:embed="rId2"/>
                  <a:tile tx="0" ty="0" sx="100000" sy="100000" flip="none" algn="tl"/>
                </a:blip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Васильович</a:t>
            </a:r>
            <a:endParaRPr lang="ru-RU" b="1" dirty="0"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4392488" cy="478112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   Командир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роти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229-го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гвардійського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полку (72-я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гвардійська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стрілецька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дивізія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, 7-а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гвардійська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армія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,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Степовий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фронт)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гвардії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лейтенант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Фартушний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відзначився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при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форсуванні</a:t>
            </a:r>
            <a:r>
              <a:rPr lang="ru-RU" b="1" dirty="0" smtClean="0">
                <a:solidFill>
                  <a:srgbClr val="006600"/>
                </a:solidFill>
                <a:latin typeface="Constantia" pitchFamily="18" charset="0"/>
              </a:rPr>
              <a:t> р.. </a:t>
            </a:r>
            <a:r>
              <a:rPr lang="ru-RU" b="1" dirty="0" err="1" smtClean="0">
                <a:solidFill>
                  <a:srgbClr val="006600"/>
                </a:solidFill>
                <a:latin typeface="Constantia" pitchFamily="18" charset="0"/>
              </a:rPr>
              <a:t>Дніпро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6" name="Picture 2" descr="Фартушный Дмитрий Васильеви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340768"/>
            <a:ext cx="3384376" cy="4681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Шульгін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Олександр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 </a:t>
            </a:r>
            <a:r>
              <a:rPr lang="ru-RU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Aharoni" pitchFamily="2" charset="-79"/>
              </a:rPr>
              <a:t>Іванович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67944" y="1600200"/>
            <a:ext cx="5076056" cy="485313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latin typeface="Constantia" pitchFamily="18" charset="0"/>
              </a:rPr>
              <a:t>  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Заступник командира 45-го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гвардійського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окремого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саперного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батальйону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з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політичної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частини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(39-я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гвардійська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стрілецька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дивізія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, 8-а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гвардійська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армія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, 3-й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Український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фронт),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гвардії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майор. Герой </a:t>
            </a: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Радянського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Constantia" pitchFamily="18" charset="0"/>
              </a:rPr>
              <a:t> Союзу (1944).</a:t>
            </a:r>
            <a:endParaRPr lang="ru-RU" b="1" dirty="0">
              <a:solidFill>
                <a:schemeClr val="accent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32770" name="Picture 2" descr="Шульгин Александр Иванович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384376" cy="50342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Шелест Денис Андрійович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Командир 201-го </a:t>
            </a:r>
            <a:r>
              <a:rPr lang="ru-RU" b="1" dirty="0" err="1" smtClean="0">
                <a:solidFill>
                  <a:srgbClr val="002060"/>
                </a:solidFill>
                <a:latin typeface="Constantia" pitchFamily="18" charset="0"/>
              </a:rPr>
              <a:t>мінометного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 полку 12-ї </a:t>
            </a:r>
            <a:r>
              <a:rPr lang="ru-RU" b="1" dirty="0" err="1" smtClean="0">
                <a:solidFill>
                  <a:srgbClr val="002060"/>
                </a:solidFill>
                <a:latin typeface="Constantia" pitchFamily="18" charset="0"/>
              </a:rPr>
              <a:t>мінометної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  <a:latin typeface="Constantia" pitchFamily="18" charset="0"/>
              </a:rPr>
              <a:t>бригади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 РГК, Герой </a:t>
            </a:r>
            <a:r>
              <a:rPr lang="ru-RU" b="1" dirty="0" err="1" smtClean="0">
                <a:solidFill>
                  <a:srgbClr val="002060"/>
                </a:solidFill>
                <a:latin typeface="Constantia" pitchFamily="18" charset="0"/>
              </a:rPr>
              <a:t>Радянського</a:t>
            </a:r>
            <a:r>
              <a:rPr lang="ru-RU" b="1" dirty="0" smtClean="0">
                <a:solidFill>
                  <a:srgbClr val="002060"/>
                </a:solidFill>
                <a:latin typeface="Constantia" pitchFamily="18" charset="0"/>
              </a:rPr>
              <a:t> Союзу (1943), полковник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29698" name="Picture 2" descr="ShelestDenisAnd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412776"/>
            <a:ext cx="2961878" cy="4224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ru-RU" sz="8800" b="1" dirty="0" err="1" smtClean="0">
                <a:ln w="24500" cmpd="dbl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Зміст</a:t>
            </a:r>
            <a:r>
              <a:rPr lang="ru-RU" sz="8800" b="1" dirty="0" smtClean="0">
                <a:ln w="24500" cmpd="dbl">
                  <a:solidFill>
                    <a:schemeClr val="tx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:</a:t>
            </a:r>
            <a:r>
              <a:rPr lang="ru-RU" sz="7200" b="1" cap="all" dirty="0" smtClean="0">
                <a:ln w="90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</a:t>
            </a:r>
            <a:endParaRPr lang="ru-RU" sz="7200" b="1" cap="all" dirty="0">
              <a:ln w="90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91264" cy="45259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Коротко про битву</a:t>
            </a:r>
          </a:p>
          <a:p>
            <a:pPr algn="ctr"/>
            <a:r>
              <a:rPr lang="ru-RU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Герої</a:t>
            </a: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битви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Пам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`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ятник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 героям в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Києві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30722" name="Picture 2" descr="C:\Users\Best\Desktop\стор\0_75a59_2ffa7c04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8317908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0648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nstantia" pitchFamily="18" charset="0"/>
              </a:rPr>
              <a:t>Би́тва за Дніпро́ </a:t>
            </a:r>
            <a:r>
              <a:rPr lang="vi-VN" sz="36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— військова кампанія СРСР проти країн Осі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 </a:t>
            </a:r>
            <a:r>
              <a:rPr lang="vi-VN" sz="3600" b="1" dirty="0" smtClean="0">
                <a:solidFill>
                  <a:schemeClr val="bg2">
                    <a:lumMod val="10000"/>
                  </a:schemeClr>
                </a:solidFill>
                <a:latin typeface="Constantia" pitchFamily="18" charset="0"/>
              </a:rPr>
              <a:t>у 1943 році в ході Другої світової війни на річці Дніпро. У боях було задіяно близько чотирьох мільйонів людей з обох сторін. Лінія фронту становила приблизно 1 400 км. Битва була однією з наймасштабніших і найкривавіших воєнних операцій світової історії.</a:t>
            </a:r>
            <a:endParaRPr lang="ru-RU" sz="3600" b="1" dirty="0">
              <a:solidFill>
                <a:schemeClr val="bg2">
                  <a:lumMod val="10000"/>
                </a:schemeClr>
              </a:solidFill>
              <a:latin typeface="Constant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892480" cy="6597352"/>
          </a:xfrm>
        </p:spPr>
        <p:txBody>
          <a:bodyPr>
            <a:normAutofit fontScale="92500" lnSpcReduction="1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500" dirty="0" smtClean="0">
                <a:latin typeface="Constantia" pitchFamily="18" charset="0"/>
              </a:rPr>
              <a:t>    </a:t>
            </a:r>
            <a:r>
              <a:rPr lang="ru-RU" sz="3600" b="1" dirty="0" smtClean="0">
                <a:latin typeface="Constantia" pitchFamily="18" charset="0"/>
              </a:rPr>
              <a:t>За </a:t>
            </a:r>
            <a:r>
              <a:rPr lang="ru-RU" sz="3600" b="1" dirty="0" err="1" smtClean="0">
                <a:latin typeface="Constantia" pitchFamily="18" charset="0"/>
              </a:rPr>
              <a:t>чотиримісячну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кампанію</a:t>
            </a:r>
            <a:r>
              <a:rPr lang="ru-RU" sz="3600" b="1" dirty="0" smtClean="0">
                <a:latin typeface="Constantia" pitchFamily="18" charset="0"/>
              </a:rPr>
              <a:t> </a:t>
            </a:r>
            <a:r>
              <a:rPr lang="ru-RU" sz="3600" b="1" dirty="0" err="1" smtClean="0">
                <a:latin typeface="Constantia" pitchFamily="18" charset="0"/>
              </a:rPr>
              <a:t>Червоної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армії</a:t>
            </a:r>
            <a:r>
              <a:rPr lang="ru-RU" sz="3600" b="1" dirty="0" smtClean="0">
                <a:latin typeface="Constantia" pitchFamily="18" charset="0"/>
              </a:rPr>
              <a:t> </a:t>
            </a:r>
            <a:r>
              <a:rPr lang="ru-RU" sz="3600" b="1" dirty="0" err="1" smtClean="0">
                <a:latin typeface="Constantia" pitchFamily="18" charset="0"/>
              </a:rPr>
              <a:t>проти</a:t>
            </a:r>
            <a:r>
              <a:rPr lang="ru-RU" sz="3600" b="1" dirty="0" smtClean="0">
                <a:latin typeface="Constantia" pitchFamily="18" charset="0"/>
              </a:rPr>
              <a:t> Вермахту вся </a:t>
            </a:r>
            <a:r>
              <a:rPr lang="ru-RU" sz="3600" b="1" dirty="0" err="1" smtClean="0">
                <a:latin typeface="Constantia" pitchFamily="18" charset="0"/>
              </a:rPr>
              <a:t>Лівобережна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Україна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була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відвойована</a:t>
            </a:r>
            <a:r>
              <a:rPr lang="ru-RU" sz="3600" b="1" dirty="0" smtClean="0">
                <a:latin typeface="Constantia" pitchFamily="18" charset="0"/>
              </a:rPr>
              <a:t> у </a:t>
            </a:r>
            <a:r>
              <a:rPr lang="ru-RU" sz="3600" b="1" dirty="0" err="1" smtClean="0">
                <a:latin typeface="Constantia" pitchFamily="18" charset="0"/>
              </a:rPr>
              <a:t>німецьких</a:t>
            </a:r>
            <a:r>
              <a:rPr lang="ru-RU" sz="3600" b="1" dirty="0" smtClean="0">
                <a:latin typeface="Constantia" pitchFamily="18" charset="0"/>
              </a:rPr>
              <a:t> сил, </a:t>
            </a:r>
            <a:r>
              <a:rPr lang="ru-RU" sz="3600" b="1" dirty="0" err="1" smtClean="0">
                <a:latin typeface="Constantia" pitchFamily="18" charset="0"/>
              </a:rPr>
              <a:t>радянські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війська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захопили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декілька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плацдармів</a:t>
            </a:r>
            <a:r>
              <a:rPr lang="ru-RU" sz="3600" b="1" dirty="0" smtClean="0">
                <a:latin typeface="Constantia" pitchFamily="18" charset="0"/>
              </a:rPr>
              <a:t> на правому </a:t>
            </a:r>
            <a:r>
              <a:rPr lang="ru-RU" sz="3600" b="1" dirty="0" err="1" smtClean="0">
                <a:latin typeface="Constantia" pitchFamily="18" charset="0"/>
              </a:rPr>
              <a:t>березі</a:t>
            </a:r>
            <a:r>
              <a:rPr lang="ru-RU" sz="3600" b="1" dirty="0" smtClean="0">
                <a:latin typeface="Constantia" pitchFamily="18" charset="0"/>
              </a:rPr>
              <a:t> </a:t>
            </a:r>
            <a:r>
              <a:rPr lang="ru-RU" sz="3600" b="1" dirty="0" err="1" smtClean="0">
                <a:latin typeface="Constantia" pitchFamily="18" charset="0"/>
              </a:rPr>
              <a:t>Дніпра</a:t>
            </a:r>
            <a:r>
              <a:rPr lang="ru-RU" sz="3600" b="1" dirty="0" smtClean="0">
                <a:latin typeface="Constantia" pitchFamily="18" charset="0"/>
              </a:rPr>
              <a:t> та повернули </a:t>
            </a:r>
            <a:r>
              <a:rPr lang="ru-RU" sz="3600" b="1" dirty="0" err="1" smtClean="0">
                <a:latin typeface="Constantia" pitchFamily="18" charset="0"/>
              </a:rPr>
              <a:t>собі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Київ</a:t>
            </a:r>
            <a:r>
              <a:rPr lang="ru-RU" sz="3600" b="1" dirty="0" smtClean="0">
                <a:latin typeface="Constantia" pitchFamily="18" charset="0"/>
              </a:rPr>
              <a:t>.</a:t>
            </a:r>
            <a:endParaRPr lang="ru-RU" sz="3600" dirty="0" smtClean="0">
              <a:latin typeface="Constantia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Constantia" pitchFamily="18" charset="0"/>
              </a:rPr>
              <a:t>    </a:t>
            </a:r>
            <a:r>
              <a:rPr lang="ru-RU" sz="3600" b="1" dirty="0" err="1" smtClean="0">
                <a:latin typeface="Constantia" pitchFamily="18" charset="0"/>
              </a:rPr>
              <a:t>Радянські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війська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подолали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Дніпро</a:t>
            </a:r>
            <a:r>
              <a:rPr lang="ru-RU" sz="3600" b="1" dirty="0" smtClean="0">
                <a:latin typeface="Constantia" pitchFamily="18" charset="0"/>
              </a:rPr>
              <a:t>, </a:t>
            </a:r>
            <a:r>
              <a:rPr lang="ru-RU" sz="3600" b="1" dirty="0" err="1" smtClean="0">
                <a:latin typeface="Constantia" pitchFamily="18" charset="0"/>
              </a:rPr>
              <a:t>найважчий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природний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рубіж</a:t>
            </a:r>
            <a:r>
              <a:rPr lang="ru-RU" sz="3600" b="1" dirty="0" smtClean="0">
                <a:latin typeface="Constantia" pitchFamily="18" charset="0"/>
              </a:rPr>
              <a:t> оборони, а </a:t>
            </a:r>
            <a:r>
              <a:rPr lang="ru-RU" sz="3600" b="1" dirty="0" err="1" smtClean="0">
                <a:latin typeface="Constantia" pitchFamily="18" charset="0"/>
              </a:rPr>
              <a:t>німецькій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стороні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бракувало</a:t>
            </a:r>
            <a:r>
              <a:rPr lang="ru-RU" sz="3600" b="1" dirty="0" smtClean="0">
                <a:latin typeface="Constantia" pitchFamily="18" charset="0"/>
              </a:rPr>
              <a:t> сил </a:t>
            </a:r>
            <a:r>
              <a:rPr lang="ru-RU" sz="3600" b="1" dirty="0" err="1" smtClean="0">
                <a:latin typeface="Constantia" pitchFamily="18" charset="0"/>
              </a:rPr>
              <a:t>ліквідувати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відвойовані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радянські</a:t>
            </a:r>
            <a:r>
              <a:rPr lang="ru-RU" sz="3600" b="1" dirty="0" smtClean="0">
                <a:latin typeface="Constantia" pitchFamily="18" charset="0"/>
              </a:rPr>
              <a:t> </a:t>
            </a:r>
            <a:r>
              <a:rPr lang="ru-RU" sz="3600" b="1" dirty="0" err="1" smtClean="0">
                <a:latin typeface="Constantia" pitchFamily="18" charset="0"/>
              </a:rPr>
              <a:t>плацдарми</a:t>
            </a:r>
            <a:r>
              <a:rPr lang="ru-RU" sz="3600" b="1" dirty="0" smtClean="0">
                <a:latin typeface="Constantia" pitchFamily="18" charset="0"/>
              </a:rPr>
              <a:t> на </a:t>
            </a:r>
            <a:r>
              <a:rPr lang="ru-RU" sz="3600" b="1" dirty="0" err="1" smtClean="0">
                <a:latin typeface="Constantia" pitchFamily="18" charset="0"/>
              </a:rPr>
              <a:t>правобережжі</a:t>
            </a:r>
            <a:r>
              <a:rPr lang="ru-RU" sz="3600" b="1" dirty="0" smtClean="0">
                <a:latin typeface="Constantia" pitchFamily="18" charset="0"/>
              </a:rPr>
              <a:t>. </a:t>
            </a:r>
            <a:r>
              <a:rPr lang="ru-RU" sz="3600" b="1" dirty="0" err="1" smtClean="0">
                <a:latin typeface="Constantia" pitchFamily="18" charset="0"/>
              </a:rPr>
              <a:t>Після</a:t>
            </a:r>
            <a:r>
              <a:rPr lang="ru-RU" sz="3600" b="1" dirty="0" smtClean="0">
                <a:latin typeface="Constantia" pitchFamily="18" charset="0"/>
              </a:rPr>
              <a:t> перемоги </a:t>
            </a:r>
            <a:r>
              <a:rPr lang="ru-RU" sz="3600" b="1" dirty="0" err="1" smtClean="0">
                <a:latin typeface="Constantia" pitchFamily="18" charset="0"/>
              </a:rPr>
              <a:t>Радянського</a:t>
            </a:r>
            <a:r>
              <a:rPr lang="ru-RU" sz="3600" b="1" dirty="0" smtClean="0">
                <a:latin typeface="Constantia" pitchFamily="18" charset="0"/>
              </a:rPr>
              <a:t> Союзу у </a:t>
            </a:r>
            <a:r>
              <a:rPr lang="ru-RU" sz="3600" b="1" dirty="0" err="1" smtClean="0">
                <a:latin typeface="Constantia" pitchFamily="18" charset="0"/>
              </a:rPr>
              <a:t>цій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битві</a:t>
            </a:r>
            <a:r>
              <a:rPr lang="ru-RU" sz="3600" b="1" dirty="0" smtClean="0">
                <a:latin typeface="Constantia" pitchFamily="18" charset="0"/>
              </a:rPr>
              <a:t>, </a:t>
            </a:r>
            <a:r>
              <a:rPr lang="ru-RU" sz="3600" b="1" dirty="0" err="1" smtClean="0">
                <a:latin typeface="Constantia" pitchFamily="18" charset="0"/>
              </a:rPr>
              <a:t>поразка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Німеччини</a:t>
            </a:r>
            <a:r>
              <a:rPr lang="ru-RU" sz="3600" b="1" dirty="0" smtClean="0">
                <a:latin typeface="Constantia" pitchFamily="18" charset="0"/>
              </a:rPr>
              <a:t> у </a:t>
            </a:r>
            <a:r>
              <a:rPr lang="ru-RU" sz="3600" b="1" dirty="0" err="1" smtClean="0">
                <a:latin typeface="Constantia" pitchFamily="18" charset="0"/>
              </a:rPr>
              <a:t>другій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світовій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війні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здавалась</a:t>
            </a:r>
            <a:r>
              <a:rPr lang="ru-RU" sz="3600" b="1" dirty="0" smtClean="0">
                <a:latin typeface="Constantia" pitchFamily="18" charset="0"/>
              </a:rPr>
              <a:t> </a:t>
            </a:r>
            <a:r>
              <a:rPr lang="ru-RU" sz="3600" b="1" dirty="0" err="1" smtClean="0">
                <a:latin typeface="Constantia" pitchFamily="18" charset="0"/>
              </a:rPr>
              <a:t>неминучою</a:t>
            </a:r>
            <a:r>
              <a:rPr lang="ru-RU" sz="3600" b="1" dirty="0" smtClean="0">
                <a:latin typeface="Constantia" pitchFamily="18" charset="0"/>
              </a:rPr>
              <a:t>.</a:t>
            </a:r>
            <a:endParaRPr lang="ru-RU" sz="3600" dirty="0" smtClean="0">
              <a:latin typeface="Constantia" pitchFamily="18" charset="0"/>
            </a:endParaRPr>
          </a:p>
          <a:p>
            <a:pPr algn="ctr">
              <a:buNone/>
            </a:pPr>
            <a:endParaRPr lang="ru-RU" sz="3500" b="1" dirty="0" smtClean="0">
              <a:ln>
                <a:solidFill>
                  <a:schemeClr val="tx1"/>
                </a:solidFill>
              </a:ln>
              <a:latin typeface="Constantia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est\Desktop\стор\Voinstvo39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32860" y="260648"/>
            <a:ext cx="4359620" cy="339367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27" name="Picture 3" descr="C:\Users\Best\Desktop\стор\im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861048"/>
            <a:ext cx="6047978" cy="27414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Best\Desktop\стор\2924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76672"/>
            <a:ext cx="3981335" cy="2952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3658418"/>
          </a:xfrm>
        </p:spPr>
        <p:txBody>
          <a:bodyPr>
            <a:prstTxWarp prst="textPlain">
              <a:avLst>
                <a:gd name="adj" fmla="val 50259"/>
              </a:avLst>
            </a:prstTxWarp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Герої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битви</a:t>
            </a:r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7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за </a:t>
            </a:r>
            <a:r>
              <a:rPr lang="ru-RU" sz="72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>Дніпро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</a:rPr>
            </a:b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2050" name="Picture 2" descr="C:\Users\Best\Desktop\стор\0_66364_e7055e40_XLл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1115616" y="3068960"/>
            <a:ext cx="6899920" cy="3501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Авдєєнко</a:t>
            </a:r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Петро Петрович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1484784"/>
            <a:ext cx="4258816" cy="45259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Генерал-майор, Герой </a:t>
            </a:r>
            <a:r>
              <a:rPr lang="ru-RU" sz="3600" b="1" dirty="0" err="1" smtClean="0">
                <a:solidFill>
                  <a:srgbClr val="002060"/>
                </a:solidFill>
                <a:latin typeface="Constantia" pitchFamily="18" charset="0"/>
              </a:rPr>
              <a:t>Радянського</a:t>
            </a:r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 Союзу, командир 51-го </a:t>
            </a:r>
            <a:r>
              <a:rPr lang="ru-RU" sz="3600" b="1" dirty="0" err="1" smtClean="0">
                <a:solidFill>
                  <a:srgbClr val="002060"/>
                </a:solidFill>
                <a:latin typeface="Constantia" pitchFamily="18" charset="0"/>
              </a:rPr>
              <a:t>стрілецького</a:t>
            </a:r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 корпусу 38-ої </a:t>
            </a:r>
            <a:r>
              <a:rPr lang="ru-RU" sz="3600" b="1" dirty="0" err="1" smtClean="0">
                <a:solidFill>
                  <a:srgbClr val="002060"/>
                </a:solidFill>
                <a:latin typeface="Constantia" pitchFamily="18" charset="0"/>
              </a:rPr>
              <a:t>армії</a:t>
            </a:r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 </a:t>
            </a:r>
            <a:r>
              <a:rPr lang="ru-RU" sz="3600" b="1" dirty="0" err="1" smtClean="0">
                <a:solidFill>
                  <a:srgbClr val="002060"/>
                </a:solidFill>
                <a:latin typeface="Constantia" pitchFamily="18" charset="0"/>
              </a:rPr>
              <a:t>Воронезького</a:t>
            </a:r>
            <a:r>
              <a:rPr lang="ru-RU" sz="3600" b="1" dirty="0" smtClean="0">
                <a:solidFill>
                  <a:srgbClr val="002060"/>
                </a:solidFill>
                <a:latin typeface="Constantia" pitchFamily="18" charset="0"/>
              </a:rPr>
              <a:t> фронту.</a:t>
            </a:r>
          </a:p>
          <a:p>
            <a:pP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Best\Desktop\стор\Avde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4019550" cy="4914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Балуков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4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Микола</a:t>
            </a: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Михайлович 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781128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70C0"/>
                </a:solidFill>
              </a:rPr>
              <a:t>    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Командир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кулеметної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роти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529-го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полку 163-ої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стрілецької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дивізії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38-ї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rgbClr val="0070C0"/>
                </a:solidFill>
                <a:latin typeface="Constantia" pitchFamily="18" charset="0"/>
              </a:rPr>
              <a:t>Воронезького</a:t>
            </a:r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 фронту, старший лейтенант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Best\Desktop\стор\Balukov_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772816"/>
            <a:ext cx="3240360" cy="46506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uk-UA" sz="5400" b="1" dirty="0" err="1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Боєнко</a:t>
            </a:r>
            <a:r>
              <a:rPr lang="uk-UA" sz="5400" b="1" dirty="0" smtClean="0">
                <a:ln w="1905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Дмитро Петрович</a:t>
            </a:r>
            <a:endParaRPr lang="ru-RU" sz="5400" b="1" dirty="0">
              <a:ln w="1905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1600200"/>
            <a:ext cx="4474840" cy="4525963"/>
          </a:xfrm>
        </p:spPr>
        <p:txBody>
          <a:bodyPr>
            <a:normAutofit fontScale="92500" lnSpcReduction="20000"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Капітан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 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Червоної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, Герой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Радянського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Союзу, старший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помічник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начальника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розвідувального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відділу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штабу 23-го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стрілецького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корпусу 47-ї 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армії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  </a:t>
            </a:r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Воронезького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Constantia" pitchFamily="18" charset="0"/>
              </a:rPr>
              <a:t> фронту.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5122" name="Picture 2" descr="C:\Users\Best\Desktop\стор\Боєнко Дмитро Петрович — Вікіпедія_files\BoenkoDmPet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700808"/>
            <a:ext cx="3036540" cy="3779172"/>
          </a:xfrm>
          <a:prstGeom prst="rect">
            <a:avLst/>
          </a:prstGeom>
          <a:noFill/>
        </p:spPr>
      </p:pic>
      <p:pic>
        <p:nvPicPr>
          <p:cNvPr id="5123" name="Picture 3" descr="C:\Users\Best\Desktop\стор\Боєнко Дмитро Петрович — Вікіпедія_files\30px-Hero_of_the_USS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941168"/>
            <a:ext cx="646931" cy="1272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340</Words>
  <Application>Microsoft Office PowerPoint</Application>
  <PresentationFormat>Экран (4:3)</PresentationFormat>
  <Paragraphs>34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Зміст: </vt:lpstr>
      <vt:lpstr>Слайд 3</vt:lpstr>
      <vt:lpstr>Слайд 4</vt:lpstr>
      <vt:lpstr>Слайд 5</vt:lpstr>
      <vt:lpstr>Герої битви за Дніпро </vt:lpstr>
      <vt:lpstr>Авдєєнко Петро Петрович</vt:lpstr>
      <vt:lpstr>Балуков Микола Михайлович </vt:lpstr>
      <vt:lpstr>Боєнко Дмитро Петрович</vt:lpstr>
      <vt:lpstr>Годовіков Сергій Костянтинович</vt:lpstr>
      <vt:lpstr>Зелепукін Іван Григорович</vt:lpstr>
      <vt:lpstr>Зонов Микола Федорович</vt:lpstr>
      <vt:lpstr>Кисельов Сергій Семенович</vt:lpstr>
      <vt:lpstr>Лобанов Іван Михайлович</vt:lpstr>
      <vt:lpstr>Ніколаєв Василь Семенович</vt:lpstr>
      <vt:lpstr>Пилипенко Михайло Корнійович</vt:lpstr>
      <vt:lpstr>Фартушний Дмитро Васильович</vt:lpstr>
      <vt:lpstr>Шульгін Олександр Іванович</vt:lpstr>
      <vt:lpstr>Шелест Денис Андрійович</vt:lpstr>
      <vt:lpstr>Пам`ятник героям в Києві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Best</dc:creator>
  <cp:lastModifiedBy>СВЕТА</cp:lastModifiedBy>
  <cp:revision>60</cp:revision>
  <dcterms:created xsi:type="dcterms:W3CDTF">2013-10-13T17:37:51Z</dcterms:created>
  <dcterms:modified xsi:type="dcterms:W3CDTF">2013-11-10T16:45:09Z</dcterms:modified>
</cp:coreProperties>
</file>