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5" r:id="rId5"/>
    <p:sldId id="262" r:id="rId6"/>
    <p:sldId id="266" r:id="rId7"/>
    <p:sldId id="267" r:id="rId8"/>
    <p:sldId id="257" r:id="rId9"/>
    <p:sldId id="259" r:id="rId10"/>
    <p:sldId id="269" r:id="rId11"/>
    <p:sldId id="270" r:id="rId12"/>
    <p:sldId id="271" r:id="rId13"/>
    <p:sldId id="260" r:id="rId14"/>
    <p:sldId id="258" r:id="rId15"/>
    <p:sldId id="272" r:id="rId16"/>
    <p:sldId id="264" r:id="rId17"/>
    <p:sldId id="274" r:id="rId18"/>
    <p:sldId id="273" r:id="rId19"/>
    <p:sldId id="268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76" autoAdjust="0"/>
    <p:restoredTop sz="94660"/>
  </p:normalViewPr>
  <p:slideViewPr>
    <p:cSldViewPr>
      <p:cViewPr varScale="1">
        <p:scale>
          <a:sx n="68" d="100"/>
          <a:sy n="6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116F-34A8-4ABD-87FF-66D3C9FC4321}" type="datetimeFigureOut">
              <a:rPr lang="uk-UA" smtClean="0"/>
              <a:pPr/>
              <a:t>25.10.2013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B34-13BD-4711-8AC3-3DC07B04AC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116F-34A8-4ABD-87FF-66D3C9FC4321}" type="datetimeFigureOut">
              <a:rPr lang="uk-UA" smtClean="0"/>
              <a:pPr/>
              <a:t>25.10.2013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B34-13BD-4711-8AC3-3DC07B04AC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116F-34A8-4ABD-87FF-66D3C9FC4321}" type="datetimeFigureOut">
              <a:rPr lang="uk-UA" smtClean="0"/>
              <a:pPr/>
              <a:t>25.10.2013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B34-13BD-4711-8AC3-3DC07B04AC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116F-34A8-4ABD-87FF-66D3C9FC4321}" type="datetimeFigureOut">
              <a:rPr lang="uk-UA" smtClean="0"/>
              <a:pPr/>
              <a:t>25.10.2013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B34-13BD-4711-8AC3-3DC07B04AC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116F-34A8-4ABD-87FF-66D3C9FC4321}" type="datetimeFigureOut">
              <a:rPr lang="uk-UA" smtClean="0"/>
              <a:pPr/>
              <a:t>25.10.2013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B34-13BD-4711-8AC3-3DC07B04AC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116F-34A8-4ABD-87FF-66D3C9FC4321}" type="datetimeFigureOut">
              <a:rPr lang="uk-UA" smtClean="0"/>
              <a:pPr/>
              <a:t>25.10.2013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B34-13BD-4711-8AC3-3DC07B04AC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116F-34A8-4ABD-87FF-66D3C9FC4321}" type="datetimeFigureOut">
              <a:rPr lang="uk-UA" smtClean="0"/>
              <a:pPr/>
              <a:t>25.10.2013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B34-13BD-4711-8AC3-3DC07B04AC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116F-34A8-4ABD-87FF-66D3C9FC4321}" type="datetimeFigureOut">
              <a:rPr lang="uk-UA" smtClean="0"/>
              <a:pPr/>
              <a:t>25.10.2013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B34-13BD-4711-8AC3-3DC07B04AC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116F-34A8-4ABD-87FF-66D3C9FC4321}" type="datetimeFigureOut">
              <a:rPr lang="uk-UA" smtClean="0"/>
              <a:pPr/>
              <a:t>25.10.2013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B34-13BD-4711-8AC3-3DC07B04AC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116F-34A8-4ABD-87FF-66D3C9FC4321}" type="datetimeFigureOut">
              <a:rPr lang="uk-UA" smtClean="0"/>
              <a:pPr/>
              <a:t>25.10.2013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B34-13BD-4711-8AC3-3DC07B04AC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116F-34A8-4ABD-87FF-66D3C9FC4321}" type="datetimeFigureOut">
              <a:rPr lang="uk-UA" smtClean="0"/>
              <a:pPr/>
              <a:t>25.10.2013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B34-13BD-4711-8AC3-3DC07B04AC5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D116F-34A8-4ABD-87FF-66D3C9FC4321}" type="datetimeFigureOut">
              <a:rPr lang="uk-UA" smtClean="0"/>
              <a:pPr/>
              <a:t>25.10.2013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B3B34-13BD-4711-8AC3-3DC07B04AC5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2;&#1088;&#1091;&#1089;&#1100;&#1082;&#1072;%20&#1054;&#1088;&#1083;&#1086;&#1074;&#1072;\Downloads\&#1056;&#1072;&#1085;&#1085;&#1080;&#1077;%20&#1073;&#1088;&#1072;&#1082;&#1080;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2;&#1088;&#1091;&#1089;&#1100;&#1082;&#1072;%20&#1054;&#1088;&#1083;&#1086;&#1074;&#1072;\Downloads\10%20&#1087;&#1088;&#1080;&#1095;&#1080;&#1085;%20&#1085;&#1077;%20&#1074;&#1099;&#1093;&#1086;&#1076;&#1080;&#1090;&#1100;%20&#1079;&#1072;&#1084;&#1091;&#1078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12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3286172"/>
          </a:xfrm>
        </p:spPr>
        <p:txBody>
          <a:bodyPr>
            <a:normAutofit/>
          </a:bodyPr>
          <a:lstStyle/>
          <a:p>
            <a:r>
              <a:rPr lang="uk-U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Ранній шлюб.</a:t>
            </a:r>
            <a:br>
              <a:rPr lang="uk-U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“За”</a:t>
            </a:r>
            <a:r>
              <a:rPr lang="uk-U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та </a:t>
            </a:r>
            <a:r>
              <a:rPr lang="uk-UA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“проти”</a:t>
            </a:r>
            <a:endParaRPr lang="uk-UA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7427168" cy="4525963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Здатність  йти на компроміс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800" dirty="0" smtClean="0"/>
              <a:t>У молодому </a:t>
            </a:r>
            <a:r>
              <a:rPr lang="ru-RU" sz="2800" dirty="0" err="1" smtClean="0"/>
              <a:t>віці</a:t>
            </a:r>
            <a:r>
              <a:rPr lang="ru-RU" sz="2800" dirty="0" smtClean="0"/>
              <a:t> характер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звички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не </a:t>
            </a:r>
            <a:r>
              <a:rPr lang="ru-RU" sz="2800" dirty="0" err="1" smtClean="0"/>
              <a:t>сформувалися</a:t>
            </a:r>
            <a:r>
              <a:rPr lang="ru-RU" sz="2800" dirty="0" smtClean="0"/>
              <a:t>, </a:t>
            </a:r>
          </a:p>
          <a:p>
            <a:pPr>
              <a:buNone/>
            </a:pPr>
            <a:r>
              <a:rPr lang="ru-RU" sz="2800" dirty="0" smtClean="0"/>
              <a:t>вони </a:t>
            </a:r>
            <a:r>
              <a:rPr lang="ru-RU" sz="2800" dirty="0" err="1" smtClean="0"/>
              <a:t>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гнучкі</a:t>
            </a:r>
            <a:r>
              <a:rPr lang="ru-RU" sz="2800" dirty="0" smtClean="0"/>
              <a:t>.</a:t>
            </a:r>
            <a:endParaRPr lang="uk-UA" sz="2800" dirty="0" smtClean="0"/>
          </a:p>
          <a:p>
            <a:endParaRPr lang="uk-UA" dirty="0"/>
          </a:p>
        </p:txBody>
      </p:sp>
      <p:pic>
        <p:nvPicPr>
          <p:cNvPr id="2050" name="Picture 2" descr="C:\Users\user\Desktop\Новая папка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3634372" cy="2736303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5024"/>
            <a:ext cx="3995167" cy="2658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Заміжжя допомагає подорослішати</a:t>
            </a:r>
          </a:p>
          <a:p>
            <a:pPr algn="just">
              <a:buNone/>
            </a:pPr>
            <a:r>
              <a:rPr lang="uk-UA" sz="2400" dirty="0" smtClean="0"/>
              <a:t>Подружнє життя допомагає подорослішати психологічно і стати більш самостійним, тому що з'являється відповідальність не тільки за себе, але і за дружину і дітей.</a:t>
            </a:r>
          </a:p>
          <a:p>
            <a:endParaRPr lang="uk-UA" dirty="0"/>
          </a:p>
        </p:txBody>
      </p:sp>
      <p:pic>
        <p:nvPicPr>
          <p:cNvPr id="3074" name="Picture 2" descr="C:\Users\user\Desktop\Новая папка\3367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434228" cy="2232248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861048"/>
            <a:ext cx="1752600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5220072" cy="576064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600" b="1" dirty="0" err="1" smtClean="0">
                <a:solidFill>
                  <a:srgbClr val="7030A0"/>
                </a:solidFill>
              </a:rPr>
              <a:t>Оптимальний</a:t>
            </a:r>
            <a:r>
              <a:rPr lang="ru-RU" sz="4600" b="1" dirty="0" smtClean="0">
                <a:solidFill>
                  <a:srgbClr val="7030A0"/>
                </a:solidFill>
              </a:rPr>
              <a:t> </a:t>
            </a:r>
            <a:r>
              <a:rPr lang="ru-RU" sz="4600" b="1" dirty="0" err="1" smtClean="0">
                <a:solidFill>
                  <a:srgbClr val="7030A0"/>
                </a:solidFill>
              </a:rPr>
              <a:t>вік</a:t>
            </a:r>
            <a:r>
              <a:rPr lang="ru-RU" sz="4600" b="1" dirty="0" smtClean="0">
                <a:solidFill>
                  <a:srgbClr val="7030A0"/>
                </a:solidFill>
              </a:rPr>
              <a:t> для </a:t>
            </a:r>
            <a:r>
              <a:rPr lang="ru-RU" sz="4600" b="1" dirty="0" err="1" smtClean="0">
                <a:solidFill>
                  <a:srgbClr val="7030A0"/>
                </a:solidFill>
              </a:rPr>
              <a:t>народження</a:t>
            </a:r>
            <a:r>
              <a:rPr lang="ru-RU" sz="4600" b="1" dirty="0" smtClean="0">
                <a:solidFill>
                  <a:srgbClr val="7030A0"/>
                </a:solidFill>
              </a:rPr>
              <a:t> </a:t>
            </a:r>
            <a:r>
              <a:rPr lang="ru-RU" sz="4600" b="1" dirty="0" err="1" smtClean="0">
                <a:solidFill>
                  <a:srgbClr val="7030A0"/>
                </a:solidFill>
              </a:rPr>
              <a:t>дітей</a:t>
            </a:r>
            <a:endParaRPr lang="ru-RU" sz="46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uk-UA" dirty="0" smtClean="0"/>
              <a:t>              </a:t>
            </a:r>
            <a:r>
              <a:rPr lang="uk-UA" sz="3000" dirty="0" smtClean="0"/>
              <a:t>Якщо вірити статистиці, </a:t>
            </a:r>
          </a:p>
          <a:p>
            <a:pPr algn="ctr">
              <a:buNone/>
            </a:pPr>
            <a:r>
              <a:rPr lang="uk-UA" sz="3000" dirty="0" smtClean="0"/>
              <a:t>то діти, народжені в ранніх</a:t>
            </a:r>
          </a:p>
          <a:p>
            <a:pPr algn="ctr">
              <a:buNone/>
            </a:pPr>
            <a:r>
              <a:rPr lang="uk-UA" sz="3000" dirty="0" smtClean="0"/>
              <a:t> шлюбах, зазвичай міцні і здорові.</a:t>
            </a:r>
          </a:p>
          <a:p>
            <a:pPr algn="ctr">
              <a:buNone/>
            </a:pPr>
            <a:r>
              <a:rPr lang="uk-UA" sz="3000" dirty="0" smtClean="0"/>
              <a:t> До того ж, багато труднощів, </a:t>
            </a:r>
          </a:p>
          <a:p>
            <a:pPr algn="ctr">
              <a:buNone/>
            </a:pPr>
            <a:r>
              <a:rPr lang="uk-UA" sz="3000" dirty="0" smtClean="0"/>
              <a:t>пов'язані з вихованням дитини, в юності переносяться набагато </a:t>
            </a:r>
          </a:p>
          <a:p>
            <a:pPr algn="ctr">
              <a:buNone/>
            </a:pPr>
            <a:r>
              <a:rPr lang="uk-UA" sz="3000" dirty="0" smtClean="0"/>
              <a:t>легше, ніж у більш старшому віці. </a:t>
            </a:r>
          </a:p>
          <a:p>
            <a:pPr algn="ctr">
              <a:buNone/>
            </a:pPr>
            <a:r>
              <a:rPr lang="uk-UA" sz="3000" dirty="0" smtClean="0"/>
              <a:t>Додаткова перевага раннього </a:t>
            </a:r>
          </a:p>
          <a:p>
            <a:pPr algn="ctr">
              <a:buNone/>
            </a:pPr>
            <a:r>
              <a:rPr lang="uk-UA" sz="3000" dirty="0" smtClean="0"/>
              <a:t>народження дітей у тому,</a:t>
            </a:r>
          </a:p>
          <a:p>
            <a:pPr algn="ctr">
              <a:buNone/>
            </a:pPr>
            <a:r>
              <a:rPr lang="uk-UA" sz="3000" dirty="0" smtClean="0"/>
              <a:t> що у молодих батьків</a:t>
            </a:r>
          </a:p>
          <a:p>
            <a:pPr algn="ctr">
              <a:buNone/>
            </a:pPr>
            <a:r>
              <a:rPr lang="uk-UA" sz="3000" dirty="0" smtClean="0"/>
              <a:t> зазвичай міцніші і </a:t>
            </a:r>
          </a:p>
          <a:p>
            <a:pPr algn="ctr">
              <a:buNone/>
            </a:pPr>
            <a:r>
              <a:rPr lang="uk-UA" sz="3000" dirty="0" smtClean="0"/>
              <a:t>дружні відносини з</a:t>
            </a:r>
          </a:p>
          <a:p>
            <a:pPr algn="ctr">
              <a:buNone/>
            </a:pPr>
            <a:r>
              <a:rPr lang="uk-UA" sz="3000" dirty="0" smtClean="0"/>
              <a:t> власними дітьми, </a:t>
            </a:r>
          </a:p>
          <a:p>
            <a:pPr algn="ctr">
              <a:buNone/>
            </a:pPr>
            <a:r>
              <a:rPr lang="uk-UA" sz="3000" dirty="0" smtClean="0"/>
              <a:t>що пов’язано з невеликою</a:t>
            </a:r>
          </a:p>
          <a:p>
            <a:pPr algn="ctr">
              <a:buNone/>
            </a:pPr>
            <a:r>
              <a:rPr lang="uk-UA" sz="3000" dirty="0" smtClean="0"/>
              <a:t> різницею у віці.</a:t>
            </a:r>
          </a:p>
          <a:p>
            <a:pPr algn="ctr"/>
            <a:endParaRPr lang="uk-UA" dirty="0"/>
          </a:p>
        </p:txBody>
      </p:sp>
      <p:pic>
        <p:nvPicPr>
          <p:cNvPr id="4098" name="Picture 2" descr="C:\Users\user\Desktop\Новая папка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0648"/>
            <a:ext cx="3861199" cy="2569453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4206783" cy="2446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501008"/>
            <a:ext cx="8147248" cy="2424902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Переваги сімейних для роботодавця</a:t>
            </a:r>
          </a:p>
          <a:p>
            <a:pPr>
              <a:buNone/>
            </a:pPr>
            <a:r>
              <a:rPr lang="ru-RU" sz="2800" dirty="0" err="1" smtClean="0"/>
              <a:t>Деякі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роботодавці</a:t>
            </a:r>
            <a:r>
              <a:rPr lang="ru-RU" sz="2800" dirty="0" smtClean="0"/>
              <a:t> </a:t>
            </a:r>
            <a:r>
              <a:rPr lang="ru-RU" sz="2800" dirty="0" err="1" smtClean="0"/>
              <a:t>вважають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чоловік</a:t>
            </a:r>
            <a:r>
              <a:rPr lang="ru-RU" sz="2800" dirty="0" smtClean="0"/>
              <a:t> </a:t>
            </a:r>
            <a:r>
              <a:rPr lang="ru-RU" sz="2800" dirty="0" err="1" smtClean="0"/>
              <a:t>одружений</a:t>
            </a:r>
            <a:r>
              <a:rPr lang="ru-RU" sz="2800" dirty="0" smtClean="0"/>
              <a:t>, то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відповідальніше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ставитиметься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поставлених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завдань</a:t>
            </a:r>
            <a:r>
              <a:rPr lang="ru-RU" sz="2800" dirty="0" smtClean="0"/>
              <a:t>.</a:t>
            </a: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user\Desktop\Новая папка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4781653" cy="2996952"/>
          </a:xfrm>
          <a:prstGeom prst="rect">
            <a:avLst/>
          </a:prstGeom>
          <a:noFill/>
        </p:spPr>
      </p:pic>
      <p:pic>
        <p:nvPicPr>
          <p:cNvPr id="5124" name="Picture 4" descr="C:\Users\user\Desktop\Новая папка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анние брак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Власне опитування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14424"/>
            <a:ext cx="4114800" cy="554357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Ми провели власне опитування і з 16 ранніх шлюбів 9 успішних.</a:t>
            </a:r>
          </a:p>
          <a:p>
            <a:r>
              <a:rPr lang="uk-UA" sz="2400" dirty="0" smtClean="0"/>
              <a:t>За загальною статистикою в 90% випадках ранні шлюби закінчуються розлученням.</a:t>
            </a:r>
          </a:p>
          <a:p>
            <a:r>
              <a:rPr lang="uk-UA" sz="2400" dirty="0" smtClean="0"/>
              <a:t>За статистикою кожний третій шлюб у світі невдалий.</a:t>
            </a:r>
            <a:endParaRPr lang="uk-UA" sz="2400" dirty="0"/>
          </a:p>
        </p:txBody>
      </p:sp>
      <p:pic>
        <p:nvPicPr>
          <p:cNvPr id="1026" name="Picture 2" descr="C:\Users\Маруська Орлова\Pictures\40a09425bb49c378a2f6a51b51c8b80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857364"/>
            <a:ext cx="4691096" cy="3518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Цікаво знати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Угорщина , Англія , Польща , Німеччина , Японія , Австралія , Єгипет і Алжир дозволяють дівчатам виходити заміж з 16 років , а у Франції це дозволено з 15 .</a:t>
            </a:r>
          </a:p>
        </p:txBody>
      </p:sp>
      <p:pic>
        <p:nvPicPr>
          <p:cNvPr id="6150" name="Picture 6" descr="C:\Users\user\Desktop\Новая папка\загруженное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86883"/>
            <a:ext cx="2071117" cy="2071117"/>
          </a:xfrm>
          <a:prstGeom prst="rect">
            <a:avLst/>
          </a:prstGeom>
          <a:noFill/>
        </p:spPr>
      </p:pic>
      <p:pic>
        <p:nvPicPr>
          <p:cNvPr id="6151" name="Picture 7" descr="C:\Users\user\Desktop\Новая папка\загруженное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01008"/>
            <a:ext cx="2160240" cy="1548851"/>
          </a:xfrm>
          <a:prstGeom prst="rect">
            <a:avLst/>
          </a:prstGeom>
          <a:noFill/>
        </p:spPr>
      </p:pic>
      <p:pic>
        <p:nvPicPr>
          <p:cNvPr id="6152" name="Picture 8" descr="C:\Users\user\Desktop\Новая папка\загруженное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229200"/>
            <a:ext cx="2079689" cy="1296144"/>
          </a:xfrm>
          <a:prstGeom prst="rect">
            <a:avLst/>
          </a:prstGeom>
          <a:noFill/>
        </p:spPr>
      </p:pic>
      <p:pic>
        <p:nvPicPr>
          <p:cNvPr id="6153" name="Picture 9" descr="C:\Users\user\Desktop\Новая папка\загруженное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229200"/>
            <a:ext cx="2088232" cy="1293787"/>
          </a:xfrm>
          <a:prstGeom prst="rect">
            <a:avLst/>
          </a:prstGeom>
          <a:noFill/>
        </p:spPr>
      </p:pic>
      <p:pic>
        <p:nvPicPr>
          <p:cNvPr id="6154" name="Picture 10" descr="C:\Users\user\Desktop\Новая папка\загруженное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573016"/>
            <a:ext cx="2055967" cy="1368152"/>
          </a:xfrm>
          <a:prstGeom prst="rect">
            <a:avLst/>
          </a:prstGeom>
          <a:noFill/>
        </p:spPr>
      </p:pic>
      <p:pic>
        <p:nvPicPr>
          <p:cNvPr id="6155" name="Picture 11" descr="C:\Users\user\Desktop\Новая папка\загруженное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573016"/>
            <a:ext cx="2055966" cy="1368152"/>
          </a:xfrm>
          <a:prstGeom prst="rect">
            <a:avLst/>
          </a:prstGeom>
          <a:noFill/>
        </p:spPr>
      </p:pic>
      <p:pic>
        <p:nvPicPr>
          <p:cNvPr id="6156" name="Picture 12" descr="C:\Users\user\Desktop\Новая папка\загруженное (5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3717032"/>
            <a:ext cx="1843062" cy="921531"/>
          </a:xfrm>
          <a:prstGeom prst="rect">
            <a:avLst/>
          </a:prstGeom>
          <a:noFill/>
        </p:spPr>
      </p:pic>
      <p:pic>
        <p:nvPicPr>
          <p:cNvPr id="6157" name="Picture 13" descr="C:\Users\user\Desktop\Новая папка\images (6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71792" y="5229200"/>
            <a:ext cx="1872208" cy="1245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uk-UA" dirty="0" smtClean="0"/>
              <a:t>Канаді , в провінції </a:t>
            </a:r>
            <a:r>
              <a:rPr lang="uk-UA" dirty="0" err="1" smtClean="0"/>
              <a:t>Квебек</a:t>
            </a:r>
            <a:r>
              <a:rPr lang="uk-UA" dirty="0" smtClean="0"/>
              <a:t> мінімальним шлюбним віком для дівчат вважається 12 років. Також і в Парагваї , Чилі , і навіть у такій європейській країні , як Іспанія .</a:t>
            </a:r>
          </a:p>
          <a:p>
            <a:endParaRPr lang="uk-UA" dirty="0"/>
          </a:p>
        </p:txBody>
      </p:sp>
      <p:pic>
        <p:nvPicPr>
          <p:cNvPr id="7170" name="Picture 2" descr="C:\Users\user\Desktop\Новая папка\Natalja-Shelkopljasova5381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780928"/>
            <a:ext cx="2448272" cy="3675998"/>
          </a:xfrm>
          <a:prstGeom prst="rect">
            <a:avLst/>
          </a:prstGeom>
          <a:noFill/>
        </p:spPr>
      </p:pic>
      <p:pic>
        <p:nvPicPr>
          <p:cNvPr id="7171" name="Picture 3" descr="C:\Users\user\Desktop\Новая папка\Natalja-Shelkopljasova3750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4176464" cy="278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Висновок: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     І нехай їм ще немає 18, або тільки виповнилося ... Адже їх Господь береже, якщо це </a:t>
            </a:r>
            <a:r>
              <a:rPr lang="uk-UA" dirty="0" smtClean="0"/>
              <a:t>справжнє кохання, </a:t>
            </a:r>
            <a:r>
              <a:rPr lang="uk-UA" dirty="0" smtClean="0"/>
              <a:t>він не дозволить їх розлучити. Нехай подарує їм неземне щастя, поменше хмар над головою, більше розуміння, взаємоповаги і терпіння. Адже не дарма ж наші дідусі і бабусі бажають на весіллях онукам: «Любіть один одного, цінуй один одного, поважайте один одного. І дай Бог вам терпіння! ». І вони мають рацію. Любити один одного мало. Потрібно не забувати про все інше.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2928958"/>
          </a:xfrm>
        </p:spPr>
        <p:txBody>
          <a:bodyPr>
            <a:normAutofit/>
          </a:bodyPr>
          <a:lstStyle/>
          <a:p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Дякуємо за увагу!!!</a:t>
            </a:r>
            <a:endParaRPr lang="uk-UA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uk-UA" b="1" dirty="0" smtClean="0">
                <a:solidFill>
                  <a:srgbClr val="7030A0"/>
                </a:solidFill>
              </a:rPr>
              <a:t>Підготували:</a:t>
            </a:r>
          </a:p>
          <a:p>
            <a:pPr algn="r">
              <a:buNone/>
            </a:pPr>
            <a:r>
              <a:rPr lang="uk-UA" b="1" dirty="0" err="1" smtClean="0">
                <a:solidFill>
                  <a:srgbClr val="7030A0"/>
                </a:solidFill>
              </a:rPr>
              <a:t>Миколаєнко</a:t>
            </a:r>
            <a:r>
              <a:rPr lang="uk-UA" b="1" dirty="0" smtClean="0">
                <a:solidFill>
                  <a:srgbClr val="7030A0"/>
                </a:solidFill>
              </a:rPr>
              <a:t> Катерина</a:t>
            </a:r>
          </a:p>
          <a:p>
            <a:pPr algn="r">
              <a:buNone/>
            </a:pPr>
            <a:r>
              <a:rPr lang="uk-UA" b="1" dirty="0" smtClean="0">
                <a:solidFill>
                  <a:srgbClr val="7030A0"/>
                </a:solidFill>
              </a:rPr>
              <a:t>Орлова Марія</a:t>
            </a:r>
            <a:endParaRPr lang="uk-UA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428604"/>
            <a:ext cx="5929354" cy="35719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 60-65 років тому в Індії більше 50 % дівчат, які не досягли 14 років вже були одружені, що призводило до численних особистих трагедій , адже в Індії і донині заборонені розлучення . Але в глухих селах дівчаток таємно видають заміж у 10-11 років. Такий шлюб вважається незаконним.</a:t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Правда варто зауважити , що в Індії після весілля дівчинки залишаються жити вдома зі своєю родиною до настання статевої зрілості і лише тільки після цього віддаються у власність чоловіка.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Маруська Орлова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86190"/>
            <a:ext cx="4000496" cy="2710959"/>
          </a:xfrm>
          <a:prstGeom prst="rect">
            <a:avLst/>
          </a:prstGeom>
          <a:noFill/>
        </p:spPr>
      </p:pic>
      <p:pic>
        <p:nvPicPr>
          <p:cNvPr id="1029" name="Picture 5" descr="C:\Users\Маруська Орлова\Pictures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143380"/>
            <a:ext cx="3208481" cy="2349412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43164" cy="3082924"/>
          </a:xfrm>
        </p:spPr>
        <p:txBody>
          <a:bodyPr>
            <a:norm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Трохи з історії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Недоліки раннього шлюбу: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Autofit/>
          </a:bodyPr>
          <a:lstStyle/>
          <a:p>
            <a:r>
              <a:rPr lang="uk-UA" sz="2800" dirty="0" smtClean="0"/>
              <a:t>Спільне проживання з батьками</a:t>
            </a: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400" dirty="0" smtClean="0"/>
              <a:t> </a:t>
            </a:r>
            <a:r>
              <a:rPr lang="ru-RU" sz="2400" dirty="0" err="1" smtClean="0"/>
              <a:t>Найчастіше</a:t>
            </a:r>
            <a:r>
              <a:rPr lang="ru-RU" sz="2400" dirty="0" smtClean="0"/>
              <a:t> у </a:t>
            </a:r>
            <a:r>
              <a:rPr lang="ru-RU" sz="2400" dirty="0" err="1" smtClean="0"/>
              <a:t>молодих</a:t>
            </a:r>
            <a:r>
              <a:rPr lang="ru-RU" sz="2400" dirty="0" smtClean="0"/>
              <a:t> людей,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вирішили</a:t>
            </a:r>
            <a:r>
              <a:rPr lang="ru-RU" sz="2400" dirty="0" smtClean="0"/>
              <a:t> </a:t>
            </a:r>
            <a:r>
              <a:rPr lang="ru-RU" sz="2400" dirty="0" err="1" smtClean="0"/>
              <a:t>одружитися</a:t>
            </a:r>
            <a:r>
              <a:rPr lang="ru-RU" sz="2400" dirty="0" smtClean="0"/>
              <a:t>, </a:t>
            </a:r>
            <a:r>
              <a:rPr lang="ru-RU" sz="2400" dirty="0" err="1" smtClean="0"/>
              <a:t>ще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житла</a:t>
            </a:r>
            <a:r>
              <a:rPr lang="ru-RU" sz="2400" dirty="0" smtClean="0"/>
              <a:t>. Як </a:t>
            </a:r>
            <a:r>
              <a:rPr lang="ru-RU" sz="2400" dirty="0" err="1" smtClean="0"/>
              <a:t>наслідок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, практично неминучий контроль старшого </a:t>
            </a:r>
            <a:r>
              <a:rPr lang="ru-RU" sz="2400" dirty="0" err="1" smtClean="0"/>
              <a:t>покоління</a:t>
            </a:r>
            <a:r>
              <a:rPr lang="ru-RU" sz="2400" dirty="0" smtClean="0"/>
              <a:t> над </a:t>
            </a:r>
            <a:r>
              <a:rPr lang="ru-RU" sz="2400" dirty="0" err="1" smtClean="0"/>
              <a:t>молодшим</a:t>
            </a:r>
            <a:r>
              <a:rPr lang="ru-RU" sz="2400" dirty="0" smtClean="0"/>
              <a:t>.</a:t>
            </a:r>
          </a:p>
        </p:txBody>
      </p:sp>
      <p:pic>
        <p:nvPicPr>
          <p:cNvPr id="2050" name="Picture 2" descr="C:\Users\Маруська Орлова\Pictures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500438"/>
            <a:ext cx="3299627" cy="2428892"/>
          </a:xfrm>
          <a:prstGeom prst="rect">
            <a:avLst/>
          </a:prstGeom>
          <a:noFill/>
        </p:spPr>
      </p:pic>
      <p:pic>
        <p:nvPicPr>
          <p:cNvPr id="2051" name="Picture 3" descr="C:\Users\Маруська Орлова\Pictures\zhiti_z_batkami_shkidlivo_dlja_zdorov-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485775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14356"/>
            <a:ext cx="8119784" cy="2930668"/>
          </a:xfrm>
        </p:spPr>
        <p:txBody>
          <a:bodyPr>
            <a:normAutofit fontScale="92500" lnSpcReduction="10000"/>
          </a:bodyPr>
          <a:lstStyle/>
          <a:p>
            <a:r>
              <a:rPr lang="uk-UA" sz="3500" b="1" dirty="0" err="1" smtClean="0">
                <a:solidFill>
                  <a:srgbClr val="7030A0"/>
                </a:solidFill>
              </a:rPr>
              <a:t>“Ще</a:t>
            </a:r>
            <a:r>
              <a:rPr lang="uk-UA" sz="3500" b="1" dirty="0" smtClean="0">
                <a:solidFill>
                  <a:srgbClr val="7030A0"/>
                </a:solidFill>
              </a:rPr>
              <a:t> не </a:t>
            </a:r>
            <a:r>
              <a:rPr lang="uk-UA" sz="3500" b="1" dirty="0" err="1" smtClean="0">
                <a:solidFill>
                  <a:srgbClr val="7030A0"/>
                </a:solidFill>
              </a:rPr>
              <a:t>нагулятися“</a:t>
            </a:r>
            <a:endParaRPr lang="uk-UA" sz="35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3000" dirty="0" err="1" smtClean="0"/>
              <a:t>Досить</a:t>
            </a:r>
            <a:r>
              <a:rPr lang="ru-RU" sz="3000" dirty="0" smtClean="0"/>
              <a:t> часто </a:t>
            </a:r>
            <a:r>
              <a:rPr lang="ru-RU" sz="3000" dirty="0" err="1" smtClean="0"/>
              <a:t>молоді</a:t>
            </a:r>
            <a:r>
              <a:rPr lang="ru-RU" sz="3000" dirty="0" smtClean="0"/>
              <a:t> люди, </a:t>
            </a:r>
            <a:r>
              <a:rPr lang="ru-RU" sz="3000" dirty="0" err="1" smtClean="0"/>
              <a:t>розписавшись</a:t>
            </a:r>
            <a:r>
              <a:rPr lang="ru-RU" sz="3000" dirty="0" smtClean="0"/>
              <a:t>, </a:t>
            </a:r>
            <a:r>
              <a:rPr lang="ru-RU" sz="3000" dirty="0" err="1" smtClean="0"/>
              <a:t>раптом</a:t>
            </a:r>
            <a:r>
              <a:rPr lang="ru-RU" sz="3000" dirty="0" smtClean="0"/>
              <a:t> </a:t>
            </a:r>
            <a:r>
              <a:rPr lang="ru-RU" sz="3000" dirty="0" err="1" smtClean="0"/>
              <a:t>помічають</a:t>
            </a:r>
            <a:r>
              <a:rPr lang="ru-RU" sz="3000" dirty="0" smtClean="0"/>
              <a:t>, </a:t>
            </a:r>
            <a:r>
              <a:rPr lang="ru-RU" sz="3000" dirty="0" err="1" smtClean="0"/>
              <a:t>що</a:t>
            </a:r>
            <a:r>
              <a:rPr lang="ru-RU" sz="3000" dirty="0" smtClean="0"/>
              <a:t> </a:t>
            </a:r>
            <a:r>
              <a:rPr lang="ru-RU" sz="3000" dirty="0" err="1" smtClean="0"/>
              <a:t>ще</a:t>
            </a:r>
            <a:r>
              <a:rPr lang="ru-RU" sz="3000" dirty="0" smtClean="0"/>
              <a:t> не </a:t>
            </a:r>
            <a:r>
              <a:rPr lang="ru-RU" sz="3000" dirty="0" err="1" smtClean="0"/>
              <a:t>нагулялися</a:t>
            </a:r>
            <a:r>
              <a:rPr lang="ru-RU" sz="3000" dirty="0" smtClean="0"/>
              <a:t>. І </a:t>
            </a:r>
            <a:r>
              <a:rPr lang="ru-RU" sz="3000" dirty="0" err="1" smtClean="0"/>
              <a:t>тоді</a:t>
            </a:r>
            <a:r>
              <a:rPr lang="ru-RU" sz="3000" dirty="0" smtClean="0"/>
              <a:t> </a:t>
            </a:r>
            <a:r>
              <a:rPr lang="ru-RU" sz="3000" dirty="0" err="1" smtClean="0"/>
              <a:t>замість</a:t>
            </a:r>
            <a:r>
              <a:rPr lang="ru-RU" sz="3000" dirty="0" smtClean="0"/>
              <a:t> того, </a:t>
            </a:r>
            <a:r>
              <a:rPr lang="ru-RU" sz="3000" dirty="0" err="1" smtClean="0"/>
              <a:t>щоб</a:t>
            </a:r>
            <a:r>
              <a:rPr lang="ru-RU" sz="3000" dirty="0" smtClean="0"/>
              <a:t> </a:t>
            </a:r>
            <a:r>
              <a:rPr lang="ru-RU" sz="3000" dirty="0" err="1" smtClean="0"/>
              <a:t>проводити</a:t>
            </a:r>
            <a:r>
              <a:rPr lang="ru-RU" sz="3000" dirty="0" smtClean="0"/>
              <a:t> час разом, </a:t>
            </a:r>
            <a:r>
              <a:rPr lang="ru-RU" sz="3000" dirty="0" err="1" smtClean="0"/>
              <a:t>молоді</a:t>
            </a:r>
            <a:r>
              <a:rPr lang="ru-RU" sz="3000" dirty="0" smtClean="0"/>
              <a:t> люди, </a:t>
            </a:r>
            <a:r>
              <a:rPr lang="ru-RU" sz="3000" dirty="0" err="1" smtClean="0"/>
              <a:t>кожен</a:t>
            </a:r>
            <a:r>
              <a:rPr lang="ru-RU" sz="3000" dirty="0" smtClean="0"/>
              <a:t> у </a:t>
            </a:r>
            <a:r>
              <a:rPr lang="ru-RU" sz="3000" dirty="0" err="1" smtClean="0"/>
              <a:t>своїй</a:t>
            </a:r>
            <a:r>
              <a:rPr lang="ru-RU" sz="3000" dirty="0" smtClean="0"/>
              <a:t> </a:t>
            </a:r>
            <a:r>
              <a:rPr lang="ru-RU" sz="3000" dirty="0" err="1" smtClean="0"/>
              <a:t>компанії</a:t>
            </a:r>
            <a:r>
              <a:rPr lang="ru-RU" sz="3000" dirty="0" smtClean="0"/>
              <a:t>, </a:t>
            </a:r>
            <a:r>
              <a:rPr lang="ru-RU" sz="3000" dirty="0" err="1" smtClean="0"/>
              <a:t>надолужують</a:t>
            </a:r>
            <a:r>
              <a:rPr lang="ru-RU" sz="3000" dirty="0" smtClean="0"/>
              <a:t> те, </a:t>
            </a:r>
            <a:r>
              <a:rPr lang="ru-RU" sz="3000" dirty="0" err="1" smtClean="0"/>
              <a:t>що</a:t>
            </a:r>
            <a:r>
              <a:rPr lang="ru-RU" sz="3000" dirty="0" smtClean="0"/>
              <a:t> не </a:t>
            </a:r>
            <a:r>
              <a:rPr lang="ru-RU" sz="3000" dirty="0" err="1" smtClean="0"/>
              <a:t>встигли</a:t>
            </a:r>
            <a:r>
              <a:rPr lang="ru-RU" sz="3000" dirty="0" smtClean="0"/>
              <a:t>. У </a:t>
            </a:r>
            <a:r>
              <a:rPr lang="ru-RU" sz="3000" dirty="0" err="1" smtClean="0"/>
              <a:t>підсумку</a:t>
            </a:r>
            <a:r>
              <a:rPr lang="ru-RU" sz="3000" dirty="0" smtClean="0"/>
              <a:t> в </a:t>
            </a:r>
            <a:r>
              <a:rPr lang="ru-RU" sz="3000" dirty="0" err="1" smtClean="0"/>
              <a:t>молодій</a:t>
            </a:r>
            <a:r>
              <a:rPr lang="ru-RU" sz="3000" dirty="0" smtClean="0"/>
              <a:t> </a:t>
            </a:r>
            <a:r>
              <a:rPr lang="ru-RU" sz="3000" dirty="0" err="1" smtClean="0"/>
              <a:t>сім'ї</a:t>
            </a:r>
            <a:r>
              <a:rPr lang="ru-RU" sz="3000" dirty="0" smtClean="0"/>
              <a:t> </a:t>
            </a:r>
            <a:r>
              <a:rPr lang="ru-RU" sz="3000" dirty="0" err="1" smtClean="0"/>
              <a:t>починаються</a:t>
            </a:r>
            <a:r>
              <a:rPr lang="ru-RU" sz="3000" dirty="0" smtClean="0"/>
              <a:t> </a:t>
            </a:r>
            <a:r>
              <a:rPr lang="ru-RU" sz="3000" dirty="0" err="1" smtClean="0"/>
              <a:t>перші</a:t>
            </a:r>
            <a:r>
              <a:rPr lang="ru-RU" sz="3000" dirty="0" smtClean="0"/>
              <a:t> </a:t>
            </a:r>
            <a:r>
              <a:rPr lang="ru-RU" sz="3000" dirty="0" err="1" smtClean="0"/>
              <a:t>проблеми</a:t>
            </a:r>
            <a:r>
              <a:rPr lang="ru-RU" sz="3000" dirty="0" smtClean="0"/>
              <a:t>. </a:t>
            </a:r>
            <a:endParaRPr lang="uk-UA" sz="3000" dirty="0" smtClean="0"/>
          </a:p>
          <a:p>
            <a:endParaRPr lang="uk-UA" dirty="0"/>
          </a:p>
        </p:txBody>
      </p:sp>
      <p:pic>
        <p:nvPicPr>
          <p:cNvPr id="3076" name="Picture 4" descr="C:\Users\Маруська Орлова\Pictures\i2V3UCpQG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86190"/>
            <a:ext cx="3549648" cy="2350760"/>
          </a:xfrm>
          <a:prstGeom prst="rect">
            <a:avLst/>
          </a:prstGeom>
          <a:noFill/>
        </p:spPr>
      </p:pic>
      <p:pic>
        <p:nvPicPr>
          <p:cNvPr id="3077" name="Picture 5" descr="C:\Users\Маруська Орлова\Pictures\1175021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929066"/>
            <a:ext cx="3336152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Побут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люди,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щойно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вступили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шлюб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часто смутно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уявляють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чекає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медового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місяця.Дуже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роль у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ранніх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шлюбів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грає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несамостійність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молодого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подружжя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  <p:pic>
        <p:nvPicPr>
          <p:cNvPr id="4098" name="Picture 2" descr="C:\Users\Маруська Орлова\Pictures\uborka-kvartir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714620"/>
            <a:ext cx="4572000" cy="2905125"/>
          </a:xfrm>
          <a:prstGeom prst="rect">
            <a:avLst/>
          </a:prstGeom>
          <a:noFill/>
        </p:spPr>
      </p:pic>
      <p:pic>
        <p:nvPicPr>
          <p:cNvPr id="4099" name="Picture 3" descr="C:\Users\Маруська Орлова\Pictures\ub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071810"/>
            <a:ext cx="3500452" cy="3500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2786083"/>
          </a:xfrm>
        </p:spPr>
        <p:txBody>
          <a:bodyPr>
            <a:normAutofit fontScale="92500" lnSpcReduction="20000"/>
          </a:bodyPr>
          <a:lstStyle/>
          <a:p>
            <a:r>
              <a:rPr lang="uk-UA" sz="4400" dirty="0" smtClean="0">
                <a:solidFill>
                  <a:srgbClr val="7030A0"/>
                </a:solidFill>
              </a:rPr>
              <a:t>Дитина</a:t>
            </a:r>
          </a:p>
          <a:p>
            <a:pPr>
              <a:buNone/>
            </a:pPr>
            <a:r>
              <a:rPr lang="ru-RU" sz="3600" dirty="0" smtClean="0"/>
              <a:t>            </a:t>
            </a:r>
            <a:r>
              <a:rPr lang="ru-RU" dirty="0" err="1" smtClean="0"/>
              <a:t>Звичайно</a:t>
            </a:r>
            <a:r>
              <a:rPr lang="ru-RU" dirty="0" smtClean="0"/>
              <a:t>,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в </a:t>
            </a:r>
            <a:r>
              <a:rPr lang="ru-RU" dirty="0" err="1" smtClean="0"/>
              <a:t>сім'ї</a:t>
            </a:r>
            <a:r>
              <a:rPr lang="ru-RU" dirty="0" smtClean="0"/>
              <a:t> -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найщасливіших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у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подружжя</a:t>
            </a:r>
            <a:r>
              <a:rPr lang="ru-RU" dirty="0" smtClean="0"/>
              <a:t>. Але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люди </a:t>
            </a:r>
            <a:r>
              <a:rPr lang="ru-RU" dirty="0" err="1" smtClean="0"/>
              <a:t>виявляються</a:t>
            </a:r>
            <a:r>
              <a:rPr lang="ru-RU" dirty="0" smtClean="0"/>
              <a:t> не </a:t>
            </a:r>
            <a:r>
              <a:rPr lang="ru-RU" dirty="0" err="1" smtClean="0"/>
              <a:t>готовими</a:t>
            </a:r>
            <a:r>
              <a:rPr lang="ru-RU" dirty="0" smtClean="0"/>
              <a:t> до </a:t>
            </a:r>
            <a:r>
              <a:rPr lang="ru-RU" dirty="0" err="1" smtClean="0"/>
              <a:t>тієї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,  яка </a:t>
            </a:r>
            <a:r>
              <a:rPr lang="ru-RU" dirty="0" err="1" smtClean="0"/>
              <a:t>з'являються</a:t>
            </a:r>
            <a:r>
              <a:rPr lang="ru-RU" dirty="0" smtClean="0"/>
              <a:t> у них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появи</a:t>
            </a:r>
            <a:r>
              <a:rPr lang="ru-RU" dirty="0" smtClean="0"/>
              <a:t> </a:t>
            </a:r>
            <a:r>
              <a:rPr lang="ru-RU" dirty="0" err="1" smtClean="0"/>
              <a:t>малюка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5122" name="Picture 2" descr="C:\Users\Маруська Орлова\Pictures\kupanie-novorozhdennogo-moemru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4851400" cy="3238500"/>
          </a:xfrm>
          <a:prstGeom prst="rect">
            <a:avLst/>
          </a:prstGeom>
          <a:noFill/>
        </p:spPr>
      </p:pic>
      <p:pic>
        <p:nvPicPr>
          <p:cNvPr id="5123" name="Picture 3" descr="C:\Users\Маруська Орлова\Pictures\110952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57628"/>
            <a:ext cx="375416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286148"/>
          </a:xfrm>
        </p:spPr>
        <p:txBody>
          <a:bodyPr>
            <a:normAutofit fontScale="92500" lnSpcReduction="20000"/>
          </a:bodyPr>
          <a:lstStyle/>
          <a:p>
            <a:r>
              <a:rPr lang="uk-UA" sz="4400" dirty="0" smtClean="0">
                <a:solidFill>
                  <a:srgbClr val="7030A0"/>
                </a:solidFill>
              </a:rPr>
              <a:t>Хибна мотивація  </a:t>
            </a:r>
          </a:p>
          <a:p>
            <a:pPr>
              <a:buNone/>
            </a:pPr>
            <a:r>
              <a:rPr lang="uk-UA" sz="4400" dirty="0" smtClean="0"/>
              <a:t>          </a:t>
            </a:r>
            <a:r>
              <a:rPr lang="ru-RU" dirty="0" smtClean="0"/>
              <a:t>Як правило, </a:t>
            </a:r>
            <a:r>
              <a:rPr lang="ru-RU" dirty="0" err="1" smtClean="0"/>
              <a:t>ранні</a:t>
            </a:r>
            <a:r>
              <a:rPr lang="ru-RU" dirty="0" smtClean="0"/>
              <a:t> </a:t>
            </a:r>
            <a:r>
              <a:rPr lang="ru-RU" dirty="0" err="1" smtClean="0"/>
              <a:t>шлюби</a:t>
            </a:r>
            <a:r>
              <a:rPr lang="ru-RU" dirty="0" smtClean="0"/>
              <a:t> </a:t>
            </a:r>
            <a:r>
              <a:rPr lang="ru-RU" dirty="0" err="1" smtClean="0"/>
              <a:t>грунтуються</a:t>
            </a:r>
            <a:r>
              <a:rPr lang="ru-RU" dirty="0" smtClean="0"/>
              <a:t> не на </a:t>
            </a:r>
            <a:r>
              <a:rPr lang="ru-RU" dirty="0" err="1" smtClean="0"/>
              <a:t>любові</a:t>
            </a:r>
            <a:r>
              <a:rPr lang="ru-RU" dirty="0" smtClean="0"/>
              <a:t>, а на </a:t>
            </a:r>
            <a:r>
              <a:rPr lang="ru-RU" dirty="0" err="1" smtClean="0"/>
              <a:t>взаємній</a:t>
            </a:r>
            <a:r>
              <a:rPr lang="ru-RU" dirty="0" smtClean="0"/>
              <a:t> </a:t>
            </a:r>
            <a:r>
              <a:rPr lang="ru-RU" dirty="0" err="1" smtClean="0"/>
              <a:t>прив'язаності</a:t>
            </a:r>
            <a:r>
              <a:rPr lang="ru-RU" dirty="0" smtClean="0"/>
              <a:t>, а </a:t>
            </a:r>
            <a:r>
              <a:rPr lang="ru-RU" dirty="0" err="1" smtClean="0"/>
              <a:t>точніше</a:t>
            </a:r>
            <a:r>
              <a:rPr lang="ru-RU" dirty="0" smtClean="0"/>
              <a:t> - на </a:t>
            </a:r>
            <a:r>
              <a:rPr lang="ru-RU" dirty="0" err="1" smtClean="0"/>
              <a:t>статевому</a:t>
            </a:r>
            <a:r>
              <a:rPr lang="ru-RU" dirty="0" smtClean="0"/>
              <a:t> </a:t>
            </a:r>
            <a:r>
              <a:rPr lang="ru-RU" dirty="0" err="1" smtClean="0"/>
              <a:t>потязі</a:t>
            </a:r>
            <a:r>
              <a:rPr lang="ru-RU" dirty="0" smtClean="0"/>
              <a:t> </a:t>
            </a:r>
            <a:r>
              <a:rPr lang="ru-RU" dirty="0" err="1" smtClean="0"/>
              <a:t>партнерів</a:t>
            </a:r>
            <a:r>
              <a:rPr lang="ru-RU" dirty="0" smtClean="0"/>
              <a:t>. Як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насититься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пройдуть</a:t>
            </a:r>
            <a:r>
              <a:rPr lang="ru-RU" dirty="0" smtClean="0"/>
              <a:t>, </a:t>
            </a:r>
            <a:r>
              <a:rPr lang="ru-RU" dirty="0" err="1" smtClean="0"/>
              <a:t>залишиться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розчарування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невдоволення</a:t>
            </a:r>
            <a:r>
              <a:rPr lang="ru-RU" dirty="0" smtClean="0"/>
              <a:t> один одним.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6146" name="Picture 2" descr="C:\Users\Маруська Орлова\Pictures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901420" y="0"/>
            <a:ext cx="4242580" cy="3248877"/>
          </a:xfrm>
          <a:prstGeom prst="rect">
            <a:avLst/>
          </a:prstGeom>
          <a:noFill/>
        </p:spPr>
      </p:pic>
      <p:pic>
        <p:nvPicPr>
          <p:cNvPr id="6147" name="Picture 3" descr="C:\Users\Маруська Орлова\Pictures\ssora-vlyublennyi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7166"/>
            <a:ext cx="4050069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причин не выходить замуж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Переваги: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Здоров’я молодят</a:t>
            </a:r>
          </a:p>
          <a:p>
            <a:pPr>
              <a:buNone/>
            </a:pPr>
            <a:r>
              <a:rPr lang="ru-RU" sz="2400" dirty="0" smtClean="0"/>
              <a:t>          Молодому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 </a:t>
            </a:r>
            <a:r>
              <a:rPr lang="ru-RU" sz="2400" dirty="0" err="1" smtClean="0"/>
              <a:t>легше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переносити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стреси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боротися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труднощами</a:t>
            </a:r>
            <a:r>
              <a:rPr lang="ru-RU" sz="2400" dirty="0" smtClean="0"/>
              <a:t>, в тому </a:t>
            </a:r>
            <a:r>
              <a:rPr lang="ru-RU" sz="2400" dirty="0" err="1" smtClean="0"/>
              <a:t>числі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сімейними</a:t>
            </a:r>
            <a:r>
              <a:rPr lang="ru-RU" sz="2400" dirty="0" smtClean="0"/>
              <a:t>.</a:t>
            </a:r>
            <a:endParaRPr lang="uk-UA" sz="2400" dirty="0" smtClean="0"/>
          </a:p>
        </p:txBody>
      </p:sp>
      <p:pic>
        <p:nvPicPr>
          <p:cNvPr id="1026" name="Picture 2" descr="C:\Users\user\Desktop\Новая папка\загруженное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4808668" cy="2996952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загруженное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1" y="2803686"/>
            <a:ext cx="2448272" cy="367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642</Words>
  <Application>Microsoft Office PowerPoint</Application>
  <PresentationFormat>Экран (4:3)</PresentationFormat>
  <Paragraphs>53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Ранній шлюб. “За” та “проти”</vt:lpstr>
      <vt:lpstr>Трохи з історії</vt:lpstr>
      <vt:lpstr>Недоліки раннього шлюбу:</vt:lpstr>
      <vt:lpstr>Слайд 4</vt:lpstr>
      <vt:lpstr>Слайд 5</vt:lpstr>
      <vt:lpstr>Слайд 6</vt:lpstr>
      <vt:lpstr>Слайд 7</vt:lpstr>
      <vt:lpstr>Слайд 8</vt:lpstr>
      <vt:lpstr>Переваги:</vt:lpstr>
      <vt:lpstr>Слайд 10</vt:lpstr>
      <vt:lpstr>Слайд 11</vt:lpstr>
      <vt:lpstr>Слайд 12</vt:lpstr>
      <vt:lpstr>Слайд 13</vt:lpstr>
      <vt:lpstr>Слайд 14</vt:lpstr>
      <vt:lpstr>Власне опитування</vt:lpstr>
      <vt:lpstr>Цікаво знати</vt:lpstr>
      <vt:lpstr>Слайд 17</vt:lpstr>
      <vt:lpstr>Висновок:</vt:lpstr>
      <vt:lpstr>Дякуємо за увагу!!!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Ранній шлюб. За та проти</dc:title>
  <dc:creator>Маруська Орлова</dc:creator>
  <cp:lastModifiedBy>Маруська Орлова</cp:lastModifiedBy>
  <cp:revision>30</cp:revision>
  <dcterms:created xsi:type="dcterms:W3CDTF">2013-10-22T14:02:00Z</dcterms:created>
  <dcterms:modified xsi:type="dcterms:W3CDTF">2013-10-25T20:30:41Z</dcterms:modified>
</cp:coreProperties>
</file>