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FD5"/>
    <a:srgbClr val="003300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5ddb9_5124e938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156946" y="-1143685"/>
            <a:ext cx="6858024" cy="9145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3300"/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rgbClr val="97FFD5"/>
          </a:solidFill>
          <a:ln>
            <a:solidFill>
              <a:srgbClr val="00CC9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22AF6-9ECC-4C1A-A70A-668637543D88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93F3-CE87-4AD3-A4D3-84F9934A8B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Багетная рамка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403"/>
            </a:avLst>
          </a:prstGeom>
          <a:noFill/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betkhoven_-_fur_elise_(zaycev.net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85728"/>
            <a:ext cx="44291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Туреччина –</a:t>
            </a:r>
          </a:p>
          <a:p>
            <a:pPr algn="ctr"/>
            <a:r>
              <a:rPr lang="ru-RU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Країна-казка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5122" name="Picture 2" descr="http://www.rusib.ru/netcat_files/1019/612/kappadok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5072098" cy="3013642"/>
          </a:xfrm>
          <a:prstGeom prst="rect">
            <a:avLst/>
          </a:prstGeom>
          <a:noFill/>
        </p:spPr>
      </p:pic>
      <p:pic>
        <p:nvPicPr>
          <p:cNvPr id="6" name="betkhoven_-_fur_elis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-142900"/>
            <a:ext cx="700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atin typeface="Gabriola" pitchFamily="82" charset="0"/>
              </a:rPr>
              <a:t>Танці турецького народу </a:t>
            </a:r>
            <a:endParaRPr lang="ru-RU" sz="6600" b="1" dirty="0" smtClean="0">
              <a:latin typeface="Gabriola" pitchFamily="82" charset="0"/>
            </a:endParaRPr>
          </a:p>
          <a:p>
            <a:pPr algn="ctr"/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928670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Gabriola" pitchFamily="82" charset="0"/>
              </a:rPr>
              <a:t>Популярнейший танець у Туреччині — танець живота. </a:t>
            </a:r>
            <a:r>
              <a:rPr lang="ru-RU" sz="2400" i="1" dirty="0" smtClean="0">
                <a:latin typeface="Gabriola" pitchFamily="82" charset="0"/>
              </a:rPr>
              <a:t>Танець </a:t>
            </a:r>
            <a:r>
              <a:rPr lang="ru-RU" sz="2400" i="1" dirty="0" smtClean="0">
                <a:latin typeface="Gabriola" pitchFamily="82" charset="0"/>
              </a:rPr>
              <a:t>живота безпосередньо пов'язаний з розвитком культу Богині Родючості, Богині-Матері. У різних народів ця богиня називалася по-різному: Анахіта, Ісида, Іштар, Афродіта. </a:t>
            </a:r>
            <a:endParaRPr lang="ru-RU" sz="2400" b="1" i="1" dirty="0">
              <a:latin typeface="Gabriola" pitchFamily="82" charset="0"/>
            </a:endParaRPr>
          </a:p>
        </p:txBody>
      </p:sp>
      <p:pic>
        <p:nvPicPr>
          <p:cNvPr id="18434" name="Picture 2" descr="http://stihidl.ru/files/comment/comment_722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000396" cy="4200524"/>
          </a:xfrm>
          <a:prstGeom prst="rect">
            <a:avLst/>
          </a:prstGeom>
          <a:noFill/>
        </p:spPr>
      </p:pic>
      <p:pic>
        <p:nvPicPr>
          <p:cNvPr id="18436" name="Picture 4" descr="http://img2.board.com.ua/a/2000083144/wm/4-tanets-zhivota-v-kieve-vostochnyie-tants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428868"/>
            <a:ext cx="2857520" cy="4200524"/>
          </a:xfrm>
          <a:prstGeom prst="rect">
            <a:avLst/>
          </a:prstGeom>
          <a:noFill/>
        </p:spPr>
      </p:pic>
      <p:pic>
        <p:nvPicPr>
          <p:cNvPr id="18438" name="Picture 6" descr="http://young.rzd.ru/dbmm/images/41/4074/167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28868"/>
            <a:ext cx="2786082" cy="416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5725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Gabriola" pitchFamily="82" charset="0"/>
              </a:rPr>
              <a:t>1 січня — Новий рік.</a:t>
            </a:r>
          </a:p>
          <a:p>
            <a:pPr algn="ctr"/>
            <a:r>
              <a:rPr lang="ru-RU" sz="2000" i="1" dirty="0" smtClean="0">
                <a:latin typeface="Gabriola" pitchFamily="82" charset="0"/>
              </a:rPr>
              <a:t>23 квітня — Міжнародне дитяче свято і день Суверенітету.</a:t>
            </a:r>
          </a:p>
          <a:p>
            <a:pPr algn="ctr"/>
            <a:r>
              <a:rPr lang="ru-RU" sz="2000" i="1" dirty="0" smtClean="0">
                <a:latin typeface="Gabriola" pitchFamily="82" charset="0"/>
              </a:rPr>
              <a:t>19 травня — День пам'яті Ататюрка і Свято Спорту і Молоді.</a:t>
            </a:r>
          </a:p>
          <a:p>
            <a:pPr algn="ctr"/>
            <a:r>
              <a:rPr lang="ru-RU" sz="2000" i="1" dirty="0" smtClean="0">
                <a:latin typeface="Gabriola" pitchFamily="82" charset="0"/>
              </a:rPr>
              <a:t>23 травня — (відмічається тільки в Стамбулі) взяття міста османами. Робочий день.</a:t>
            </a:r>
          </a:p>
          <a:p>
            <a:pPr algn="ctr"/>
            <a:r>
              <a:rPr lang="ru-RU" sz="2000" i="1" dirty="0" smtClean="0">
                <a:latin typeface="Gabriola" pitchFamily="82" charset="0"/>
              </a:rPr>
              <a:t>30 серпня — День Перемоги</a:t>
            </a:r>
          </a:p>
          <a:p>
            <a:pPr algn="ctr"/>
            <a:r>
              <a:rPr lang="ru-RU" sz="2000" i="1" dirty="0" smtClean="0">
                <a:latin typeface="Gabriola" pitchFamily="82" charset="0"/>
              </a:rPr>
              <a:t>29 жовтня — День Утворення Республіки.</a:t>
            </a:r>
          </a:p>
          <a:p>
            <a:pPr algn="ctr"/>
            <a:r>
              <a:rPr lang="ru-RU" sz="2000" i="1" dirty="0" smtClean="0">
                <a:latin typeface="Gabriola" pitchFamily="82" charset="0"/>
              </a:rPr>
              <a:t>10 листопада в 9 год. 05 хв. — країна шанує пам'ять Кемаля Ататюрка хвилиною мовчання.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-214338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latin typeface="Gabriola" pitchFamily="82" charset="0"/>
              </a:rPr>
              <a:t>Національні свята </a:t>
            </a:r>
            <a:endParaRPr lang="ru-RU" sz="7200" b="1" i="1" dirty="0">
              <a:latin typeface="Gabriola" pitchFamily="82" charset="0"/>
            </a:endParaRPr>
          </a:p>
        </p:txBody>
      </p:sp>
      <p:pic>
        <p:nvPicPr>
          <p:cNvPr id="23554" name="Picture 2" descr="http://i56.beon.ru/80/90/1839080/38/62496338/Obr2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850112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ngtur.ru/uploads/%D0%9A%D0%90%D0%A0%D0%A2%D0%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72098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1071546"/>
            <a:ext cx="36433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i="1" dirty="0" smtClean="0"/>
              <a:t>Туре́ччина (тур. </a:t>
            </a:r>
            <a:r>
              <a:rPr lang="en-US" sz="1600" i="1" dirty="0" smtClean="0"/>
              <a:t>Türkiye), </a:t>
            </a:r>
            <a:r>
              <a:rPr lang="vi-VN" sz="1600" i="1" dirty="0" smtClean="0"/>
              <a:t>офіційна назва Турецька Республіка (тур. </a:t>
            </a:r>
            <a:r>
              <a:rPr lang="en-US" sz="1600" i="1" dirty="0" smtClean="0"/>
              <a:t>Türkiye Cumhuriyeti) — </a:t>
            </a:r>
            <a:r>
              <a:rPr lang="vi-VN" sz="1600" i="1" dirty="0" smtClean="0"/>
              <a:t>країна, розташована між Чорним іСередземним морями, межує на сході з Вірменією, Грузією й Іраном, на південному сході з Іраком і Сирією, на заході з Грецією йЕгейським морем, на північному заході з </a:t>
            </a:r>
            <a:r>
              <a:rPr lang="vi-VN" sz="1600" i="1" u="sng" dirty="0" smtClean="0"/>
              <a:t>Болгарією</a:t>
            </a:r>
            <a:r>
              <a:rPr lang="vi-VN" sz="1600" i="1" dirty="0" smtClean="0"/>
              <a:t>.</a:t>
            </a:r>
            <a:endParaRPr lang="uk-UA" sz="1600" i="1" dirty="0" smtClean="0"/>
          </a:p>
          <a:p>
            <a:pPr algn="ctr"/>
            <a:r>
              <a:rPr lang="ru-RU" sz="1600" i="1" dirty="0" smtClean="0"/>
              <a:t>На території країни, крім турків, проживають значною мірою курди (біля 12 млн.осіб),вірмени, греки, араби, лази, аджарці, євреї, ассирійці, болгари, албанці, боснійці, </a:t>
            </a:r>
            <a:r>
              <a:rPr lang="ru-RU" sz="1600" i="1" u="sng" dirty="0" smtClean="0"/>
              <a:t>хорвати</a:t>
            </a:r>
            <a:r>
              <a:rPr lang="ru-RU" sz="1600" i="1" dirty="0" smtClean="0"/>
              <a:t>. 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  <a:ln>
            <a:solidFill>
              <a:srgbClr val="97FFD5"/>
            </a:solidFill>
          </a:ln>
        </p:spPr>
        <p:txBody>
          <a:bodyPr>
            <a:noAutofit/>
          </a:bodyPr>
          <a:lstStyle/>
          <a:p>
            <a:r>
              <a:rPr lang="uk-UA" sz="7200" b="1" dirty="0" smtClean="0">
                <a:latin typeface="Gabriola" pitchFamily="82" charset="0"/>
              </a:rPr>
              <a:t>Символи країни </a:t>
            </a:r>
            <a:endParaRPr lang="ru-RU" sz="7200" b="1" dirty="0">
              <a:latin typeface="Gabriola" pitchFamily="82" charset="0"/>
            </a:endParaRPr>
          </a:p>
        </p:txBody>
      </p:sp>
      <p:pic>
        <p:nvPicPr>
          <p:cNvPr id="3074" name="Picture 2" descr="http://cs419930.userapi.com/v419930081/f6d/ZWZM_nlr-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643338" cy="2428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714884"/>
            <a:ext cx="31432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i="1" dirty="0" smtClean="0"/>
              <a:t>Червоний </a:t>
            </a:r>
            <a:r>
              <a:rPr lang="ru-RU" sz="1450" i="1" dirty="0" smtClean="0"/>
              <a:t>колір турецького прапора бере початок від Умара, правителя Арабського халіфату у 634—644 р. і завойовника Палестини, Єгипту і Месопотамії. У </a:t>
            </a:r>
            <a:r>
              <a:rPr lang="en-US" sz="1450" i="1" dirty="0" smtClean="0"/>
              <a:t>XIV </a:t>
            </a:r>
            <a:r>
              <a:rPr lang="ru-RU" sz="1450" i="1" dirty="0" smtClean="0"/>
              <a:t>ст. червоний колір став кольором Оттоманської імперії. Півмісяць із зіркою — символ ісламу. </a:t>
            </a:r>
            <a:endParaRPr lang="ru-RU" sz="1450" i="1" dirty="0"/>
          </a:p>
        </p:txBody>
      </p:sp>
      <p:pic>
        <p:nvPicPr>
          <p:cNvPr id="3076" name="Picture 4" descr="Файл:Türkiye armas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928802"/>
            <a:ext cx="2643206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4857760"/>
            <a:ext cx="3357586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i="1" dirty="0" smtClean="0"/>
              <a:t>в країні немає офіційно затвердженного герба. Замість герба багатьма державними установами використовується </a:t>
            </a:r>
            <a:r>
              <a:rPr lang="uk-UA" sz="1450" i="1" dirty="0" smtClean="0"/>
              <a:t>напівофіційна</a:t>
            </a:r>
            <a:r>
              <a:rPr lang="ru-RU" sz="1450" i="1" dirty="0" smtClean="0"/>
              <a:t> </a:t>
            </a:r>
            <a:r>
              <a:rPr lang="ru-RU" sz="1450" i="1" dirty="0" smtClean="0"/>
              <a:t>емблема - червоний еліпс, на якому зображено вертикально орієнтований півмісяць і зірка над ним.</a:t>
            </a:r>
            <a:endParaRPr lang="uk-UA" sz="14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15328" cy="1011222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atin typeface="Gabriola" pitchFamily="82" charset="0"/>
              </a:rPr>
              <a:t>Населення</a:t>
            </a:r>
            <a:r>
              <a:rPr lang="uk-UA" sz="7200" dirty="0" smtClean="0"/>
              <a:t> </a:t>
            </a:r>
            <a:endParaRPr lang="ru-RU" sz="7200" dirty="0"/>
          </a:p>
        </p:txBody>
      </p:sp>
      <p:pic>
        <p:nvPicPr>
          <p:cNvPr id="1026" name="Picture 2" descr="http://www.thinkgeography.org.uk/General%20images/tu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00240"/>
            <a:ext cx="5000660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736"/>
            <a:ext cx="3214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Населення Туреччини (по оцінці на 1998 рік) складає близько 64566500 чоловік, середня щільність населення близько 83 чоловік на км2. Найбільш </a:t>
            </a:r>
            <a:r>
              <a:rPr lang="ru-RU" i="1" dirty="0" smtClean="0"/>
              <a:t>висока щільність</a:t>
            </a:r>
            <a:r>
              <a:rPr lang="ru-RU" i="1" dirty="0" smtClean="0"/>
              <a:t> - у Стамбулі і прибережних регіонах. Етнічні групи: турки - 80%, курди - 17%, греки, араби, вірмени, євреї. </a:t>
            </a:r>
            <a:r>
              <a:rPr lang="ru-RU" i="1" dirty="0" smtClean="0"/>
              <a:t>Середня </a:t>
            </a:r>
            <a:r>
              <a:rPr lang="ru-RU" i="1" dirty="0" smtClean="0"/>
              <a:t>тривалість життя (на 1998 рік): 65 років - чоловіки, 69 років - жінки. Рівень народжуваності (на 1000 чоловік) - 21,4. Рівень смертності (на 1000 чоловік) - 5,3. 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atin typeface="Gabriola" pitchFamily="82" charset="0"/>
              </a:rPr>
              <a:t>Визначні місця </a:t>
            </a:r>
            <a:endParaRPr lang="ru-RU" sz="7200" b="1" dirty="0">
              <a:latin typeface="Gabriola" pitchFamily="82" charset="0"/>
            </a:endParaRPr>
          </a:p>
        </p:txBody>
      </p:sp>
      <p:pic>
        <p:nvPicPr>
          <p:cNvPr id="2050" name="Picture 2" descr="Демре(Мир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786214" cy="28396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392906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Gabriola" pitchFamily="82" charset="0"/>
              </a:rPr>
              <a:t>Демре (Міра) 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2052" name="Picture 4" descr="Аспендос. Тур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3655275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328612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Gabriola" pitchFamily="82" charset="0"/>
              </a:rPr>
              <a:t>Аспендос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4" name="Picture 6" descr="Город Фазелис в Турци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7694"/>
            <a:ext cx="3643338" cy="212525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645789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Gabriola" pitchFamily="82" charset="0"/>
              </a:rPr>
              <a:t>Фазеліс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6" name="Picture 8" descr="Город Конья в Тур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643314"/>
            <a:ext cx="4235855" cy="25717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72066" y="621508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Gabriola" pitchFamily="82" charset="0"/>
              </a:rPr>
              <a:t>Кон ’ я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atin typeface="Gabriola" pitchFamily="82" charset="0"/>
              </a:rPr>
              <a:t>Релігія в Туреччині </a:t>
            </a:r>
            <a:endParaRPr lang="ru-RU" sz="7200" b="1" dirty="0">
              <a:latin typeface="Gabriola" pitchFamily="82" charset="0"/>
            </a:endParaRPr>
          </a:p>
        </p:txBody>
      </p:sp>
      <p:pic>
        <p:nvPicPr>
          <p:cNvPr id="22530" name="Picture 2" descr="http://img.ashkimsin.ru/forums/monthly_08_2009/user6261/post33198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857652" cy="2740906"/>
          </a:xfrm>
          <a:prstGeom prst="rect">
            <a:avLst/>
          </a:prstGeom>
          <a:noFill/>
        </p:spPr>
      </p:pic>
      <p:pic>
        <p:nvPicPr>
          <p:cNvPr id="22532" name="Picture 4" descr="http://www.radioera.com.ua/site/images/articles/1279195804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3929090" cy="2786082"/>
          </a:xfrm>
          <a:prstGeom prst="rect">
            <a:avLst/>
          </a:prstGeom>
          <a:noFill/>
        </p:spPr>
      </p:pic>
      <p:pic>
        <p:nvPicPr>
          <p:cNvPr id="22534" name="Picture 6" descr="http://img208.imageshack.us/img208/4461/vuslat1kh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3500462" cy="2582308"/>
          </a:xfrm>
          <a:prstGeom prst="rect">
            <a:avLst/>
          </a:prstGeom>
          <a:noFill/>
        </p:spPr>
      </p:pic>
      <p:pic>
        <p:nvPicPr>
          <p:cNvPr id="22536" name="Picture 8" descr="http://krsk.sibnovosti.ru/pictures/0383/6346/musulmanskie_prazdniki_mogut_stat_nerabochimi_dny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00108"/>
            <a:ext cx="3714776" cy="247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929066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Gabriola" pitchFamily="82" charset="0"/>
              </a:rPr>
              <a:t>Туреччина одна з небагатьох мусульманських країн, де релігія відділена від світської влади. У 1928 року указом першого президента країни Мустафи Кемаля Ататюрка іслам престал вважатися державною релігією. Але, незважаючи на це, іслам залишився головною релігією країни і 99% населення Туреччини вважають себе мусульманами. Переважна більшість мусульман тут складають суніти 75% населення, це найпоширеніше протягом ісламу не тільки в Туреччині, але і у всьому світі.</a:t>
            </a:r>
            <a:endParaRPr lang="ru-RU" sz="2400" i="1" dirty="0">
              <a:latin typeface="Gabriola" pitchFamily="82" charset="0"/>
            </a:endParaRPr>
          </a:p>
        </p:txBody>
      </p:sp>
      <p:pic>
        <p:nvPicPr>
          <p:cNvPr id="21506" name="Picture 2" descr="http://www.kartinki.me/download.php?img=201204/1024x768/kartinki.me-2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4393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Gabriola" pitchFamily="82" charset="0"/>
              </a:rPr>
              <a:t>Національні турецькі особливості  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14298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Gabriola" pitchFamily="82" charset="0"/>
              </a:rPr>
              <a:t>За мусульманською традицією, входячи в мечеть, у приватний будинок, треба зняти взуття. Турки відрізняються чесністю, ввічливістю. Бесіда не повинна починатися з основної теми, необхідно виявити стриманість. Туркам буде приємно, якщо кілька фраз будуть вимовлені на їхній рідній мові</a:t>
            </a:r>
            <a:r>
              <a:rPr lang="ru-RU" sz="2400" i="1" dirty="0" smtClean="0">
                <a:latin typeface="Gabriola" pitchFamily="82" charset="0"/>
              </a:rPr>
              <a:t>. </a:t>
            </a:r>
            <a:endParaRPr lang="ru-RU" sz="2400" i="1" dirty="0">
              <a:latin typeface="Gabriola" pitchFamily="82" charset="0"/>
            </a:endParaRPr>
          </a:p>
        </p:txBody>
      </p:sp>
      <p:pic>
        <p:nvPicPr>
          <p:cNvPr id="20482" name="Picture 2" descr="http://www.mytourstory.ru/uploads/images/pr1/live/1/1093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7929618" cy="368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-21433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latin typeface="Gabriola" pitchFamily="82" charset="0"/>
              </a:rPr>
              <a:t>Національна кухня </a:t>
            </a:r>
            <a:endParaRPr lang="ru-RU" sz="7200" b="1" i="1" dirty="0">
              <a:latin typeface="Gabriola" pitchFamily="82" charset="0"/>
            </a:endParaRPr>
          </a:p>
        </p:txBody>
      </p:sp>
      <p:pic>
        <p:nvPicPr>
          <p:cNvPr id="19458" name="Picture 2" descr="http://www.turoboz.ru/cmsdb/article_images/images/49444877_7405633407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000396" cy="2428892"/>
          </a:xfrm>
          <a:prstGeom prst="rect">
            <a:avLst/>
          </a:prstGeom>
          <a:noFill/>
        </p:spPr>
      </p:pic>
      <p:pic>
        <p:nvPicPr>
          <p:cNvPr id="19460" name="Picture 4" descr="http://www.rapforce.net/_fr/9/4097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643314"/>
            <a:ext cx="2714644" cy="2518190"/>
          </a:xfrm>
          <a:prstGeom prst="rect">
            <a:avLst/>
          </a:prstGeom>
          <a:noFill/>
        </p:spPr>
      </p:pic>
      <p:pic>
        <p:nvPicPr>
          <p:cNvPr id="19462" name="Picture 6" descr="http://relaxic.net/wp-content/uploads/2011/02/shaur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000396" cy="2214578"/>
          </a:xfrm>
          <a:prstGeom prst="rect">
            <a:avLst/>
          </a:prstGeom>
          <a:noFill/>
        </p:spPr>
      </p:pic>
      <p:pic>
        <p:nvPicPr>
          <p:cNvPr id="19464" name="Picture 8" descr="http://www.purdysgpp.com/Images/Products/TurkishDel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857232"/>
            <a:ext cx="3071834" cy="2714644"/>
          </a:xfrm>
          <a:prstGeom prst="rect">
            <a:avLst/>
          </a:prstGeom>
          <a:noFill/>
        </p:spPr>
      </p:pic>
      <p:pic>
        <p:nvPicPr>
          <p:cNvPr id="19466" name="Picture 10" descr="http://stat20.privet.ru/lr/0b297f74a0feb51fd68860b60e16587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786190"/>
            <a:ext cx="2714644" cy="2714621"/>
          </a:xfrm>
          <a:prstGeom prst="rect">
            <a:avLst/>
          </a:prstGeom>
          <a:noFill/>
        </p:spPr>
      </p:pic>
      <p:pic>
        <p:nvPicPr>
          <p:cNvPr id="19468" name="Picture 12" descr="http://asinglespace.ru/uploads/single3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928670"/>
            <a:ext cx="207170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265</Words>
  <Application>Microsoft Office PowerPoint</Application>
  <PresentationFormat>Экран (4:3)</PresentationFormat>
  <Paragraphs>29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Символи країни </vt:lpstr>
      <vt:lpstr>Населення </vt:lpstr>
      <vt:lpstr>Визначні місця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2013-03-27T16:07:12Z</dcterms:created>
  <dcterms:modified xsi:type="dcterms:W3CDTF">2013-04-16T13:57:32Z</dcterms:modified>
</cp:coreProperties>
</file>