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3" r:id="rId7"/>
    <p:sldId id="264" r:id="rId8"/>
    <p:sldId id="265" r:id="rId9"/>
    <p:sldId id="266" r:id="rId10"/>
    <p:sldId id="267" r:id="rId11"/>
    <p:sldId id="268" r:id="rId12"/>
    <p:sldId id="269" r:id="rId13"/>
    <p:sldId id="270" r:id="rId14"/>
    <p:sldId id="271" r:id="rId15"/>
    <p:sldId id="272" r:id="rId16"/>
    <p:sldId id="273" r:id="rId17"/>
    <p:sldId id="274"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FCB0BEBD-66AE-4A1F-B990-CD7C3A1E6737}" type="datetimeFigureOut">
              <a:rPr lang="ru-RU" smtClean="0"/>
              <a:t>10.02.2013</a:t>
            </a:fld>
            <a:endParaRPr lang="ru-RU"/>
          </a:p>
        </p:txBody>
      </p:sp>
      <p:sp>
        <p:nvSpPr>
          <p:cNvPr id="16" name="Номер слайда 15"/>
          <p:cNvSpPr>
            <a:spLocks noGrp="1"/>
          </p:cNvSpPr>
          <p:nvPr>
            <p:ph type="sldNum" sz="quarter" idx="11"/>
          </p:nvPr>
        </p:nvSpPr>
        <p:spPr/>
        <p:txBody>
          <a:bodyPr/>
          <a:lstStyle/>
          <a:p>
            <a:fld id="{14DB6FE5-75A9-4536-A085-F23F2A4CD997}" type="slidenum">
              <a:rPr lang="ru-RU" smtClean="0"/>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CB0BEBD-66AE-4A1F-B990-CD7C3A1E6737}" type="datetimeFigureOut">
              <a:rPr lang="ru-RU" smtClean="0"/>
              <a:t>10.02.2013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4DB6FE5-75A9-4536-A085-F23F2A4CD997}"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CB0BEBD-66AE-4A1F-B990-CD7C3A1E6737}" type="datetimeFigureOut">
              <a:rPr lang="ru-RU" smtClean="0"/>
              <a:t>10.02.2013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4DB6FE5-75A9-4536-A085-F23F2A4CD997}"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FCB0BEBD-66AE-4A1F-B990-CD7C3A1E6737}" type="datetimeFigureOut">
              <a:rPr lang="ru-RU" smtClean="0"/>
              <a:t>10.02.2013</a:t>
            </a:fld>
            <a:endParaRPr lang="ru-RU"/>
          </a:p>
        </p:txBody>
      </p:sp>
      <p:sp>
        <p:nvSpPr>
          <p:cNvPr id="15" name="Номер слайда 14"/>
          <p:cNvSpPr>
            <a:spLocks noGrp="1"/>
          </p:cNvSpPr>
          <p:nvPr>
            <p:ph type="sldNum" sz="quarter" idx="15"/>
          </p:nvPr>
        </p:nvSpPr>
        <p:spPr/>
        <p:txBody>
          <a:bodyPr/>
          <a:lstStyle>
            <a:lvl1pPr algn="ctr">
              <a:defRPr/>
            </a:lvl1pPr>
          </a:lstStyle>
          <a:p>
            <a:fld id="{14DB6FE5-75A9-4536-A085-F23F2A4CD997}" type="slidenum">
              <a:rPr lang="ru-RU" smtClean="0"/>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FCB0BEBD-66AE-4A1F-B990-CD7C3A1E6737}" type="datetimeFigureOut">
              <a:rPr lang="ru-RU" smtClean="0"/>
              <a:t>10.02.2013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4DB6FE5-75A9-4536-A085-F23F2A4CD997}" type="slidenum">
              <a:rPr lang="ru-RU" smtClean="0"/>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FCB0BEBD-66AE-4A1F-B990-CD7C3A1E6737}" type="datetimeFigureOut">
              <a:rPr lang="ru-RU" smtClean="0"/>
              <a:t>10.02.2013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4DB6FE5-75A9-4536-A085-F23F2A4CD997}"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14DB6FE5-75A9-4536-A085-F23F2A4CD997}" type="slidenum">
              <a:rPr lang="ru-RU" smtClean="0"/>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FCB0BEBD-66AE-4A1F-B990-CD7C3A1E6737}" type="datetimeFigureOut">
              <a:rPr lang="ru-RU" smtClean="0"/>
              <a:t>10.02.2013</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FCB0BEBD-66AE-4A1F-B990-CD7C3A1E6737}" type="datetimeFigureOut">
              <a:rPr lang="ru-RU" smtClean="0"/>
              <a:t>10.02.2013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4DB6FE5-75A9-4536-A085-F23F2A4CD997}"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CB0BEBD-66AE-4A1F-B990-CD7C3A1E6737}" type="datetimeFigureOut">
              <a:rPr lang="ru-RU" smtClean="0"/>
              <a:t>10.02.2013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4DB6FE5-75A9-4536-A085-F23F2A4CD997}"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FCB0BEBD-66AE-4A1F-B990-CD7C3A1E6737}" type="datetimeFigureOut">
              <a:rPr lang="ru-RU" smtClean="0"/>
              <a:t>10.02.2013</a:t>
            </a:fld>
            <a:endParaRPr lang="ru-RU"/>
          </a:p>
        </p:txBody>
      </p:sp>
      <p:sp>
        <p:nvSpPr>
          <p:cNvPr id="9" name="Номер слайда 8"/>
          <p:cNvSpPr>
            <a:spLocks noGrp="1"/>
          </p:cNvSpPr>
          <p:nvPr>
            <p:ph type="sldNum" sz="quarter" idx="15"/>
          </p:nvPr>
        </p:nvSpPr>
        <p:spPr/>
        <p:txBody>
          <a:bodyPr/>
          <a:lstStyle/>
          <a:p>
            <a:fld id="{14DB6FE5-75A9-4536-A085-F23F2A4CD997}" type="slidenum">
              <a:rPr lang="ru-RU" smtClean="0"/>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FCB0BEBD-66AE-4A1F-B990-CD7C3A1E6737}" type="datetimeFigureOut">
              <a:rPr lang="ru-RU" smtClean="0"/>
              <a:t>10.02.2013</a:t>
            </a:fld>
            <a:endParaRPr lang="ru-RU"/>
          </a:p>
        </p:txBody>
      </p:sp>
      <p:sp>
        <p:nvSpPr>
          <p:cNvPr id="9" name="Номер слайда 8"/>
          <p:cNvSpPr>
            <a:spLocks noGrp="1"/>
          </p:cNvSpPr>
          <p:nvPr>
            <p:ph type="sldNum" sz="quarter" idx="11"/>
          </p:nvPr>
        </p:nvSpPr>
        <p:spPr/>
        <p:txBody>
          <a:bodyPr/>
          <a:lstStyle/>
          <a:p>
            <a:fld id="{14DB6FE5-75A9-4536-A085-F23F2A4CD997}" type="slidenum">
              <a:rPr lang="ru-RU" smtClean="0"/>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FCB0BEBD-66AE-4A1F-B990-CD7C3A1E6737}" type="datetimeFigureOut">
              <a:rPr lang="ru-RU" smtClean="0"/>
              <a:t>10.02.2013</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14DB6FE5-75A9-4536-A085-F23F2A4CD997}" type="slidenum">
              <a:rPr lang="ru-RU" smtClean="0"/>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p:txBody>
          <a:bodyPr/>
          <a:lstStyle/>
          <a:p>
            <a:r>
              <a:rPr lang="de-DE" sz="8800" i="1" dirty="0" err="1" smtClean="0">
                <a:solidFill>
                  <a:schemeClr val="tx1"/>
                </a:solidFill>
              </a:rPr>
              <a:t>of</a:t>
            </a:r>
            <a:r>
              <a:rPr lang="de-DE" sz="8800" i="1" dirty="0" smtClean="0">
                <a:solidFill>
                  <a:schemeClr val="tx1"/>
                </a:solidFill>
              </a:rPr>
              <a:t> Great </a:t>
            </a:r>
            <a:r>
              <a:rPr lang="de-DE" sz="8800" i="1" dirty="0" err="1" smtClean="0">
                <a:solidFill>
                  <a:schemeClr val="tx1"/>
                </a:solidFill>
              </a:rPr>
              <a:t>Britain</a:t>
            </a:r>
            <a:endParaRPr lang="ru-RU" sz="8800" i="1" dirty="0">
              <a:solidFill>
                <a:schemeClr val="tx1"/>
              </a:solidFill>
            </a:endParaRPr>
          </a:p>
        </p:txBody>
      </p:sp>
      <p:sp>
        <p:nvSpPr>
          <p:cNvPr id="3" name="Заголовок 2"/>
          <p:cNvSpPr>
            <a:spLocks noGrp="1"/>
          </p:cNvSpPr>
          <p:nvPr>
            <p:ph type="ctrTitle"/>
          </p:nvPr>
        </p:nvSpPr>
        <p:spPr>
          <a:xfrm>
            <a:off x="500034" y="1071546"/>
            <a:ext cx="8305800" cy="2000264"/>
          </a:xfrm>
        </p:spPr>
        <p:txBody>
          <a:bodyPr/>
          <a:lstStyle/>
          <a:p>
            <a:r>
              <a:rPr lang="de-DE" sz="9600" i="1" dirty="0" smtClean="0"/>
              <a:t>Major </a:t>
            </a:r>
            <a:r>
              <a:rPr lang="de-DE" sz="9600" i="1" dirty="0" err="1" smtClean="0"/>
              <a:t>cities</a:t>
            </a:r>
            <a:endParaRPr lang="ru-RU" sz="9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00034" y="3500438"/>
            <a:ext cx="8229600" cy="3071834"/>
          </a:xfrm>
        </p:spPr>
        <p:txBody>
          <a:bodyPr>
            <a:noAutofit/>
          </a:bodyPr>
          <a:lstStyle/>
          <a:p>
            <a:pPr algn="ctr"/>
            <a:r>
              <a:rPr sz="2400" smtClean="0">
                <a:solidFill>
                  <a:schemeClr val="bg1"/>
                </a:solidFill>
                <a:latin typeface="Segoe Print" pitchFamily="2" charset="0"/>
              </a:rPr>
              <a:t>Oxford (Oxford) - the best place to discover the English tradition. This city is located in the county of Oxfordshire, 80 miles from London, is on the river Thames and Chervel and is known primarily as an educational center. Oxford - the oldest university town in England, the stronghold of English education and just a very beautiful place with a typical "British" architecture.</a:t>
            </a:r>
            <a:endParaRPr lang="ru-RU" sz="2400" dirty="0">
              <a:solidFill>
                <a:schemeClr val="bg1"/>
              </a:solidFill>
              <a:latin typeface="Segoe Print" pitchFamily="2" charset="0"/>
            </a:endParaRPr>
          </a:p>
        </p:txBody>
      </p:sp>
      <p:pic>
        <p:nvPicPr>
          <p:cNvPr id="7" name="Рисунок 6" descr="Oxford_Town_Hall_1.jpg"/>
          <p:cNvPicPr>
            <a:picLocks noChangeAspect="1"/>
          </p:cNvPicPr>
          <p:nvPr/>
        </p:nvPicPr>
        <p:blipFill>
          <a:blip r:embed="rId2" cstate="print"/>
          <a:stretch>
            <a:fillRect/>
          </a:stretch>
        </p:blipFill>
        <p:spPr>
          <a:xfrm>
            <a:off x="1643042" y="428604"/>
            <a:ext cx="5786478" cy="30718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edinburgh_004p.jpg"/>
          <p:cNvPicPr>
            <a:picLocks noGrp="1" noChangeAspect="1"/>
          </p:cNvPicPr>
          <p:nvPr>
            <p:ph idx="1"/>
          </p:nvPr>
        </p:nvPicPr>
        <p:blipFill>
          <a:blip r:embed="rId2"/>
          <a:stretch>
            <a:fillRect/>
          </a:stretch>
        </p:blipFill>
        <p:spPr>
          <a:xfrm>
            <a:off x="1132136" y="2071678"/>
            <a:ext cx="6879729" cy="38576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Заголовок 2"/>
          <p:cNvSpPr>
            <a:spLocks noGrp="1"/>
          </p:cNvSpPr>
          <p:nvPr>
            <p:ph type="title"/>
          </p:nvPr>
        </p:nvSpPr>
        <p:spPr>
          <a:xfrm>
            <a:off x="500034" y="642918"/>
            <a:ext cx="8229600" cy="1214446"/>
          </a:xfrm>
        </p:spPr>
        <p:txBody>
          <a:bodyPr>
            <a:noAutofit/>
          </a:bodyPr>
          <a:lstStyle/>
          <a:p>
            <a:pPr algn="ctr"/>
            <a:r>
              <a:rPr lang="de-DE" sz="8000" b="1"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egoe Print" pitchFamily="2" charset="0"/>
              </a:rPr>
              <a:t>Edinburgh</a:t>
            </a:r>
            <a:endParaRPr lang="ru-RU" sz="8000" b="1"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egoe Print" pitchFamily="2"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sz="quarter" idx="1"/>
          </p:nvPr>
        </p:nvSpPr>
        <p:spPr>
          <a:xfrm>
            <a:off x="457200" y="457200"/>
            <a:ext cx="3971924" cy="5715000"/>
          </a:xfrm>
        </p:spPr>
        <p:txBody>
          <a:bodyPr>
            <a:normAutofit fontScale="92500" lnSpcReduction="20000"/>
          </a:bodyPr>
          <a:lstStyle/>
          <a:p>
            <a:r>
              <a:rPr lang="en-US" dirty="0" smtClean="0">
                <a:solidFill>
                  <a:schemeClr val="bg2">
                    <a:lumMod val="40000"/>
                    <a:lumOff val="60000"/>
                  </a:schemeClr>
                </a:solidFill>
              </a:rPr>
              <a:t>Edinburgh is in the heart of Scotland and is situated in a beautiful location in the Firth of Forth. This area was chosen for the construction of the castle for three thousand years ago. Today, close to the castle, whose height is 137 meters, located abbey and palace of Scottish kings. There is also a parade area: Every year in late summer, the Edinburgh Festival takes, which is attended by orchestras around the world and open the festivities performances of Scottish musicians.</a:t>
            </a:r>
          </a:p>
          <a:p>
            <a:endParaRPr lang="ru-RU" dirty="0"/>
          </a:p>
        </p:txBody>
      </p:sp>
      <p:pic>
        <p:nvPicPr>
          <p:cNvPr id="5" name="Рисунок 4" descr="P1030130.jpg"/>
          <p:cNvPicPr>
            <a:picLocks noChangeAspect="1"/>
          </p:cNvPicPr>
          <p:nvPr/>
        </p:nvPicPr>
        <p:blipFill>
          <a:blip r:embed="rId2" cstate="print"/>
          <a:stretch>
            <a:fillRect/>
          </a:stretch>
        </p:blipFill>
        <p:spPr>
          <a:xfrm>
            <a:off x="4500562" y="500042"/>
            <a:ext cx="4286280" cy="3321867"/>
          </a:xfrm>
          <a:prstGeom prst="rect">
            <a:avLst/>
          </a:prstGeom>
        </p:spPr>
      </p:pic>
      <p:pic>
        <p:nvPicPr>
          <p:cNvPr id="6" name="Рисунок 5" descr="edinburgh-skyline_9063_600x450.jpg"/>
          <p:cNvPicPr>
            <a:picLocks noChangeAspect="1"/>
          </p:cNvPicPr>
          <p:nvPr/>
        </p:nvPicPr>
        <p:blipFill>
          <a:blip r:embed="rId3"/>
          <a:stretch>
            <a:fillRect/>
          </a:stretch>
        </p:blipFill>
        <p:spPr>
          <a:xfrm>
            <a:off x="4500562" y="3857628"/>
            <a:ext cx="4357718" cy="2571753"/>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714356"/>
            <a:ext cx="8229600" cy="1928826"/>
          </a:xfrm>
        </p:spPr>
        <p:txBody>
          <a:bodyPr>
            <a:noAutofit/>
          </a:bodyPr>
          <a:lstStyle/>
          <a:p>
            <a:pPr algn="ctr"/>
            <a:r>
              <a:rPr sz="2400" smtClean="0">
                <a:solidFill>
                  <a:schemeClr val="bg1"/>
                </a:solidFill>
              </a:rPr>
              <a:t>Edinburgh is famous legends, it is very interesting in terms of walking - it is no accident the locals always say that Edinburgh has three dimensions of streets - the length, width and depth. The city is filled with many stone staircases, and, at most, a very multi-stage. This is - an integral part of the architectural face of the mystery of Edinburgh.</a:t>
            </a:r>
            <a:endParaRPr lang="ru-RU" sz="2400" dirty="0">
              <a:solidFill>
                <a:schemeClr val="bg1"/>
              </a:solidFill>
            </a:endParaRPr>
          </a:p>
        </p:txBody>
      </p:sp>
      <p:pic>
        <p:nvPicPr>
          <p:cNvPr id="3" name="Рисунок 2" descr="Edinburgh-Skyline-and-lights-wallpaper.jpg"/>
          <p:cNvPicPr>
            <a:picLocks noChangeAspect="1"/>
          </p:cNvPicPr>
          <p:nvPr/>
        </p:nvPicPr>
        <p:blipFill>
          <a:blip r:embed="rId2" cstate="print"/>
          <a:stretch>
            <a:fillRect/>
          </a:stretch>
        </p:blipFill>
        <p:spPr>
          <a:xfrm>
            <a:off x="1643042" y="2786058"/>
            <a:ext cx="5857916" cy="3661198"/>
          </a:xfrm>
          <a:prstGeom prst="round2DiagRect">
            <a:avLst>
              <a:gd name="adj1" fmla="val 16667"/>
              <a:gd name="adj2" fmla="val 0"/>
            </a:avLst>
          </a:prstGeom>
          <a:ln w="88900" cap="sq">
            <a:solidFill>
              <a:schemeClr val="accent1">
                <a:lumMod val="75000"/>
              </a:schemeClr>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357166"/>
            <a:ext cx="8229600" cy="1714512"/>
          </a:xfrm>
        </p:spPr>
        <p:txBody>
          <a:bodyPr>
            <a:noAutofit/>
          </a:bodyPr>
          <a:lstStyle/>
          <a:p>
            <a:pPr algn="ctr"/>
            <a:r>
              <a:rPr lang="de-DE" sz="8800" dirty="0" smtClean="0">
                <a:latin typeface="Teddy Bear" pitchFamily="2" charset="0"/>
              </a:rPr>
              <a:t>Liverpool</a:t>
            </a:r>
            <a:endParaRPr lang="ru-RU" sz="8800" dirty="0">
              <a:latin typeface="Teddy Bear" pitchFamily="2" charset="0"/>
            </a:endParaRPr>
          </a:p>
        </p:txBody>
      </p:sp>
      <p:pic>
        <p:nvPicPr>
          <p:cNvPr id="3" name="Рисунок 2" descr="Albert-dock.jpg"/>
          <p:cNvPicPr>
            <a:picLocks noChangeAspect="1"/>
          </p:cNvPicPr>
          <p:nvPr/>
        </p:nvPicPr>
        <p:blipFill>
          <a:blip r:embed="rId2"/>
          <a:stretch>
            <a:fillRect/>
          </a:stretch>
        </p:blipFill>
        <p:spPr>
          <a:xfrm>
            <a:off x="1643042" y="2285992"/>
            <a:ext cx="5928519" cy="395358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liverpool_sightseeing.jpg"/>
          <p:cNvPicPr>
            <a:picLocks noGrp="1" noChangeAspect="1"/>
          </p:cNvPicPr>
          <p:nvPr>
            <p:ph idx="1"/>
          </p:nvPr>
        </p:nvPicPr>
        <p:blipFill>
          <a:blip r:embed="rId2"/>
          <a:stretch>
            <a:fillRect/>
          </a:stretch>
        </p:blipFill>
        <p:spPr>
          <a:xfrm>
            <a:off x="4143372" y="357166"/>
            <a:ext cx="4510745" cy="3286148"/>
          </a:xfrm>
        </p:spPr>
      </p:pic>
      <p:sp>
        <p:nvSpPr>
          <p:cNvPr id="3" name="Заголовок 2"/>
          <p:cNvSpPr>
            <a:spLocks noGrp="1"/>
          </p:cNvSpPr>
          <p:nvPr>
            <p:ph type="title"/>
          </p:nvPr>
        </p:nvSpPr>
        <p:spPr>
          <a:xfrm>
            <a:off x="457200" y="500042"/>
            <a:ext cx="3686172" cy="5929354"/>
          </a:xfrm>
        </p:spPr>
        <p:txBody>
          <a:bodyPr>
            <a:noAutofit/>
          </a:bodyPr>
          <a:lstStyle/>
          <a:p>
            <a:pPr algn="ctr"/>
            <a:r>
              <a:rPr sz="3200" smtClean="0">
                <a:solidFill>
                  <a:schemeClr val="accent1">
                    <a:lumMod val="40000"/>
                    <a:lumOff val="60000"/>
                  </a:schemeClr>
                </a:solidFill>
              </a:rPr>
              <a:t>British port of Liverpool (Liverpool), which has a population in the mid XVI century, there were only 500 people in 2007, celebrated its 800th anniversary, and in 2008 was declared the cultural capital of Europe.</a:t>
            </a:r>
            <a:endParaRPr lang="ru-RU" sz="3200" dirty="0">
              <a:solidFill>
                <a:schemeClr val="accent1">
                  <a:lumMod val="40000"/>
                  <a:lumOff val="60000"/>
                </a:schemeClr>
              </a:solidFill>
            </a:endParaRPr>
          </a:p>
        </p:txBody>
      </p:sp>
      <p:pic>
        <p:nvPicPr>
          <p:cNvPr id="5" name="Рисунок 4" descr="1244847768_l23_02541.jpg"/>
          <p:cNvPicPr>
            <a:picLocks noChangeAspect="1"/>
          </p:cNvPicPr>
          <p:nvPr/>
        </p:nvPicPr>
        <p:blipFill>
          <a:blip r:embed="rId3"/>
          <a:stretch>
            <a:fillRect/>
          </a:stretch>
        </p:blipFill>
        <p:spPr>
          <a:xfrm>
            <a:off x="4214810" y="3786190"/>
            <a:ext cx="4500594" cy="2728766"/>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mages (3).jpg"/>
          <p:cNvPicPr>
            <a:picLocks noGrp="1" noChangeAspect="1"/>
          </p:cNvPicPr>
          <p:nvPr>
            <p:ph idx="1"/>
          </p:nvPr>
        </p:nvPicPr>
        <p:blipFill>
          <a:blip r:embed="rId2"/>
          <a:stretch>
            <a:fillRect/>
          </a:stretch>
        </p:blipFill>
        <p:spPr>
          <a:xfrm>
            <a:off x="1714480" y="357166"/>
            <a:ext cx="5715040" cy="3032202"/>
          </a:xfrm>
        </p:spPr>
      </p:pic>
      <p:sp>
        <p:nvSpPr>
          <p:cNvPr id="3" name="Заголовок 2"/>
          <p:cNvSpPr>
            <a:spLocks noGrp="1"/>
          </p:cNvSpPr>
          <p:nvPr>
            <p:ph type="title"/>
          </p:nvPr>
        </p:nvSpPr>
        <p:spPr>
          <a:xfrm>
            <a:off x="357158" y="3500438"/>
            <a:ext cx="8229600" cy="2933712"/>
          </a:xfrm>
        </p:spPr>
        <p:txBody>
          <a:bodyPr>
            <a:noAutofit/>
          </a:bodyPr>
          <a:lstStyle/>
          <a:p>
            <a:pPr algn="ctr"/>
            <a:r>
              <a:rPr sz="2800" smtClean="0">
                <a:solidFill>
                  <a:schemeClr val="bg1"/>
                </a:solidFill>
              </a:rPr>
              <a:t>In Liverpool, there are more than 2500 historic buildings. Biggest attraction - Albert Dock, one of the world's first enclosed dock. Today, in this vast complex is full of restaurants and shops, the Merseyside Maritime Museum, International Museum of slavery, the history museum of "The Beatles" and the London branch of the Tate Modern.</a:t>
            </a:r>
            <a:endParaRPr lang="ru-RU" sz="2800"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5705492"/>
          </a:xfrm>
        </p:spPr>
        <p:txBody>
          <a:bodyPr>
            <a:normAutofit/>
          </a:bodyPr>
          <a:lstStyle/>
          <a:p>
            <a:pPr algn="ctr"/>
            <a:r>
              <a:rPr sz="5400" smtClean="0">
                <a:latin typeface="Monotype Corsiva" pitchFamily="66" charset="0"/>
              </a:rPr>
              <a:t>Prepared</a:t>
            </a:r>
            <a:br>
              <a:rPr sz="5400" smtClean="0">
                <a:latin typeface="Monotype Corsiva" pitchFamily="66" charset="0"/>
              </a:rPr>
            </a:br>
            <a:r>
              <a:rPr sz="5400" smtClean="0">
                <a:latin typeface="Monotype Corsiva" pitchFamily="66" charset="0"/>
              </a:rPr>
              <a:t> Pupil 9-B class</a:t>
            </a:r>
            <a:br>
              <a:rPr sz="5400" smtClean="0">
                <a:latin typeface="Monotype Corsiva" pitchFamily="66" charset="0"/>
              </a:rPr>
            </a:br>
            <a:r>
              <a:rPr sz="5400" smtClean="0">
                <a:latin typeface="Monotype Corsiva" pitchFamily="66" charset="0"/>
              </a:rPr>
              <a:t> Sarny School second-degree Economics and Law Lyceum "Leader“</a:t>
            </a:r>
            <a:br>
              <a:rPr sz="5400" smtClean="0">
                <a:latin typeface="Monotype Corsiva" pitchFamily="66" charset="0"/>
              </a:rPr>
            </a:br>
            <a:r>
              <a:rPr sz="5400" smtClean="0">
                <a:latin typeface="Monotype Corsiva" pitchFamily="66" charset="0"/>
              </a:rPr>
              <a:t>Zhuchenya Kateryna</a:t>
            </a:r>
            <a:endParaRPr lang="ru-RU" sz="5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London-Routemaster-Heatherwick-Studio-3-600x400.jpg"/>
          <p:cNvPicPr>
            <a:picLocks noGrp="1" noChangeAspect="1"/>
          </p:cNvPicPr>
          <p:nvPr>
            <p:ph idx="1"/>
          </p:nvPr>
        </p:nvPicPr>
        <p:blipFill>
          <a:blip r:embed="rId2"/>
          <a:stretch>
            <a:fillRect/>
          </a:stretch>
        </p:blipFill>
        <p:spPr>
          <a:xfrm>
            <a:off x="1768078" y="2357438"/>
            <a:ext cx="5607843" cy="3738562"/>
          </a:xfrm>
          <a:prstGeom prst="round2DiagRect">
            <a:avLst>
              <a:gd name="adj1" fmla="val 16667"/>
              <a:gd name="adj2" fmla="val 0"/>
            </a:avLst>
          </a:prstGeom>
          <a:ln w="88900" cap="sq">
            <a:solidFill>
              <a:schemeClr val="bg2">
                <a:lumMod val="40000"/>
                <a:lumOff val="60000"/>
              </a:schemeClr>
            </a:solidFill>
            <a:miter lim="800000"/>
          </a:ln>
          <a:effectLst>
            <a:outerShdw blurRad="254000" algn="tl" rotWithShape="0">
              <a:srgbClr val="000000">
                <a:alpha val="43000"/>
              </a:srgbClr>
            </a:outerShdw>
          </a:effectLst>
        </p:spPr>
      </p:pic>
      <p:sp>
        <p:nvSpPr>
          <p:cNvPr id="3" name="Заголовок 2"/>
          <p:cNvSpPr>
            <a:spLocks noGrp="1"/>
          </p:cNvSpPr>
          <p:nvPr>
            <p:ph type="title"/>
          </p:nvPr>
        </p:nvSpPr>
        <p:spPr>
          <a:xfrm>
            <a:off x="428596" y="1000108"/>
            <a:ext cx="8229600" cy="1000132"/>
          </a:xfrm>
        </p:spPr>
        <p:txBody>
          <a:bodyPr>
            <a:noAutofit/>
          </a:bodyPr>
          <a:lstStyle/>
          <a:p>
            <a:pPr algn="ctr"/>
            <a:r>
              <a:rPr sz="8800" b="1" i="1" spc="30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London</a:t>
            </a:r>
            <a:endParaRPr lang="ru-RU" sz="8800" b="1" i="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85794"/>
            <a:ext cx="8229600" cy="1785950"/>
          </a:xfrm>
        </p:spPr>
        <p:txBody>
          <a:bodyPr>
            <a:noAutofit/>
          </a:bodyPr>
          <a:lstStyle/>
          <a:p>
            <a:pPr algn="ctr"/>
            <a:r>
              <a:rPr sz="2400" smtClean="0">
                <a:solidFill>
                  <a:schemeClr val="bg1"/>
                </a:solidFill>
              </a:rPr>
              <a:t>London - the capital of the United Kingdom of Great Britain and Northern Ireland and the largest city in the British Isles. Located on the River Thames, 64 km from its mouth. London - one of the largest ports in Britain and the main industrial center of the country. Area of ​​the city is 1560 square meters. Km. The population of almost 7 million people.</a:t>
            </a:r>
            <a:endParaRPr lang="ru-RU" sz="2400" dirty="0">
              <a:solidFill>
                <a:schemeClr val="bg1"/>
              </a:solidFill>
            </a:endParaRPr>
          </a:p>
        </p:txBody>
      </p:sp>
      <p:pic>
        <p:nvPicPr>
          <p:cNvPr id="5" name="Содержимое 4" descr="london_1.jpg"/>
          <p:cNvPicPr>
            <a:picLocks noGrp="1" noChangeAspect="1"/>
          </p:cNvPicPr>
          <p:nvPr>
            <p:ph sz="half" idx="1"/>
          </p:nvPr>
        </p:nvPicPr>
        <p:blipFill>
          <a:blip r:embed="rId2"/>
          <a:stretch>
            <a:fillRect/>
          </a:stretch>
        </p:blipFill>
        <p:spPr>
          <a:xfrm>
            <a:off x="645319" y="2643188"/>
            <a:ext cx="3682999" cy="34528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Содержимое 5" descr="London_Big_Ben_Phone_box.jpg"/>
          <p:cNvPicPr>
            <a:picLocks noGrp="1" noChangeAspect="1"/>
          </p:cNvPicPr>
          <p:nvPr>
            <p:ph sz="half" idx="2"/>
          </p:nvPr>
        </p:nvPicPr>
        <p:blipFill>
          <a:blip r:embed="rId3"/>
          <a:stretch>
            <a:fillRect/>
          </a:stretch>
        </p:blipFill>
        <p:spPr>
          <a:xfrm>
            <a:off x="4929190" y="2643182"/>
            <a:ext cx="3357586" cy="34433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714348" y="3429000"/>
            <a:ext cx="7924800" cy="2371724"/>
          </a:xfrm>
        </p:spPr>
        <p:txBody>
          <a:bodyPr>
            <a:noAutofit/>
          </a:bodyPr>
          <a:lstStyle/>
          <a:p>
            <a:pPr algn="ctr"/>
            <a:r>
              <a:rPr lang="en-US" sz="2400" dirty="0" smtClean="0"/>
              <a:t>London has played a leading role in the political and cultural life of the UK. There are parliament, government and higher authorities of justice. As the cultural center of London gained popularity thanks to its museums and art galleries, theaters and musical life. The city is known as numerous ancient churches, which kept the national sanctuary.</a:t>
            </a:r>
            <a:endParaRPr lang="ru-RU" sz="2400" dirty="0"/>
          </a:p>
        </p:txBody>
      </p:sp>
      <p:pic>
        <p:nvPicPr>
          <p:cNvPr id="4" name="Рисунок 3" descr="lon_2.jpg"/>
          <p:cNvPicPr>
            <a:picLocks noChangeAspect="1"/>
          </p:cNvPicPr>
          <p:nvPr/>
        </p:nvPicPr>
        <p:blipFill>
          <a:blip r:embed="rId2"/>
          <a:stretch>
            <a:fillRect/>
          </a:stretch>
        </p:blipFill>
        <p:spPr>
          <a:xfrm>
            <a:off x="1928794" y="500042"/>
            <a:ext cx="5500726" cy="2786082"/>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1301_8.jpg"/>
          <p:cNvPicPr>
            <a:picLocks noGrp="1" noChangeAspect="1"/>
          </p:cNvPicPr>
          <p:nvPr>
            <p:ph sz="quarter" idx="1"/>
          </p:nvPr>
        </p:nvPicPr>
        <p:blipFill>
          <a:blip r:embed="rId2" cstate="print"/>
          <a:stretch>
            <a:fillRect/>
          </a:stretch>
        </p:blipFill>
        <p:spPr>
          <a:xfrm>
            <a:off x="714348" y="571480"/>
            <a:ext cx="4329111" cy="3143272"/>
          </a:xfrm>
        </p:spPr>
      </p:pic>
      <p:sp>
        <p:nvSpPr>
          <p:cNvPr id="3" name="Текст 2"/>
          <p:cNvSpPr>
            <a:spLocks noGrp="1"/>
          </p:cNvSpPr>
          <p:nvPr>
            <p:ph type="body" idx="2"/>
          </p:nvPr>
        </p:nvSpPr>
        <p:spPr>
          <a:xfrm>
            <a:off x="5429256" y="428604"/>
            <a:ext cx="3429024" cy="5857916"/>
          </a:xfrm>
        </p:spPr>
        <p:txBody>
          <a:bodyPr>
            <a:normAutofit/>
          </a:bodyPr>
          <a:lstStyle/>
          <a:p>
            <a:pPr algn="ctr"/>
            <a:r>
              <a:rPr lang="en-US" sz="2000" dirty="0" smtClean="0"/>
              <a:t>As the cultural center of London gained popularity thanks to its museums and art galleries, theaters and musical life. The city is known as numerous ancient churches, which kept the national sanctuary. London has always differed active participation in international affairs. Once the capital of the British empire, it still plays an important role as a center of the Commonwealth.</a:t>
            </a:r>
            <a:endParaRPr lang="ru-RU" sz="2000" dirty="0"/>
          </a:p>
        </p:txBody>
      </p:sp>
      <p:pic>
        <p:nvPicPr>
          <p:cNvPr id="6" name="Рисунок 5" descr="1_1.jpg"/>
          <p:cNvPicPr>
            <a:picLocks noChangeAspect="1"/>
          </p:cNvPicPr>
          <p:nvPr/>
        </p:nvPicPr>
        <p:blipFill>
          <a:blip r:embed="rId3"/>
          <a:stretch>
            <a:fillRect/>
          </a:stretch>
        </p:blipFill>
        <p:spPr>
          <a:xfrm>
            <a:off x="714348" y="3857628"/>
            <a:ext cx="4357718" cy="254317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428604"/>
            <a:ext cx="8229600" cy="1643074"/>
          </a:xfrm>
        </p:spPr>
        <p:txBody>
          <a:bodyPr>
            <a:noAutofit/>
          </a:bodyPr>
          <a:lstStyle/>
          <a:p>
            <a:pPr algn="ctr"/>
            <a:r>
              <a:rPr lang="de-DE" sz="12000" b="1" i="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DisneyPark" pitchFamily="65" charset="-52"/>
              </a:rPr>
              <a:t>Manchester</a:t>
            </a:r>
            <a:endParaRPr lang="ru-RU" sz="12000" b="1" i="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DisneyPark" pitchFamily="65" charset="-52"/>
            </a:endParaRPr>
          </a:p>
        </p:txBody>
      </p:sp>
      <p:pic>
        <p:nvPicPr>
          <p:cNvPr id="3" name="Рисунок 2" descr="Manchester181212.jpg"/>
          <p:cNvPicPr>
            <a:picLocks noChangeAspect="1"/>
          </p:cNvPicPr>
          <p:nvPr/>
        </p:nvPicPr>
        <p:blipFill>
          <a:blip r:embed="rId2"/>
          <a:stretch>
            <a:fillRect/>
          </a:stretch>
        </p:blipFill>
        <p:spPr>
          <a:xfrm>
            <a:off x="995564" y="2357430"/>
            <a:ext cx="7152872" cy="374810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49879.jpg"/>
          <p:cNvPicPr>
            <a:picLocks noGrp="1" noChangeAspect="1"/>
          </p:cNvPicPr>
          <p:nvPr>
            <p:ph sz="quarter" idx="1"/>
          </p:nvPr>
        </p:nvPicPr>
        <p:blipFill>
          <a:blip r:embed="rId2" cstate="print"/>
          <a:stretch>
            <a:fillRect/>
          </a:stretch>
        </p:blipFill>
        <p:spPr>
          <a:xfrm>
            <a:off x="4143372" y="1428736"/>
            <a:ext cx="4500594" cy="32948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Текст 2"/>
          <p:cNvSpPr>
            <a:spLocks noGrp="1"/>
          </p:cNvSpPr>
          <p:nvPr>
            <p:ph type="body" idx="2"/>
          </p:nvPr>
        </p:nvSpPr>
        <p:spPr>
          <a:xfrm>
            <a:off x="357158" y="642918"/>
            <a:ext cx="3643338" cy="5857916"/>
          </a:xfrm>
        </p:spPr>
        <p:txBody>
          <a:bodyPr>
            <a:noAutofit/>
          </a:bodyPr>
          <a:lstStyle/>
          <a:p>
            <a:pPr algn="ctr"/>
            <a:r>
              <a:rPr lang="en-US" sz="2400" dirty="0" smtClean="0"/>
              <a:t>Manchester (Manchester) - a city in north-west England, 257 km from London. The first mention of it belongs to the X century, but only in the second half of the XVIII century, began the history of Manchester as a major industrial center. In 1880, Queen's University is founded.</a:t>
            </a:r>
            <a:endParaRPr lang="ru-RU"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3786190"/>
            <a:ext cx="7924800" cy="2571768"/>
          </a:xfrm>
        </p:spPr>
        <p:txBody>
          <a:bodyPr/>
          <a:lstStyle/>
          <a:p>
            <a:pPr algn="ctr"/>
            <a:r>
              <a:rPr sz="2000" spc="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rPr>
              <a:t>Manchester's museums and theaters are also noteworthy. For the first time there were "British repertory theater." It is interesting to visit the Palace Theatre and Opera House (Opera House). Art Gallery (Manchester Art Gallery) is a rich collection of English art of XVII-XIX centuries, and the Manchester Museum (Manchester Museum), the largest after London British Egyptology collection.</a:t>
            </a:r>
            <a:r>
              <a:rPr sz="2400" spc="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rPr>
              <a:t/>
            </a:r>
            <a:br>
              <a:rPr sz="2400" spc="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rPr>
            </a:br>
            <a:endParaRPr lang="ru-RU" sz="2400"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endParaRPr>
          </a:p>
        </p:txBody>
      </p:sp>
      <p:pic>
        <p:nvPicPr>
          <p:cNvPr id="4" name="Рисунок 3" descr="11920_x.jpg"/>
          <p:cNvPicPr>
            <a:picLocks noChangeAspect="1"/>
          </p:cNvPicPr>
          <p:nvPr/>
        </p:nvPicPr>
        <p:blipFill>
          <a:blip r:embed="rId2"/>
          <a:stretch>
            <a:fillRect/>
          </a:stretch>
        </p:blipFill>
        <p:spPr>
          <a:xfrm>
            <a:off x="1714480" y="428604"/>
            <a:ext cx="5929354" cy="3124200"/>
          </a:xfrm>
          <a:prstGeom prst="round2DiagRect">
            <a:avLst>
              <a:gd name="adj1" fmla="val 16667"/>
              <a:gd name="adj2" fmla="val 0"/>
            </a:avLst>
          </a:prstGeom>
          <a:ln w="88900" cap="sq">
            <a:solidFill>
              <a:schemeClr val="bg2">
                <a:lumMod val="40000"/>
                <a:lumOff val="60000"/>
              </a:schemeClr>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71480"/>
            <a:ext cx="8229600" cy="1785950"/>
          </a:xfrm>
        </p:spPr>
        <p:txBody>
          <a:bodyPr>
            <a:noAutofit/>
          </a:bodyPr>
          <a:lstStyle/>
          <a:p>
            <a:pPr algn="ctr"/>
            <a:r>
              <a:rPr lang="de-DE" sz="9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eddy Bear" pitchFamily="2" charset="0"/>
              </a:rPr>
              <a:t>Oxford</a:t>
            </a:r>
            <a:endParaRPr lang="ru-RU" sz="9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eddy Bear" pitchFamily="2" charset="0"/>
            </a:endParaRPr>
          </a:p>
        </p:txBody>
      </p:sp>
      <p:pic>
        <p:nvPicPr>
          <p:cNvPr id="3" name="Рисунок 2" descr="oxford-uni.jpg"/>
          <p:cNvPicPr>
            <a:picLocks noChangeAspect="1"/>
          </p:cNvPicPr>
          <p:nvPr/>
        </p:nvPicPr>
        <p:blipFill>
          <a:blip r:embed="rId2"/>
          <a:stretch>
            <a:fillRect/>
          </a:stretch>
        </p:blipFill>
        <p:spPr>
          <a:xfrm>
            <a:off x="1678761" y="2500306"/>
            <a:ext cx="5786478" cy="3804920"/>
          </a:xfrm>
          <a:prstGeom prst="round2DiagRect">
            <a:avLst>
              <a:gd name="adj1" fmla="val 16667"/>
              <a:gd name="adj2" fmla="val 0"/>
            </a:avLst>
          </a:prstGeom>
          <a:ln w="88900" cap="sq">
            <a:solidFill>
              <a:schemeClr val="bg2">
                <a:lumMod val="40000"/>
                <a:lumOff val="60000"/>
              </a:schemeClr>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80</TotalTime>
  <Words>681</Words>
  <Application>Microsoft Office PowerPoint</Application>
  <PresentationFormat>Экран (4:3)</PresentationFormat>
  <Paragraphs>18</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Бумажная</vt:lpstr>
      <vt:lpstr>Major cities</vt:lpstr>
      <vt:lpstr>London</vt:lpstr>
      <vt:lpstr>London - the capital of the United Kingdom of Great Britain and Northern Ireland and the largest city in the British Isles. Located on the River Thames, 64 km from its mouth. London - one of the largest ports in Britain and the main industrial center of the country. Area of ​​the city is 1560 square meters. Km. The population of almost 7 million people.</vt:lpstr>
      <vt:lpstr>Слайд 4</vt:lpstr>
      <vt:lpstr>Слайд 5</vt:lpstr>
      <vt:lpstr>Manchester</vt:lpstr>
      <vt:lpstr>Слайд 7</vt:lpstr>
      <vt:lpstr>Manchester's museums and theaters are also noteworthy. For the first time there were "British repertory theater." It is interesting to visit the Palace Theatre and Opera House (Opera House). Art Gallery (Manchester Art Gallery) is a rich collection of English art of XVII-XIX centuries, and the Manchester Museum (Manchester Museum), the largest after London British Egyptology collection. </vt:lpstr>
      <vt:lpstr>Oxford</vt:lpstr>
      <vt:lpstr>Oxford (Oxford) - the best place to discover the English tradition. This city is located in the county of Oxfordshire, 80 miles from London, is on the river Thames and Chervel and is known primarily as an educational center. Oxford - the oldest university town in England, the stronghold of English education and just a very beautiful place with a typical "British" architecture.</vt:lpstr>
      <vt:lpstr>Edinburgh</vt:lpstr>
      <vt:lpstr>Слайд 12</vt:lpstr>
      <vt:lpstr>Edinburgh is famous legends, it is very interesting in terms of walking - it is no accident the locals always say that Edinburgh has three dimensions of streets - the length, width and depth. The city is filled with many stone staircases, and, at most, a very multi-stage. This is - an integral part of the architectural face of the mystery of Edinburgh.</vt:lpstr>
      <vt:lpstr>Liverpool</vt:lpstr>
      <vt:lpstr>British port of Liverpool (Liverpool), which has a population in the mid XVI century, there were only 500 people in 2007, celebrated its 800th anniversary, and in 2008 was declared the cultural capital of Europe.</vt:lpstr>
      <vt:lpstr>In Liverpool, there are more than 2500 historic buildings. Biggest attraction - Albert Dock, one of the world's first enclosed dock. Today, in this vast complex is full of restaurants and shops, the Merseyside Maritime Museum, International Museum of slavery, the history museum of "The Beatles" and the London branch of the Tate Modern.</vt:lpstr>
      <vt:lpstr>Prepared  Pupil 9-B class  Sarny School second-degree Economics and Law Lyceum "Leader“ Zhuchenya Kateryna</vt:lpstr>
    </vt:vector>
  </TitlesOfParts>
  <Company>Krokoz™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Славик</dc:creator>
  <cp:lastModifiedBy>Славик</cp:lastModifiedBy>
  <cp:revision>8</cp:revision>
  <dcterms:created xsi:type="dcterms:W3CDTF">2013-02-10T15:03:52Z</dcterms:created>
  <dcterms:modified xsi:type="dcterms:W3CDTF">2013-02-10T16:24:04Z</dcterms:modified>
</cp:coreProperties>
</file>