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76" r:id="rId13"/>
    <p:sldId id="264" r:id="rId14"/>
    <p:sldId id="265" r:id="rId15"/>
    <p:sldId id="279" r:id="rId16"/>
    <p:sldId id="273" r:id="rId17"/>
    <p:sldId id="277" r:id="rId18"/>
    <p:sldId id="283" r:id="rId19"/>
    <p:sldId id="284" r:id="rId20"/>
    <p:sldId id="269" r:id="rId21"/>
    <p:sldId id="278" r:id="rId22"/>
    <p:sldId id="270" r:id="rId23"/>
    <p:sldId id="280" r:id="rId24"/>
    <p:sldId id="271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D3B"/>
    <a:srgbClr val="EFB219"/>
    <a:srgbClr val="CC33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818" autoAdjust="0"/>
  </p:normalViewPr>
  <p:slideViewPr>
    <p:cSldViewPr>
      <p:cViewPr>
        <p:scale>
          <a:sx n="82" d="100"/>
          <a:sy n="82" d="100"/>
        </p:scale>
        <p:origin x="-26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Izuk\&#1052;&#1086;&#1080;%20&#1076;&#1086;&#1082;&#1091;&#1084;&#1077;&#1085;&#1090;&#1099;\Downloads\Muzyka_-_turecka_muzika%20(mp3cut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zuk\Рабочий стол\Новая папка (2)\nastol.com.ua_20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Туреччина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1285860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Türkiye</a:t>
            </a:r>
            <a:endParaRPr lang="ru-RU" sz="4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Muzyka_-_turecka_muzika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Izuk\Рабочий стол\Новая папка (2)\984917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614998" cy="1143000"/>
          </a:xfrm>
        </p:spPr>
        <p:txBody>
          <a:bodyPr>
            <a:normAutofit fontScale="90000"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господарство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7222" y="1571612"/>
            <a:ext cx="5143536" cy="20717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i="1" dirty="0" smtClean="0"/>
              <a:t>      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рослинництво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Провідні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зернові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зокрема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пшениця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вирощують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ячмінь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кукурудзу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Важливе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посідають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технічні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бавовна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сирець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фундук, тютюн,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цукрові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буряки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соняшник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виноград,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інжир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цитрусові</a:t>
            </a:r>
            <a:r>
              <a:rPr lang="ru-RU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оливки.</a:t>
            </a:r>
            <a:endParaRPr 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786190"/>
            <a:ext cx="43576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Тваринництво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галузь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в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східних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районах —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основа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економіки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Поголів'я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худоби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рогатої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дрібної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рогатої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овець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одна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перших в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особливо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поголів'я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ангорських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кіз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мохерову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високоякісну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вовну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деяких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районах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розводять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тутового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шовкопряда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Documents and Settings\Izuk\Рабочий стол\Новая папка (2)\цитрусові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500042"/>
            <a:ext cx="357186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Documents and Settings\Izuk\Рабочий стол\Новая папка (2)\ang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714752"/>
            <a:ext cx="3571868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Documents and Settings\Izuk\Рабочий стол\Новая папка (2)\tusklyy-cv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757478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1071546"/>
            <a:ext cx="5286412" cy="57864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sz="2100" dirty="0" smtClean="0"/>
              <a:t>Туреччина має досить густу мережу шляхів. Протяжність залізниць — більш як 8,4 тис. км, автомобільних доріг із твердим покриттям — 59 тис. км. Тоннаж морського торгового флоту — понад 3,9 млн. </a:t>
            </a:r>
            <a:r>
              <a:rPr lang="uk-UA" sz="2100" dirty="0" err="1" smtClean="0"/>
              <a:t>т.Найбільші</a:t>
            </a:r>
            <a:r>
              <a:rPr lang="uk-UA" sz="2100" dirty="0" smtClean="0"/>
              <a:t> морські порти: Стамбул, Ізмір, </a:t>
            </a:r>
            <a:r>
              <a:rPr lang="uk-UA" sz="2100" dirty="0" err="1" smtClean="0"/>
              <a:t>Самсун</a:t>
            </a:r>
            <a:r>
              <a:rPr lang="uk-UA" sz="2100" dirty="0" smtClean="0"/>
              <a:t>, </a:t>
            </a:r>
            <a:r>
              <a:rPr lang="uk-UA" sz="2100" dirty="0" err="1" smtClean="0"/>
              <a:t>Іскендерун</a:t>
            </a:r>
            <a:r>
              <a:rPr lang="uk-UA" sz="2100" dirty="0" smtClean="0"/>
              <a:t>.</a:t>
            </a:r>
          </a:p>
          <a:p>
            <a:pPr>
              <a:buNone/>
            </a:pPr>
            <a:r>
              <a:rPr lang="uk-UA" sz="2100" dirty="0" smtClean="0"/>
              <a:t>      Через повітряний простір Туреччини пролягають повітряні траси авіакомпаній багатьох країн. Міжнародні аеропорти знаходяться поблизу Стамбула, Анкари та Ізміра.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42" name="Picture 2" descr="C:\Documents and Settings\Izuk\Рабочий стол\Новая папка (2)\rubase_2_977949944_18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"/>
            <a:ext cx="3810000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Documents and Settings\Izuk\Рабочий стол\Новая папка (2)\rubase_2_1203352458_118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000240"/>
            <a:ext cx="378618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Documents and Settings\Izuk\Рабочий стол\Новая папка (2)\045034_perevozka-morska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191000"/>
            <a:ext cx="3786182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Izuk\Рабочий стол\Новая папка (2)\_20130222_14494784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-357214"/>
            <a:ext cx="7143768" cy="1143000"/>
          </a:xfrm>
        </p:spPr>
        <p:txBody>
          <a:bodyPr>
            <a:normAutofit fontScale="90000"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кухня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85794"/>
            <a:ext cx="6143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кухня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турецької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увібрала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себе блюда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безлічі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народів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жили 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стародавності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78592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 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Kahve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турецька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Мелені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перемішують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цукром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Коли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досить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міцна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переливають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мініатюрні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горнятка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вушка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три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sekrali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солодка),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orte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мінімум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цукру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sade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Documents and Settings\Izuk\Рабочий стол\Новая папка (2)\2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28604"/>
            <a:ext cx="2864651" cy="243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3571876"/>
            <a:ext cx="142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Döner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Kebab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C:\Documents and Settings\Izuk\Рабочий стол\Новая папка (2)\Picca-doner-kebab-i-burgery-s-dostavkoj-ili-na-vynos-ot-kompanii-MakMak-Skidka-do-50-Chocolifeme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714620"/>
            <a:ext cx="285752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392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Кебаб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зазвичай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хлібі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pita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додаючи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нього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салат.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C:\Documents and Settings\Izuk\Рабочий стол\Новая папка (2)\75_turs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4276" y="4705699"/>
            <a:ext cx="2779724" cy="215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Izuk\Рабочий стол\Новая папка (2)\mini_Imam-turkey-bayild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4762500"/>
            <a:ext cx="2571768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Documents and Settings\Izuk\Рабочий стол\Новая папка (2)\958178_478464_135055948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786322"/>
            <a:ext cx="2809875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Izuk\Рабочий стол\Новая папка (2)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500858" cy="1143000"/>
          </a:xfrm>
        </p:spPr>
        <p:txBody>
          <a:bodyPr>
            <a:normAutofit fontScale="90000"/>
          </a:bodyPr>
          <a:lstStyle/>
          <a:p>
            <a:r>
              <a:rPr lang="ru-RU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Зовнішньоекономічні</a:t>
            </a:r>
            <a:r>
              <a:rPr lang="ru-RU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зв'язки</a:t>
            </a:r>
            <a:endParaRPr lang="ru-RU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Господарство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поступово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наближається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моделі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експортно-орієнтованої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економіки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активно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виходить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світовий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ринок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Експорт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80%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складається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продукції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обробної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харчова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легка)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промисловості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статті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імпорту</a:t>
            </a:r>
            <a:r>
              <a:rPr lang="en-US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нафта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промислова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сировина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устаткування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buNone/>
            </a:pP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Головні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торгові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ФРН,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Іран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США,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Лівія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Туреччина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вивозить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тканини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одяг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шкіри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пшеницю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інжир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сухофрукти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горіхи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тютюн, мохер, </a:t>
            </a:r>
            <a:r>
              <a:rPr lang="ru-RU" sz="1800" i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хромову</a:t>
            </a:r>
            <a:r>
              <a:rPr lang="ru-RU" sz="1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руду.</a:t>
            </a:r>
            <a:endParaRPr lang="ru-RU" sz="18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Documents and Settings\Izuk\Рабочий стол\Новая папка (2)\Вид_на_Галатскую_башню,_Стамбул,_Турц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0"/>
            <a:ext cx="2928926" cy="1143000"/>
          </a:xfrm>
        </p:spPr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7072330" cy="18113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Туреччина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країна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володіє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великими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рекреаційними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ресурсами,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залучає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 себе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туристів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усього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світу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пізнавальними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лікувально-оздоровчими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екскурсійними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іншими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цілями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Найбільші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міста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Стамбул, Анкара,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Ізмір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Бурса,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Адана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Анталья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Конья</a:t>
            </a:r>
            <a:endParaRPr lang="ru-RU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Izuk\Рабочий стол\Новая папка (2)\анталия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165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i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Анталья</a:t>
            </a:r>
            <a:endParaRPr lang="ru-RU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Izuk\Рабочий стол\Новая папка (2)\Bankoboev.Ru_nezhnyi_sirenevo_rozovyi_f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602" y="0"/>
            <a:ext cx="5400684" cy="1143000"/>
          </a:xfrm>
        </p:spPr>
        <p:txBody>
          <a:bodyPr>
            <a:normAutofit/>
          </a:bodyPr>
          <a:lstStyle/>
          <a:p>
            <a:r>
              <a:rPr lang="uk-UA" sz="4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Анталья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Izuk\Рабочий стол\Новая папка (2)\IMG_9520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32572"/>
            <a:ext cx="4286248" cy="312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Izuk\Рабочий стол\Новая папка (2)\03d43fdf92b0155912c46d8cea46a8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1429" y="3714752"/>
            <a:ext cx="3992571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Izuk\Рабочий стол\Новая папка (2)\nizhnij_vodopad_djud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714356"/>
            <a:ext cx="4286248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72066" y="357166"/>
            <a:ext cx="1857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Водоспад</a:t>
            </a:r>
            <a:r>
              <a:rPr lang="ru-RU" i="1" dirty="0" smtClean="0"/>
              <a:t> </a:t>
            </a:r>
            <a:r>
              <a:rPr lang="ru-RU" i="1" dirty="0" err="1" smtClean="0"/>
              <a:t>Дюден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429000"/>
            <a:ext cx="147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Мінарет</a:t>
            </a:r>
            <a:r>
              <a:rPr lang="ru-RU" i="1" dirty="0" smtClean="0"/>
              <a:t> </a:t>
            </a:r>
            <a:r>
              <a:rPr lang="ru-RU" i="1" dirty="0" err="1" smtClean="0"/>
              <a:t>Ївлі</a:t>
            </a:r>
            <a:endParaRPr lang="ru-RU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43834" y="3429000"/>
            <a:ext cx="125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Термессос</a:t>
            </a:r>
            <a:r>
              <a:rPr lang="ru-RU" i="1" dirty="0" smtClean="0"/>
              <a:t> </a:t>
            </a:r>
            <a:endParaRPr lang="ru-RU" i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Izuk\Рабочий стол\Новая папка (2)\istanbul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357166"/>
            <a:ext cx="24282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</a:t>
            </a:r>
            <a:endParaRPr lang="ru-RU" sz="4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Izuk\Рабочий стол\Новая папка (2)\io-istanbul-foto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2222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</a:t>
            </a:r>
            <a:endParaRPr lang="ru-RU" sz="4000" dirty="0">
              <a:solidFill>
                <a:srgbClr val="CC33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Izuk\Рабочий стол\Новая папка (2)\IstanbulGoldenHo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84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222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</a:t>
            </a:r>
            <a:endParaRPr lang="ru-RU" sz="4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C:\Documents and Settings\Izuk\Рабочий стол\Новая папка (2)\bosphorus-istanbu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329114" cy="1143000"/>
          </a:xfrm>
        </p:spPr>
        <p:txBody>
          <a:bodyPr/>
          <a:lstStyle/>
          <a:p>
            <a:r>
              <a:rPr lang="ru-RU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Візитна</a:t>
            </a:r>
            <a:r>
              <a:rPr lang="ru-RU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картка</a:t>
            </a:r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7072330" cy="4525963"/>
          </a:xfrm>
        </p:spPr>
        <p:txBody>
          <a:bodyPr>
            <a:normAutofit fontScale="92500"/>
          </a:bodyPr>
          <a:lstStyle/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Площа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780,6 тис. км²</a:t>
            </a: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Населення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76 806 000 млн.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осіб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(2010)</a:t>
            </a: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Столиця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Анкара.</a:t>
            </a: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Офіційна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назва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республіка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Туреччина</a:t>
            </a:r>
            <a:endParaRPr lang="ru-RU" sz="24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Державний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устрій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Парламентська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республіка</a:t>
            </a:r>
            <a:endParaRPr lang="ru-RU" sz="24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Законодавчий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орган: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Великі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національні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збори</a:t>
            </a:r>
            <a:endParaRPr lang="ru-RU" sz="24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Адміністративний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устрій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унітарна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держава (81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провінцій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об’єднаних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в 8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географічних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областей)</a:t>
            </a: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Поширені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релігії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мусульмани-суніти</a:t>
            </a:r>
            <a:endParaRPr lang="ru-RU" sz="24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Член ООН, НАТО</a:t>
            </a:r>
          </a:p>
          <a:p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Грошова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одиниця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турецька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4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ліра</a:t>
            </a:r>
            <a:endParaRPr lang="ru-RU" sz="24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099" name="Picture 3" descr="C:\Documents and Settings\Izuk\Рабочий стол\Новая папка (2)\turkey3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714884"/>
            <a:ext cx="4071934" cy="21431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zuk\Рабочий стол\Новая папка (2)\2560x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471726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12290" name="Picture 2" descr="C:\Documents and Settings\Izuk\Рабочий стол\Новая папка (2)\IstanbulBal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400049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214686"/>
            <a:ext cx="414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Єврейський</a:t>
            </a:r>
            <a:r>
              <a:rPr lang="ru-RU" i="1" dirty="0" smtClean="0"/>
              <a:t> квартал </a:t>
            </a:r>
            <a:r>
              <a:rPr lang="ru-RU" i="1" dirty="0" err="1" smtClean="0"/>
              <a:t>Балат</a:t>
            </a:r>
            <a:r>
              <a:rPr lang="ru-RU" i="1" dirty="0" smtClean="0"/>
              <a:t> (</a:t>
            </a:r>
            <a:r>
              <a:rPr lang="ru-RU" i="1" dirty="0" err="1" smtClean="0"/>
              <a:t>Старе</a:t>
            </a:r>
            <a:r>
              <a:rPr lang="ru-RU" i="1" dirty="0" smtClean="0"/>
              <a:t> </a:t>
            </a:r>
            <a:r>
              <a:rPr lang="ru-RU" i="1" dirty="0" err="1" smtClean="0"/>
              <a:t>місто</a:t>
            </a:r>
            <a:r>
              <a:rPr lang="ru-RU" i="1" dirty="0" smtClean="0"/>
              <a:t>)</a:t>
            </a:r>
            <a:endParaRPr lang="ru-RU" i="1" dirty="0"/>
          </a:p>
        </p:txBody>
      </p:sp>
      <p:pic>
        <p:nvPicPr>
          <p:cNvPr id="12291" name="Picture 3" descr="C:\Documents and Settings\Izuk\Рабочий стол\Новая папка (2)\IstanbulBlueMosqu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794"/>
            <a:ext cx="400052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00562" y="3214686"/>
            <a:ext cx="451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Мечеть </a:t>
            </a:r>
            <a:r>
              <a:rPr lang="ru-RU" i="1" dirty="0" err="1" smtClean="0"/>
              <a:t>Султанахмет</a:t>
            </a:r>
            <a:r>
              <a:rPr lang="ru-RU" i="1" dirty="0" smtClean="0"/>
              <a:t> (</a:t>
            </a:r>
            <a:r>
              <a:rPr lang="ru-RU" i="1" dirty="0" err="1" smtClean="0"/>
              <a:t>Блакитна</a:t>
            </a:r>
            <a:r>
              <a:rPr lang="ru-RU" i="1" dirty="0" smtClean="0"/>
              <a:t> </a:t>
            </a:r>
            <a:r>
              <a:rPr lang="ru-RU" i="1" dirty="0" err="1" smtClean="0"/>
              <a:t>мечеть</a:t>
            </a:r>
            <a:r>
              <a:rPr lang="ru-RU" i="1" dirty="0" smtClean="0"/>
              <a:t>)</a:t>
            </a:r>
            <a:endParaRPr lang="ru-RU" i="1" dirty="0"/>
          </a:p>
        </p:txBody>
      </p:sp>
      <p:pic>
        <p:nvPicPr>
          <p:cNvPr id="12292" name="Picture 4" descr="C:\Documents and Settings\Izuk\Рабочий стол\Новая папка (2)\IstanbulSoph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0504"/>
            <a:ext cx="400049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6488668"/>
            <a:ext cx="209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Собор </a:t>
            </a:r>
            <a:r>
              <a:rPr lang="ru-RU" i="1" dirty="0" err="1" smtClean="0"/>
              <a:t>Святої</a:t>
            </a:r>
            <a:r>
              <a:rPr lang="ru-RU" i="1" dirty="0" smtClean="0"/>
              <a:t> </a:t>
            </a:r>
            <a:r>
              <a:rPr lang="ru-RU" i="1" dirty="0" err="1" smtClean="0"/>
              <a:t>Софії</a:t>
            </a:r>
            <a:endParaRPr lang="ru-RU" i="1" dirty="0"/>
          </a:p>
        </p:txBody>
      </p:sp>
      <p:pic>
        <p:nvPicPr>
          <p:cNvPr id="12293" name="Picture 5" descr="C:\Documents and Settings\Izuk\Рабочий стол\Новая папка (2)\IstanbulGalataTow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000504"/>
            <a:ext cx="400052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00628" y="6488668"/>
            <a:ext cx="1810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Галатська</a:t>
            </a:r>
            <a:r>
              <a:rPr lang="ru-RU" i="1" dirty="0" smtClean="0"/>
              <a:t> Вежа</a:t>
            </a:r>
            <a:endParaRPr lang="ru-RU" i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C:\Documents and Settings\Izuk\Рабочий стол\Новая папка (2)\turechchyna-ankara-nіchnі-vognі-mіs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7756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Анкара</a:t>
            </a:r>
            <a:endParaRPr lang="ru-RU" sz="4000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Izuk\Рабочий стол\Новая папка (2)\artleo.com_8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828916" cy="1143000"/>
          </a:xfrm>
        </p:spPr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Анкара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Picture 3" descr="C:\Documents and Settings\Izuk\Рабочий стол\Новая папка (2)\Kocatepe_Mosque_-_Anka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29052"/>
            <a:ext cx="4038598" cy="302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357562"/>
            <a:ext cx="2573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Мечеть </a:t>
            </a:r>
            <a:r>
              <a:rPr lang="ru-RU" i="1" dirty="0" err="1" smtClean="0"/>
              <a:t>Хаджі</a:t>
            </a:r>
            <a:r>
              <a:rPr lang="ru-RU" i="1" dirty="0" smtClean="0"/>
              <a:t> - Байрам</a:t>
            </a:r>
            <a:endParaRPr lang="ru-RU" i="1" dirty="0"/>
          </a:p>
        </p:txBody>
      </p:sp>
      <p:pic>
        <p:nvPicPr>
          <p:cNvPr id="13316" name="Picture 4" descr="C:\Documents and Settings\Izuk\Рабочий стол\Новая папка (2)\Ankara Citadel (Hisar)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857628"/>
            <a:ext cx="4214810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466489" y="3357562"/>
            <a:ext cx="1764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Цитадель </a:t>
            </a:r>
            <a:r>
              <a:rPr lang="ru-RU" i="1" dirty="0" err="1" smtClean="0"/>
              <a:t>Хісар</a:t>
            </a:r>
            <a:endParaRPr lang="ru-RU" i="1" dirty="0"/>
          </a:p>
        </p:txBody>
      </p:sp>
      <p:pic>
        <p:nvPicPr>
          <p:cNvPr id="13317" name="Picture 5" descr="C:\Documents and Settings\Izuk\Рабочий стол\Новая папка (2)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928670"/>
            <a:ext cx="3500462" cy="284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286512" y="1714488"/>
            <a:ext cx="2348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Мавзолей </a:t>
            </a:r>
            <a:r>
              <a:rPr lang="ru-RU" i="1" dirty="0" err="1" smtClean="0"/>
              <a:t>Ататюрка</a:t>
            </a:r>
            <a:endParaRPr lang="ru-RU" i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Izuk\Рабочий стол\Новая папка (2)\13701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42900"/>
            <a:ext cx="9787006" cy="721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0"/>
            <a:ext cx="3971924" cy="1143000"/>
          </a:xfrm>
        </p:spPr>
        <p:txBody>
          <a:bodyPr/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Конья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Izuk\Рабочий стол\Новая папка (2)\640x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57544" cy="1143000"/>
          </a:xfrm>
        </p:spPr>
        <p:txBody>
          <a:bodyPr/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Конья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Documents and Settings\Izuk\Рабочий стол\Новая папка (2)\img_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00306"/>
            <a:ext cx="4143372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785926"/>
            <a:ext cx="249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Медресе </a:t>
            </a:r>
            <a:r>
              <a:rPr lang="ru-RU" i="1" dirty="0" err="1" smtClean="0"/>
              <a:t>Індже-Мінаре</a:t>
            </a:r>
            <a:endParaRPr lang="ru-RU" i="1" dirty="0"/>
          </a:p>
        </p:txBody>
      </p:sp>
      <p:pic>
        <p:nvPicPr>
          <p:cNvPr id="14339" name="Picture 3" descr="C:\Documents and Settings\Izuk\Рабочий стол\Новая папка (2)\travel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142984"/>
            <a:ext cx="4786314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471747" y="5143512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Мечеть </a:t>
            </a:r>
            <a:r>
              <a:rPr lang="ru-RU" i="1" dirty="0" err="1" smtClean="0"/>
              <a:t>Іплікчі</a:t>
            </a:r>
            <a:endParaRPr lang="ru-RU" i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Izuk\Рабочий стол\Новая папка (2)\big.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685908" cy="1143000"/>
          </a:xfrm>
        </p:spPr>
        <p:txBody>
          <a:bodyPr>
            <a:normAutofit/>
          </a:bodyPr>
          <a:lstStyle/>
          <a:p>
            <a:r>
              <a:rPr lang="ru-RU" sz="4000" i="1" dirty="0" err="1" smtClean="0">
                <a:solidFill>
                  <a:srgbClr val="EFB2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Адана</a:t>
            </a:r>
            <a:endParaRPr lang="ru-RU" sz="4000" i="1" dirty="0">
              <a:solidFill>
                <a:srgbClr val="EFB2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Izuk\Рабочий стол\Новая папка (2)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Documents and Settings\Izuk\Рабочий стол\Новая папка (2)\______20120804_1034574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4" name="Picture 6" descr="C:\Documents and Settings\Izuk\Рабочий стол\Новая папка (2)\800px-Flag_of_Turkey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4143372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714876" y="3995678"/>
            <a:ext cx="44291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герб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в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затвердженного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герба.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Замість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герба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багатьма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державними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установами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використовується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напівофіційна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емблема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червоний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еліпс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вертикально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орієнтований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півмісяць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ним.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державному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тією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різницею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півмісяць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орієнтований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горизонтально</a:t>
            </a:r>
            <a:r>
              <a:rPr lang="ru-RU" dirty="0" smtClean="0"/>
              <a:t>.  </a:t>
            </a:r>
            <a:endParaRPr lang="ru-RU" dirty="0"/>
          </a:p>
        </p:txBody>
      </p:sp>
      <p:pic>
        <p:nvPicPr>
          <p:cNvPr id="2055" name="Picture 7" descr="C:\Documents and Settings\Izuk\Рабочий стол\Новая папка (2)\turkiye_arma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0"/>
            <a:ext cx="3357586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прапор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-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червоний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турецького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прапора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початок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Умара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правителя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Арабського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халіфату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634—644 р.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завойовника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Палестини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Єгипту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Месопотамії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XIV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червоний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став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кольором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Оттоманської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імперії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Півмісяць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зіркою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символ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ісламу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Izuk\Рабочий стол\Новая папка (2)\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Autofit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Економіко-географічне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5715008" cy="190023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300" i="1" dirty="0" smtClean="0"/>
              <a:t>       </a:t>
            </a:r>
            <a:r>
              <a:rPr lang="ru-RU" sz="2300" i="1" dirty="0" err="1" smtClean="0"/>
              <a:t>Туреччина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розташована</a:t>
            </a:r>
            <a:r>
              <a:rPr lang="ru-RU" sz="2300" i="1" dirty="0" smtClean="0"/>
              <a:t> в </a:t>
            </a:r>
            <a:r>
              <a:rPr lang="ru-RU" sz="2300" i="1" dirty="0" err="1" smtClean="0"/>
              <a:t>східній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півкулі</a:t>
            </a:r>
            <a:r>
              <a:rPr lang="ru-RU" sz="2300" i="1" dirty="0" smtClean="0"/>
              <a:t>. </a:t>
            </a:r>
            <a:r>
              <a:rPr lang="ru-RU" sz="2300" i="1" dirty="0" err="1" smtClean="0"/>
              <a:t>Частина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території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Туреччини</a:t>
            </a:r>
            <a:r>
              <a:rPr lang="ru-RU" sz="2300" i="1" dirty="0" smtClean="0"/>
              <a:t> - 97% - </a:t>
            </a:r>
            <a:r>
              <a:rPr lang="ru-RU" sz="2300" i="1" dirty="0" err="1" smtClean="0"/>
              <a:t>розташована</a:t>
            </a:r>
            <a:r>
              <a:rPr lang="ru-RU" sz="2300" i="1" dirty="0" smtClean="0"/>
              <a:t> в </a:t>
            </a:r>
            <a:r>
              <a:rPr lang="ru-RU" sz="2300" i="1" dirty="0" err="1" smtClean="0"/>
              <a:t>Азії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і</a:t>
            </a:r>
            <a:r>
              <a:rPr lang="ru-RU" sz="2300" i="1" dirty="0" smtClean="0"/>
              <a:t> 3% - в </a:t>
            </a:r>
            <a:r>
              <a:rPr lang="ru-RU" sz="2300" i="1" dirty="0" err="1" smtClean="0"/>
              <a:t>Європі.Географічна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особливість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Туреччини</a:t>
            </a:r>
            <a:r>
              <a:rPr lang="ru-RU" sz="2300" i="1" dirty="0" smtClean="0"/>
              <a:t> - </a:t>
            </a:r>
            <a:r>
              <a:rPr lang="ru-RU" sz="2300" i="1" dirty="0" err="1" smtClean="0"/>
              <a:t>розташування</a:t>
            </a:r>
            <a:r>
              <a:rPr lang="ru-RU" sz="2300" i="1" dirty="0" smtClean="0"/>
              <a:t> на </a:t>
            </a:r>
            <a:r>
              <a:rPr lang="ru-RU" sz="2300" i="1" dirty="0" err="1" smtClean="0"/>
              <a:t>перехресті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важливих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шляхів</a:t>
            </a:r>
            <a:r>
              <a:rPr lang="ru-RU" sz="2300" i="1" dirty="0" smtClean="0"/>
              <a:t>, </a:t>
            </a:r>
            <a:r>
              <a:rPr lang="ru-RU" sz="2300" i="1" dirty="0" err="1" smtClean="0"/>
              <a:t>зі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стародавності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з'єднуючих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Європу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з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Азією</a:t>
            </a:r>
            <a:r>
              <a:rPr lang="ru-RU" sz="2300" i="1" dirty="0" smtClean="0"/>
              <a:t>. </a:t>
            </a:r>
            <a:r>
              <a:rPr lang="ru-RU" sz="2300" i="1" dirty="0" err="1" smtClean="0"/>
              <a:t>Нині</a:t>
            </a:r>
            <a:r>
              <a:rPr lang="ru-RU" sz="2300" i="1" dirty="0" smtClean="0"/>
              <a:t> через </a:t>
            </a:r>
            <a:r>
              <a:rPr lang="ru-RU" sz="2300" i="1" dirty="0" err="1" smtClean="0"/>
              <a:t>територію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Туреччини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пролягають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шосейні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і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залізничні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магістралі</a:t>
            </a:r>
            <a:r>
              <a:rPr lang="ru-RU" sz="2300" i="1" dirty="0" smtClean="0"/>
              <a:t>, </a:t>
            </a:r>
            <a:r>
              <a:rPr lang="ru-RU" sz="2300" i="1" dirty="0" err="1" smtClean="0"/>
              <a:t>які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зв'язують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Європу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з</a:t>
            </a:r>
            <a:r>
              <a:rPr lang="ru-RU" sz="2300" i="1" dirty="0" smtClean="0"/>
              <a:t> </a:t>
            </a:r>
            <a:r>
              <a:rPr lang="ru-RU" sz="2300" i="1" dirty="0" err="1" smtClean="0"/>
              <a:t>багатьма</a:t>
            </a:r>
            <a:r>
              <a:rPr lang="ru-RU" sz="2300" i="1" dirty="0" smtClean="0"/>
              <a:t>  </a:t>
            </a:r>
            <a:r>
              <a:rPr lang="ru-RU" sz="2300" i="1" dirty="0" err="1" smtClean="0"/>
              <a:t>країнами</a:t>
            </a:r>
            <a:r>
              <a:rPr lang="ru-RU" sz="2300" i="1" dirty="0" smtClean="0"/>
              <a:t>  </a:t>
            </a:r>
            <a:r>
              <a:rPr lang="ru-RU" sz="2300" i="1" dirty="0" err="1" smtClean="0"/>
              <a:t>Азії</a:t>
            </a:r>
            <a:r>
              <a:rPr lang="ru-RU" sz="2300" i="1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549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i="1" dirty="0" smtClean="0"/>
              <a:t>З </a:t>
            </a:r>
            <a:r>
              <a:rPr lang="ru-RU" i="1" dirty="0" err="1" smtClean="0"/>
              <a:t>трьох</a:t>
            </a:r>
            <a:r>
              <a:rPr lang="ru-RU" i="1" dirty="0" smtClean="0"/>
              <a:t> </a:t>
            </a:r>
            <a:r>
              <a:rPr lang="ru-RU" i="1" dirty="0" err="1" smtClean="0"/>
              <a:t>сторін</a:t>
            </a:r>
            <a:r>
              <a:rPr lang="ru-RU" i="1" dirty="0" smtClean="0"/>
              <a:t> вона </a:t>
            </a:r>
            <a:r>
              <a:rPr lang="ru-RU" i="1" dirty="0" err="1" smtClean="0"/>
              <a:t>омивається</a:t>
            </a:r>
            <a:r>
              <a:rPr lang="ru-RU" i="1" dirty="0" smtClean="0"/>
              <a:t> морями: на </a:t>
            </a:r>
            <a:r>
              <a:rPr lang="ru-RU" i="1" dirty="0" err="1" smtClean="0"/>
              <a:t>півночі</a:t>
            </a:r>
            <a:r>
              <a:rPr lang="ru-RU" i="1" dirty="0" smtClean="0"/>
              <a:t> - </a:t>
            </a:r>
            <a:r>
              <a:rPr lang="ru-RU" i="1" dirty="0" err="1" smtClean="0"/>
              <a:t>Чорним</a:t>
            </a:r>
            <a:r>
              <a:rPr lang="ru-RU" i="1" dirty="0" smtClean="0"/>
              <a:t> морем, на </a:t>
            </a:r>
            <a:r>
              <a:rPr lang="ru-RU" i="1" dirty="0" err="1" smtClean="0"/>
              <a:t>заході</a:t>
            </a:r>
            <a:r>
              <a:rPr lang="ru-RU" i="1" dirty="0" smtClean="0"/>
              <a:t> - </a:t>
            </a:r>
            <a:r>
              <a:rPr lang="ru-RU" i="1" dirty="0" err="1" smtClean="0"/>
              <a:t>Егейським</a:t>
            </a:r>
            <a:r>
              <a:rPr lang="ru-RU" i="1" dirty="0" smtClean="0"/>
              <a:t>, </a:t>
            </a:r>
            <a:r>
              <a:rPr lang="ru-RU" i="1" dirty="0" err="1" smtClean="0"/>
              <a:t>на</a:t>
            </a:r>
            <a:r>
              <a:rPr lang="ru-RU" i="1" dirty="0" smtClean="0"/>
              <a:t> </a:t>
            </a:r>
            <a:r>
              <a:rPr lang="ru-RU" i="1" dirty="0" err="1" smtClean="0"/>
              <a:t>півдні</a:t>
            </a:r>
            <a:r>
              <a:rPr lang="ru-RU" i="1" dirty="0" smtClean="0"/>
              <a:t> - </a:t>
            </a:r>
            <a:r>
              <a:rPr lang="ru-RU" i="1" dirty="0" err="1" smtClean="0"/>
              <a:t>Середземним</a:t>
            </a:r>
            <a:r>
              <a:rPr lang="ru-RU" i="1" dirty="0" smtClean="0"/>
              <a:t>. У </a:t>
            </a:r>
            <a:r>
              <a:rPr lang="ru-RU" i="1" dirty="0" err="1" smtClean="0"/>
              <a:t>південній</a:t>
            </a:r>
            <a:r>
              <a:rPr lang="ru-RU" i="1" dirty="0" smtClean="0"/>
              <a:t> </a:t>
            </a:r>
            <a:r>
              <a:rPr lang="ru-RU" i="1" dirty="0" err="1" smtClean="0"/>
              <a:t>частині</a:t>
            </a:r>
            <a:r>
              <a:rPr lang="ru-RU" i="1" dirty="0" smtClean="0"/>
              <a:t> Босфору </a:t>
            </a:r>
            <a:r>
              <a:rPr lang="ru-RU" i="1" dirty="0" err="1" smtClean="0"/>
              <a:t>і</a:t>
            </a:r>
            <a:r>
              <a:rPr lang="ru-RU" i="1" dirty="0" smtClean="0"/>
              <a:t> бухти Золотого Рогу </a:t>
            </a:r>
            <a:r>
              <a:rPr lang="ru-RU" i="1" dirty="0" err="1" smtClean="0"/>
              <a:t>розташований</a:t>
            </a:r>
            <a:r>
              <a:rPr lang="ru-RU" i="1" dirty="0" smtClean="0"/>
              <a:t> один </a:t>
            </a:r>
            <a:r>
              <a:rPr lang="ru-RU" i="1" dirty="0" err="1" smtClean="0"/>
              <a:t>з</a:t>
            </a:r>
            <a:r>
              <a:rPr lang="ru-RU" i="1" dirty="0" smtClean="0"/>
              <a:t> </a:t>
            </a:r>
            <a:r>
              <a:rPr lang="ru-RU" i="1" dirty="0" err="1" smtClean="0"/>
              <a:t>найкрасивіших</a:t>
            </a:r>
            <a:r>
              <a:rPr lang="ru-RU" i="1" dirty="0" smtClean="0"/>
              <a:t> </a:t>
            </a:r>
            <a:r>
              <a:rPr lang="ru-RU" i="1" dirty="0" err="1" smtClean="0"/>
              <a:t>міст</a:t>
            </a:r>
            <a:r>
              <a:rPr lang="ru-RU" i="1" dirty="0" smtClean="0"/>
              <a:t> </a:t>
            </a:r>
            <a:r>
              <a:rPr lang="ru-RU" i="1" dirty="0" err="1" smtClean="0"/>
              <a:t>світу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найбільше</a:t>
            </a:r>
            <a:r>
              <a:rPr lang="ru-RU" i="1" dirty="0" smtClean="0"/>
              <a:t> </a:t>
            </a:r>
            <a:r>
              <a:rPr lang="ru-RU" i="1" dirty="0" err="1" smtClean="0"/>
              <a:t>містоТуреччини</a:t>
            </a:r>
            <a:r>
              <a:rPr lang="ru-RU" i="1" dirty="0" smtClean="0"/>
              <a:t> - Стамбул (</a:t>
            </a:r>
            <a:r>
              <a:rPr lang="ru-RU" i="1" dirty="0" err="1" smtClean="0"/>
              <a:t>колишній</a:t>
            </a:r>
            <a:r>
              <a:rPr lang="ru-RU" i="1" dirty="0" smtClean="0"/>
              <a:t> Константинополь).</a:t>
            </a:r>
          </a:p>
        </p:txBody>
      </p:sp>
      <p:pic>
        <p:nvPicPr>
          <p:cNvPr id="1026" name="Picture 2" descr="C:\Documents and Settings\Izuk\Рабочий стол\Новая папка (2)\553px-Turkey_(orthographic_projection)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357298"/>
            <a:ext cx="2928958" cy="2928934"/>
          </a:xfrm>
          <a:prstGeom prst="rect">
            <a:avLst/>
          </a:prstGeom>
          <a:noFill/>
        </p:spPr>
      </p:pic>
      <p:pic>
        <p:nvPicPr>
          <p:cNvPr id="1027" name="Picture 3" descr="C:\Documents and Settings\Izuk\Рабочий стол\Новая папка (2)\Turkey_Ukra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13"/>
            <a:ext cx="4627277" cy="321468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285860"/>
            <a:ext cx="56436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Туреччина</a:t>
            </a:r>
            <a:r>
              <a:rPr lang="ru-RU" dirty="0" smtClean="0"/>
              <a:t> – </a:t>
            </a:r>
            <a:r>
              <a:rPr lang="ru-RU" dirty="0" err="1" smtClean="0"/>
              <a:t>гірська</a:t>
            </a:r>
            <a:r>
              <a:rPr lang="ru-RU" dirty="0" smtClean="0"/>
              <a:t> </a:t>
            </a:r>
            <a:r>
              <a:rPr lang="ru-RU" dirty="0" err="1" smtClean="0"/>
              <a:t>країна</a:t>
            </a:r>
            <a:r>
              <a:rPr lang="ru-RU" dirty="0" smtClean="0"/>
              <a:t>. </a:t>
            </a:r>
            <a:r>
              <a:rPr lang="ru-RU" dirty="0" err="1" smtClean="0"/>
              <a:t>Середня</a:t>
            </a:r>
            <a:r>
              <a:rPr lang="ru-RU" dirty="0" smtClean="0"/>
              <a:t> </a:t>
            </a:r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над </a:t>
            </a:r>
            <a:r>
              <a:rPr lang="ru-RU" dirty="0" err="1" smtClean="0"/>
              <a:t>рівнем</a:t>
            </a:r>
            <a:r>
              <a:rPr lang="ru-RU" dirty="0" smtClean="0"/>
              <a:t> моря </a:t>
            </a:r>
            <a:r>
              <a:rPr lang="ru-RU" dirty="0" err="1" smtClean="0"/>
              <a:t>складає</a:t>
            </a:r>
            <a:r>
              <a:rPr lang="ru-RU" dirty="0" smtClean="0"/>
              <a:t> 1132 м. </a:t>
            </a:r>
            <a:r>
              <a:rPr lang="ru-RU" dirty="0" err="1" smtClean="0"/>
              <a:t>Майже</a:t>
            </a:r>
            <a:r>
              <a:rPr lang="ru-RU" dirty="0" smtClean="0"/>
              <a:t> всю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Малоазіатське</a:t>
            </a:r>
            <a:r>
              <a:rPr lang="ru-RU" dirty="0" smtClean="0"/>
              <a:t> </a:t>
            </a:r>
            <a:r>
              <a:rPr lang="ru-RU" dirty="0" err="1" smtClean="0"/>
              <a:t>нагір’я</a:t>
            </a:r>
            <a:r>
              <a:rPr lang="ru-RU" dirty="0" smtClean="0"/>
              <a:t>. 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Туреччини</a:t>
            </a:r>
            <a:r>
              <a:rPr lang="ru-RU" dirty="0" smtClean="0"/>
              <a:t> </a:t>
            </a:r>
            <a:r>
              <a:rPr lang="ru-RU" dirty="0" err="1" smtClean="0"/>
              <a:t>простягнулись</a:t>
            </a:r>
            <a:r>
              <a:rPr lang="ru-RU" dirty="0" smtClean="0"/>
              <a:t> </a:t>
            </a:r>
            <a:r>
              <a:rPr lang="ru-RU" dirty="0" err="1" smtClean="0"/>
              <a:t>Північно-Анатолійські</a:t>
            </a:r>
            <a:r>
              <a:rPr lang="ru-RU" dirty="0" smtClean="0"/>
              <a:t> (</a:t>
            </a:r>
            <a:r>
              <a:rPr lang="ru-RU" dirty="0" err="1" smtClean="0"/>
              <a:t>Понтійські</a:t>
            </a:r>
            <a:r>
              <a:rPr lang="ru-RU" dirty="0" smtClean="0"/>
              <a:t>) гори, а на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  </a:t>
            </a:r>
            <a:r>
              <a:rPr lang="ru-RU" dirty="0" err="1" smtClean="0"/>
              <a:t>гірська</a:t>
            </a:r>
            <a:r>
              <a:rPr lang="ru-RU" dirty="0" smtClean="0"/>
              <a:t> система Тавр</a:t>
            </a:r>
          </a:p>
          <a:p>
            <a:endParaRPr lang="ru-RU" dirty="0"/>
          </a:p>
        </p:txBody>
      </p:sp>
      <p:pic>
        <p:nvPicPr>
          <p:cNvPr id="4098" name="Picture 2" descr="C:\Documents and Settings\Izuk\Рабочий стол\Новая папка (2)\800px-Pontic_Panora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3500438"/>
            <a:ext cx="535781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Izuk\Рабочий стол\Новая папка (2)\800px-Demirkazik_Crest_of_Aladag_Mountains_in_Nigde_Turk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500438"/>
            <a:ext cx="4405290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Izuk\Рабочий стол\Новая папка (2)\5d9acdd9ccf2d11f8e0c22a295729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3362325"/>
            <a:ext cx="4762500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7222" y="142852"/>
            <a:ext cx="492919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Мінеральні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ресурси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країни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різноманітні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але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незначні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 У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надрах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країни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залягають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кам’яне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буре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вугілля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нафта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різні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рудні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копалини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нерудних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копалин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виділяються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запаси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боратів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 Є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також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родовища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селітри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сірки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мармуру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кухонної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солі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Туреччина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забезпечена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водними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ресурсами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нерівномірно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хоча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її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території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знаходиться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густа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річкова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мережа. У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дощові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сезони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та у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період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танення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снігу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багато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рік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створюють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погрозу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повені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а в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зазвичай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посушливий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літній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осінній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сезони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сильно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міліють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а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деякі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пересихають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зовсім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endParaRPr lang="ru-RU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Туреччині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переважають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гірські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ґрунти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вони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малопотужні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малородючі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Серед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рівнинних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ґрунтів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зустрічаються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буроземи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червоноземи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сіроземи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каштанові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ґрунти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солончаки. 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7" name="Picture 3" descr="C:\Documents and Settings\Izuk\Рабочий стол\Новая папка (2)\dud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Izuk\Рабочий стол\Новая папка (2)\57111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114668" cy="1143000"/>
          </a:xfrm>
        </p:spPr>
        <p:txBody>
          <a:bodyPr/>
          <a:lstStyle/>
          <a:p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Клімат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857628"/>
            <a:ext cx="9144000" cy="32147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Територія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Туреччини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знаходиться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межах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середземно­морського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субтропічного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кліматичного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поясу.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Однак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гірський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сильно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розчленований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рельєф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складна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циркуляція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повітряних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мас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зумовлюють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різноманітність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кліматичних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умов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країни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для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внутрішніх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районів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якої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характерний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континентальний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клімат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а для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гір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–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гірський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</a:p>
          <a:p>
            <a:pPr>
              <a:buNone/>
            </a:pP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Опади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розподілені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по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території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нерівномірно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Найбільше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їх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припадає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на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східну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частину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чорноморського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узбережжя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В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західній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частині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анатолійського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плоскогір’я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режим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опадів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характерний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для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напівпустельних</a:t>
            </a:r>
            <a:r>
              <a:rPr lang="ru-RU" sz="1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18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районів</a:t>
            </a:r>
            <a:r>
              <a:rPr lang="ru-RU" sz="1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ru-RU" sz="1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Izuk\Рабочий стол\Новая папка (2)\Bankoboev.Ru_nezhno_goluboi_spek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0"/>
            <a:ext cx="5072066" cy="1143000"/>
          </a:xfrm>
        </p:spPr>
        <p:txBody>
          <a:bodyPr>
            <a:normAutofit fontScale="90000"/>
          </a:bodyPr>
          <a:lstStyle/>
          <a:p>
            <a:r>
              <a:rPr lang="ru-RU" i="1" dirty="0" err="1" smtClean="0"/>
              <a:t>Населення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культура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87682"/>
            <a:ext cx="49291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Основне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турки. У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проводився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перепис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національним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складом. На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південному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сході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компактно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проживає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півмільйона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арабів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великих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особливо в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ассірійці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Євреї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Туреччині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приблизно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0,1%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великих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себе турками,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сповідують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іудаїзм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Греки,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албанці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азербайджанці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представники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багатьох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народів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живуть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всій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основному в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Ізмірі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Анкарі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великих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містах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віросповіданню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турки -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мусульмани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6" name="Picture 8" descr="C:\Documents and Settings\Izuk\Рабочий стол\Новая папка (2)\20b77df1ddcabe83f528cc4e01dd0c0bb084a9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29058" cy="2857499"/>
          </a:xfrm>
          <a:prstGeom prst="rect">
            <a:avLst/>
          </a:prstGeom>
          <a:noFill/>
        </p:spPr>
      </p:pic>
      <p:pic>
        <p:nvPicPr>
          <p:cNvPr id="5123" name="Picture 3" descr="C:\Documents and Settings\Izuk\Рабочий стол\Новая папка (2)\687-2_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857232"/>
            <a:ext cx="28575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Documents and Settings\Izuk\Рабочий стол\Новая папка (2)\komy-za30.ru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428976"/>
            <a:ext cx="228601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Izuk\Рабочий стол\Новая папка (2)\Vostochnye_tantcy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46" y="3357562"/>
            <a:ext cx="2357454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Documents and Settings\Izuk\Рабочий стол\Новая папка (2)\geo_pivdzahidasija_teor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928670"/>
            <a:ext cx="2214546" cy="22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Documents and Settings\Izuk\Рабочий стол\Новая папка (2)\__20131119_12145509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r>
              <a:rPr lang="ru-RU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Промисловість</a:t>
            </a:r>
            <a:endParaRPr lang="ru-RU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57222" y="1000108"/>
            <a:ext cx="528641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Провідну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роль в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індустріальному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виробництві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відіграє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легка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промисловість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 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Найбільшими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підприємствами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текстильної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промисловості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є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бавовняні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комбінати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в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Кайсері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та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Назіллі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 Добре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розвинена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харчосмакова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галузь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представлена великою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кількістю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цукрових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борошномельних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спиртогорілчаних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олійницьких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консервних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тютюнових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підприємств</a:t>
            </a:r>
            <a:r>
              <a:rPr lang="ru-RU" sz="18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ru-RU" sz="1800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4" name="Picture 2" descr="C:\Documents and Settings\Izuk\Рабочий стол\Новая папка (2)\0_9528e_2f2ab5e3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562" y="0"/>
            <a:ext cx="4393438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5718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Серед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галузей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 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важкої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промисловості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що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з’явилась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країни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за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останні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часи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слід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відмітити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три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потужні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підприємства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чорної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Іскендерун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Ереглі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Ізмір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 та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кольорової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Ергані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металургії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нафтопереробки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(Батман),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хімічної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промисловості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Самсун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).</a:t>
            </a:r>
            <a:endParaRPr lang="ru-RU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Крім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сучасних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галузей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широко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розвинуті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традиційні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ремесла: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виробництво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килимів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ювелірних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шкіряних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виробів</a:t>
            </a:r>
            <a:r>
              <a:rPr lang="ru-R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ru-RU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195" name="Picture 3" descr="C:\Documents and Settings\Izuk\Рабочий стол\Новая папка (2)\BIGPIC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1211" y="2786058"/>
            <a:ext cx="4362789" cy="407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820</Words>
  <PresentationFormat>Экран (4:3)</PresentationFormat>
  <Paragraphs>75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Туреччина</vt:lpstr>
      <vt:lpstr>Візитна картка</vt:lpstr>
      <vt:lpstr>Слайд 3</vt:lpstr>
      <vt:lpstr>Економіко-географічне положення</vt:lpstr>
      <vt:lpstr>Природні умови та ресурси</vt:lpstr>
      <vt:lpstr>Слайд 6</vt:lpstr>
      <vt:lpstr>Клімат</vt:lpstr>
      <vt:lpstr>Населення і культура</vt:lpstr>
      <vt:lpstr>Промисловість</vt:lpstr>
      <vt:lpstr>Сільське господарство</vt:lpstr>
      <vt:lpstr>Транспорт</vt:lpstr>
      <vt:lpstr>Національна кухня Туреччини</vt:lpstr>
      <vt:lpstr>Зовнішньоекономічні зв'язки</vt:lpstr>
      <vt:lpstr>Туризм</vt:lpstr>
      <vt:lpstr>Слайд 15</vt:lpstr>
      <vt:lpstr>Анталья</vt:lpstr>
      <vt:lpstr>Слайд 17</vt:lpstr>
      <vt:lpstr>Слайд 18</vt:lpstr>
      <vt:lpstr>Слайд 19</vt:lpstr>
      <vt:lpstr>Стамбул </vt:lpstr>
      <vt:lpstr>Слайд 21</vt:lpstr>
      <vt:lpstr>Анкара</vt:lpstr>
      <vt:lpstr>Конья</vt:lpstr>
      <vt:lpstr>Конья</vt:lpstr>
      <vt:lpstr>Адана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Туреччина</dc:title>
  <cp:lastModifiedBy>Iзюк</cp:lastModifiedBy>
  <cp:revision>81</cp:revision>
  <dcterms:modified xsi:type="dcterms:W3CDTF">2014-03-02T17:10:24Z</dcterms:modified>
</cp:coreProperties>
</file>