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57" r:id="rId1"/>
  </p:sldMasterIdLst>
  <p:sldIdLst>
    <p:sldId id="256" r:id="rId2"/>
    <p:sldId id="257" r:id="rId3"/>
    <p:sldId id="260" r:id="rId4"/>
    <p:sldId id="259" r:id="rId5"/>
    <p:sldId id="261" r:id="rId6"/>
    <p:sldId id="270" r:id="rId7"/>
    <p:sldId id="263" r:id="rId8"/>
    <p:sldId id="267" r:id="rId9"/>
    <p:sldId id="272" r:id="rId10"/>
    <p:sldId id="264" r:id="rId11"/>
    <p:sldId id="262" r:id="rId12"/>
    <p:sldId id="265" r:id="rId13"/>
    <p:sldId id="268" r:id="rId14"/>
    <p:sldId id="271" r:id="rId15"/>
    <p:sldId id="266" r:id="rId16"/>
    <p:sldId id="269" r:id="rId17"/>
  </p:sldIdLst>
  <p:sldSz cx="12192000" cy="6858000"/>
  <p:notesSz cx="6858000" cy="9144000"/>
  <p:embeddedFontLst>
    <p:embeddedFont>
      <p:font typeface="BravoRG" panose="02000506000000020004" pitchFamily="50" charset="0"/>
      <p:regular r:id="rId18"/>
    </p:embeddedFont>
    <p:embeddedFont>
      <p:font typeface="Wingdings 3" panose="05040102010807070707" pitchFamily="18" charset="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F8688AA-0AF2-492C-A78A-265C2347C9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EA4-ED89-49F1-AC86-5528ADA3930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52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8AA-0AF2-492C-A78A-265C2347C9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EA4-ED89-49F1-AC86-5528ADA39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8AA-0AF2-492C-A78A-265C2347C9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EA4-ED89-49F1-AC86-5528ADA3930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3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8AA-0AF2-492C-A78A-265C2347C9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EA4-ED89-49F1-AC86-5528ADA39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5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8AA-0AF2-492C-A78A-265C2347C9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EA4-ED89-49F1-AC86-5528ADA3930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10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8AA-0AF2-492C-A78A-265C2347C9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EA4-ED89-49F1-AC86-5528ADA39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6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8AA-0AF2-492C-A78A-265C2347C9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EA4-ED89-49F1-AC86-5528ADA39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5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8AA-0AF2-492C-A78A-265C2347C9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EA4-ED89-49F1-AC86-5528ADA39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3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8AA-0AF2-492C-A78A-265C2347C9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EA4-ED89-49F1-AC86-5528ADA39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8AA-0AF2-492C-A78A-265C2347C9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EA4-ED89-49F1-AC86-5528ADA39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4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8AA-0AF2-492C-A78A-265C2347C9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8EA4-ED89-49F1-AC86-5528ADA3930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39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F8688AA-0AF2-492C-A78A-265C2347C9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1CC8EA4-ED89-49F1-AC86-5528ADA3930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9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661" y="4759740"/>
            <a:ext cx="8143235" cy="1808922"/>
          </a:xfrm>
        </p:spPr>
        <p:txBody>
          <a:bodyPr>
            <a:normAutofit/>
          </a:bodyPr>
          <a:lstStyle/>
          <a:p>
            <a:r>
              <a:rPr lang="ru-RU" sz="8000" dirty="0" err="1" smtClean="0">
                <a:latin typeface="BravoRG" panose="02000506000000020004" pitchFamily="50" charset="0"/>
              </a:rPr>
              <a:t>Ліна</a:t>
            </a:r>
            <a:r>
              <a:rPr lang="ru-RU" sz="8000" dirty="0" smtClean="0">
                <a:latin typeface="BravoRG" panose="02000506000000020004" pitchFamily="50" charset="0"/>
              </a:rPr>
              <a:t> </a:t>
            </a:r>
            <a:r>
              <a:rPr lang="ru-RU" sz="8000" dirty="0" err="1" smtClean="0">
                <a:latin typeface="BravoRG" panose="02000506000000020004" pitchFamily="50" charset="0"/>
              </a:rPr>
              <a:t>Василівна</a:t>
            </a:r>
            <a:r>
              <a:rPr lang="ru-RU" sz="8000" dirty="0" smtClean="0">
                <a:latin typeface="BravoRG" panose="02000506000000020004" pitchFamily="50" charset="0"/>
              </a:rPr>
              <a:t> Костенко</a:t>
            </a:r>
            <a:endParaRPr lang="ru-RU" sz="8000" dirty="0">
              <a:latin typeface="BravoRG" panose="02000506000000020004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28149" y="5368909"/>
            <a:ext cx="2367065" cy="590584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BravoRG" panose="02000506000000020004" pitchFamily="50" charset="0"/>
              </a:rPr>
              <a:t>Май Ань, </a:t>
            </a:r>
            <a:r>
              <a:rPr lang="ru-RU" sz="3000" dirty="0" err="1" smtClean="0">
                <a:latin typeface="BravoRG" panose="02000506000000020004" pitchFamily="50" charset="0"/>
              </a:rPr>
              <a:t>Туйет</a:t>
            </a:r>
            <a:r>
              <a:rPr lang="ru-RU" sz="3000" dirty="0" smtClean="0">
                <a:latin typeface="BravoRG" panose="02000506000000020004" pitchFamily="50" charset="0"/>
              </a:rPr>
              <a:t> </a:t>
            </a:r>
            <a:r>
              <a:rPr lang="ru-RU" sz="3000" dirty="0" err="1" smtClean="0">
                <a:latin typeface="BravoRG" panose="02000506000000020004" pitchFamily="50" charset="0"/>
              </a:rPr>
              <a:t>Нга</a:t>
            </a:r>
            <a:endParaRPr lang="ru-RU" sz="3000" dirty="0">
              <a:latin typeface="BravoRG" panose="02000506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40492" y="291828"/>
            <a:ext cx="38002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BravoRG" panose="02000506000000020004" pitchFamily="50" charset="0"/>
              </a:rPr>
              <a:t>БЕРЕСТЕЧКО</a:t>
            </a:r>
            <a:r>
              <a:rPr lang="ru-RU" sz="7200" dirty="0">
                <a:solidFill>
                  <a:srgbClr val="000000"/>
                </a:solidFill>
                <a:latin typeface="BravoRG" panose="02000506000000020004" pitchFamily="50" charset="0"/>
              </a:rPr>
              <a:t> </a:t>
            </a:r>
            <a:r>
              <a:rPr lang="ru-RU" sz="6600" dirty="0">
                <a:latin typeface="BravoRG" panose="02000506000000020004" pitchFamily="50" charset="0"/>
              </a:rPr>
              <a:t/>
            </a:r>
            <a:br>
              <a:rPr lang="ru-RU" sz="6600" dirty="0">
                <a:latin typeface="BravoRG" panose="02000506000000020004" pitchFamily="50" charset="0"/>
              </a:rPr>
            </a:br>
            <a:r>
              <a:rPr lang="ru-RU" sz="4400" dirty="0" err="1">
                <a:solidFill>
                  <a:srgbClr val="000000"/>
                </a:solidFill>
                <a:latin typeface="BravoRG" panose="02000506000000020004" pitchFamily="50" charset="0"/>
              </a:rPr>
              <a:t>Історичний</a:t>
            </a:r>
            <a:r>
              <a:rPr lang="ru-RU" sz="44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4400" dirty="0" smtClean="0">
                <a:solidFill>
                  <a:srgbClr val="000000"/>
                </a:solidFill>
                <a:latin typeface="BravoRG" panose="02000506000000020004" pitchFamily="50" charset="0"/>
              </a:rPr>
              <a:t>роман</a:t>
            </a:r>
          </a:p>
          <a:p>
            <a:r>
              <a:rPr lang="ru-RU" sz="4400" dirty="0" smtClean="0">
                <a:latin typeface="BravoRG" panose="02000506000000020004" pitchFamily="50" charset="0"/>
              </a:rPr>
              <a:t>1999</a:t>
            </a:r>
            <a:endParaRPr lang="ru-RU" sz="4400" dirty="0">
              <a:latin typeface="BravoRG" panose="02000506000000020004" pitchFamily="50" charset="0"/>
            </a:endParaRPr>
          </a:p>
        </p:txBody>
      </p:sp>
      <p:pic>
        <p:nvPicPr>
          <p:cNvPr id="7170" name="Picture 2" descr="http://www.day.kiev.ua/sites/default/files/uu151/22yakuto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51" y="291828"/>
            <a:ext cx="7432000" cy="63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0492" y="2846373"/>
            <a:ext cx="364463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>
                <a:solidFill>
                  <a:srgbClr val="000000"/>
                </a:solidFill>
                <a:latin typeface="BravoRG" panose="02000506000000020004" pitchFamily="50" charset="0"/>
              </a:rPr>
              <a:t>Написаний </a:t>
            </a:r>
            <a:r>
              <a:rPr lang="ru-RU" sz="3500" dirty="0" err="1" smtClean="0">
                <a:solidFill>
                  <a:srgbClr val="000000"/>
                </a:solidFill>
                <a:latin typeface="BravoRG" panose="02000506000000020004" pitchFamily="50" charset="0"/>
              </a:rPr>
              <a:t>ще</a:t>
            </a:r>
            <a:r>
              <a:rPr lang="ru-RU" sz="3500" dirty="0" smtClean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500" dirty="0">
                <a:solidFill>
                  <a:srgbClr val="000000"/>
                </a:solidFill>
                <a:latin typeface="BravoRG" panose="02000506000000020004" pitchFamily="50" charset="0"/>
              </a:rPr>
              <a:t>в 1966 — 67 роках, але не раз </a:t>
            </a:r>
            <a:r>
              <a:rPr lang="ru-RU" sz="3500" dirty="0" err="1" smtClean="0">
                <a:solidFill>
                  <a:srgbClr val="000000"/>
                </a:solidFill>
                <a:latin typeface="BravoRG" panose="02000506000000020004" pitchFamily="50" charset="0"/>
              </a:rPr>
              <a:t>дописувався</a:t>
            </a:r>
            <a:r>
              <a:rPr lang="ru-RU" sz="3500" dirty="0" smtClean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500" dirty="0">
                <a:solidFill>
                  <a:srgbClr val="000000"/>
                </a:solidFill>
                <a:latin typeface="BravoRG" panose="02000506000000020004" pitchFamily="50" charset="0"/>
              </a:rPr>
              <a:t>:</a:t>
            </a:r>
            <a:r>
              <a:rPr lang="ru-RU" sz="3500" dirty="0" err="1">
                <a:solidFill>
                  <a:srgbClr val="000000"/>
                </a:solidFill>
                <a:latin typeface="BravoRG" panose="02000506000000020004" pitchFamily="50" charset="0"/>
              </a:rPr>
              <a:t>після</a:t>
            </a:r>
            <a:r>
              <a:rPr lang="ru-RU" sz="35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BravoRG" panose="02000506000000020004" pitchFamily="50" charset="0"/>
              </a:rPr>
              <a:t>поразки</a:t>
            </a:r>
            <a:r>
              <a:rPr lang="ru-RU" sz="3500" dirty="0">
                <a:solidFill>
                  <a:srgbClr val="000000"/>
                </a:solidFill>
                <a:latin typeface="BravoRG" panose="02000506000000020004" pitchFamily="50" charset="0"/>
              </a:rPr>
              <a:t> 60-х </a:t>
            </a:r>
            <a:r>
              <a:rPr lang="ru-RU" sz="3500" dirty="0" err="1">
                <a:solidFill>
                  <a:srgbClr val="000000"/>
                </a:solidFill>
                <a:latin typeface="BravoRG" panose="02000506000000020004" pitchFamily="50" charset="0"/>
              </a:rPr>
              <a:t>років</a:t>
            </a:r>
            <a:r>
              <a:rPr lang="ru-RU" sz="3500" dirty="0">
                <a:solidFill>
                  <a:srgbClr val="000000"/>
                </a:solidFill>
                <a:latin typeface="BravoRG" panose="02000506000000020004" pitchFamily="50" charset="0"/>
              </a:rPr>
              <a:t>, і в </a:t>
            </a:r>
            <a:r>
              <a:rPr lang="ru-RU" sz="3500" dirty="0" err="1">
                <a:solidFill>
                  <a:srgbClr val="000000"/>
                </a:solidFill>
                <a:latin typeface="BravoRG" panose="02000506000000020004" pitchFamily="50" charset="0"/>
              </a:rPr>
              <a:t>безвиході</a:t>
            </a:r>
            <a:r>
              <a:rPr lang="ru-RU" sz="3500" dirty="0">
                <a:solidFill>
                  <a:srgbClr val="000000"/>
                </a:solidFill>
                <a:latin typeface="BravoRG" panose="02000506000000020004" pitchFamily="50" charset="0"/>
              </a:rPr>
              <a:t> 70-х, і в </a:t>
            </a:r>
            <a:r>
              <a:rPr lang="ru-RU" sz="3500" dirty="0" err="1">
                <a:solidFill>
                  <a:srgbClr val="000000"/>
                </a:solidFill>
                <a:latin typeface="BravoRG" panose="02000506000000020004" pitchFamily="50" charset="0"/>
              </a:rPr>
              <a:t>оманливих</a:t>
            </a:r>
            <a:r>
              <a:rPr lang="ru-RU" sz="35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BravoRG" panose="02000506000000020004" pitchFamily="50" charset="0"/>
              </a:rPr>
              <a:t>пастках</a:t>
            </a:r>
            <a:r>
              <a:rPr lang="ru-RU" sz="3500" dirty="0">
                <a:solidFill>
                  <a:srgbClr val="000000"/>
                </a:solidFill>
                <a:latin typeface="BravoRG" panose="02000506000000020004" pitchFamily="50" charset="0"/>
              </a:rPr>
              <a:t> 80-х.</a:t>
            </a:r>
            <a:endParaRPr lang="ru-RU" sz="3500" dirty="0">
              <a:latin typeface="BravoRG" panose="02000506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2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327" y="1094765"/>
            <a:ext cx="490274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BravoRG" panose="02000506000000020004" pitchFamily="50" charset="0"/>
              </a:rPr>
              <a:t>2010 року </a:t>
            </a:r>
            <a:r>
              <a:rPr lang="ru-RU" sz="4400" dirty="0" err="1">
                <a:latin typeface="BravoRG" panose="02000506000000020004" pitchFamily="50" charset="0"/>
              </a:rPr>
              <a:t>вийшов</a:t>
            </a:r>
            <a:r>
              <a:rPr lang="ru-RU" sz="4400" dirty="0">
                <a:latin typeface="BravoRG" panose="02000506000000020004" pitchFamily="50" charset="0"/>
              </a:rPr>
              <a:t> перший </a:t>
            </a:r>
            <a:r>
              <a:rPr lang="ru-RU" sz="4400" dirty="0" err="1" smtClean="0">
                <a:latin typeface="BravoRG" panose="02000506000000020004" pitchFamily="50" charset="0"/>
              </a:rPr>
              <a:t>прозовий</a:t>
            </a:r>
            <a:r>
              <a:rPr lang="ru-RU" sz="4400" dirty="0" smtClean="0">
                <a:latin typeface="BravoRG" panose="02000506000000020004" pitchFamily="50" charset="0"/>
              </a:rPr>
              <a:t> </a:t>
            </a:r>
            <a:r>
              <a:rPr lang="ru-RU" sz="4400" dirty="0" err="1" smtClean="0">
                <a:latin typeface="BravoRG" panose="02000506000000020004" pitchFamily="50" charset="0"/>
              </a:rPr>
              <a:t>тв</a:t>
            </a:r>
            <a:r>
              <a:rPr lang="en-US" sz="4400" dirty="0" err="1" smtClean="0">
                <a:latin typeface="BravoRG" panose="02000506000000020004" pitchFamily="50" charset="0"/>
              </a:rPr>
              <a:t>i</a:t>
            </a:r>
            <a:r>
              <a:rPr lang="ru-RU" sz="4400" dirty="0" smtClean="0">
                <a:latin typeface="BravoRG" panose="02000506000000020004" pitchFamily="50" charset="0"/>
              </a:rPr>
              <a:t>р </a:t>
            </a:r>
            <a:r>
              <a:rPr lang="ru-RU" sz="4400" dirty="0" err="1">
                <a:latin typeface="BravoRG" panose="02000506000000020004" pitchFamily="50" charset="0"/>
              </a:rPr>
              <a:t>Л.Костенко</a:t>
            </a:r>
            <a:r>
              <a:rPr lang="ru-RU" sz="4400" dirty="0">
                <a:latin typeface="BravoRG" panose="02000506000000020004" pitchFamily="50" charset="0"/>
              </a:rPr>
              <a:t> — </a:t>
            </a:r>
            <a:r>
              <a:rPr lang="ru-RU" sz="4400" dirty="0">
                <a:solidFill>
                  <a:srgbClr val="C00000"/>
                </a:solidFill>
                <a:latin typeface="BravoRG" panose="02000506000000020004" pitchFamily="50" charset="0"/>
              </a:rPr>
              <a:t>«Записки </a:t>
            </a:r>
            <a:r>
              <a:rPr lang="ru-RU" sz="4400" dirty="0" err="1">
                <a:solidFill>
                  <a:srgbClr val="C00000"/>
                </a:solidFill>
                <a:latin typeface="BravoRG" panose="02000506000000020004" pitchFamily="50" charset="0"/>
              </a:rPr>
              <a:t>українського</a:t>
            </a:r>
            <a:r>
              <a:rPr lang="ru-RU" sz="4400" dirty="0">
                <a:solidFill>
                  <a:srgbClr val="C00000"/>
                </a:solidFill>
                <a:latin typeface="BravoRG" panose="02000506000000020004" pitchFamily="50" charset="0"/>
              </a:rPr>
              <a:t> </a:t>
            </a:r>
            <a:r>
              <a:rPr lang="ru-RU" sz="4400" dirty="0" err="1">
                <a:solidFill>
                  <a:srgbClr val="C00000"/>
                </a:solidFill>
                <a:latin typeface="BravoRG" panose="02000506000000020004" pitchFamily="50" charset="0"/>
              </a:rPr>
              <a:t>самашедшого</a:t>
            </a:r>
            <a:r>
              <a:rPr lang="ru-RU" sz="4400" dirty="0">
                <a:solidFill>
                  <a:srgbClr val="C00000"/>
                </a:solidFill>
                <a:latin typeface="BravoRG" panose="02000506000000020004" pitchFamily="50" charset="0"/>
              </a:rPr>
              <a:t>». </a:t>
            </a:r>
            <a:endParaRPr lang="ru-RU" sz="4400" dirty="0" smtClean="0">
              <a:solidFill>
                <a:srgbClr val="C00000"/>
              </a:solidFill>
              <a:latin typeface="BravoRG" panose="02000506000000020004" pitchFamily="50" charset="0"/>
            </a:endParaRPr>
          </a:p>
          <a:p>
            <a:endParaRPr lang="ru-RU" sz="4400" dirty="0">
              <a:solidFill>
                <a:srgbClr val="C00000"/>
              </a:solidFill>
              <a:latin typeface="BravoRG" panose="02000506000000020004" pitchFamily="50" charset="0"/>
            </a:endParaRPr>
          </a:p>
          <a:p>
            <a:r>
              <a:rPr lang="ru-RU" sz="4000" dirty="0" smtClean="0">
                <a:latin typeface="BravoRG" panose="02000506000000020004" pitchFamily="50" charset="0"/>
              </a:rPr>
              <a:t>Роман </a:t>
            </a:r>
            <a:r>
              <a:rPr lang="ru-RU" sz="4000" dirty="0" err="1">
                <a:latin typeface="BravoRG" panose="02000506000000020004" pitchFamily="50" charset="0"/>
              </a:rPr>
              <a:t>викликав</a:t>
            </a:r>
            <a:r>
              <a:rPr lang="ru-RU" sz="4000" dirty="0">
                <a:latin typeface="BravoRG" panose="02000506000000020004" pitchFamily="50" charset="0"/>
              </a:rPr>
              <a:t> великий </a:t>
            </a:r>
            <a:r>
              <a:rPr lang="ru-RU" sz="4000" dirty="0" err="1">
                <a:latin typeface="BravoRG" panose="02000506000000020004" pitchFamily="50" charset="0"/>
              </a:rPr>
              <a:t>ажіотаж</a:t>
            </a:r>
            <a:r>
              <a:rPr lang="ru-RU" sz="4000" dirty="0">
                <a:latin typeface="BravoRG" panose="02000506000000020004" pitchFamily="50" charset="0"/>
              </a:rPr>
              <a:t> і </a:t>
            </a:r>
            <a:r>
              <a:rPr lang="ru-RU" sz="4000" dirty="0" err="1">
                <a:latin typeface="BravoRG" panose="02000506000000020004" pitchFamily="50" charset="0"/>
              </a:rPr>
              <a:t>тимчасову</a:t>
            </a:r>
            <a:r>
              <a:rPr lang="ru-RU" sz="4000" dirty="0">
                <a:latin typeface="BravoRG" panose="02000506000000020004" pitchFamily="50" charset="0"/>
              </a:rPr>
              <a:t> </a:t>
            </a:r>
            <a:r>
              <a:rPr lang="ru-RU" sz="4000" dirty="0" err="1">
                <a:latin typeface="BravoRG" panose="02000506000000020004" pitchFamily="50" charset="0"/>
              </a:rPr>
              <a:t>його</a:t>
            </a:r>
            <a:r>
              <a:rPr lang="ru-RU" sz="4000" dirty="0">
                <a:latin typeface="BravoRG" panose="02000506000000020004" pitchFamily="50" charset="0"/>
              </a:rPr>
              <a:t> </a:t>
            </a:r>
            <a:r>
              <a:rPr lang="ru-RU" sz="4000" dirty="0" err="1">
                <a:latin typeface="BravoRG" panose="02000506000000020004" pitchFamily="50" charset="0"/>
              </a:rPr>
              <a:t>нестачу</a:t>
            </a:r>
            <a:r>
              <a:rPr lang="ru-RU" sz="4000" dirty="0">
                <a:latin typeface="BravoRG" panose="02000506000000020004" pitchFamily="50" charset="0"/>
              </a:rPr>
              <a:t> в </a:t>
            </a:r>
            <a:r>
              <a:rPr lang="ru-RU" sz="4000" dirty="0" err="1">
                <a:latin typeface="BravoRG" panose="02000506000000020004" pitchFamily="50" charset="0"/>
              </a:rPr>
              <a:t>книгарнях</a:t>
            </a:r>
            <a:r>
              <a:rPr lang="ru-RU" sz="4000" dirty="0">
                <a:latin typeface="BravoRG" panose="02000506000000020004" pitchFamily="50" charset="0"/>
              </a:rPr>
              <a:t>. </a:t>
            </a:r>
          </a:p>
        </p:txBody>
      </p:sp>
      <p:pic>
        <p:nvPicPr>
          <p:cNvPr id="4100" name="Picture 4" descr="http://toloka.hurtom.com/photos/11010919241437180_f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68" y="136187"/>
            <a:ext cx="4640026" cy="656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7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374" y="1687354"/>
            <a:ext cx="49416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486025" algn="l"/>
              </a:tabLst>
            </a:pPr>
            <a:r>
              <a:rPr lang="uk-UA" sz="4000" dirty="0" smtClean="0">
                <a:latin typeface="BravoRG" panose="02000506000000020004" pitchFamily="50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4000" dirty="0">
                <a:latin typeface="BravoRG" panose="02000506000000020004" pitchFamily="50" charset="0"/>
                <a:ea typeface="Calibri" pitchFamily="34" charset="0"/>
                <a:cs typeface="Times New Roman" pitchFamily="18" charset="0"/>
              </a:rPr>
              <a:t>Я вибрала Долю собі сама</a:t>
            </a:r>
            <a:r>
              <a:rPr lang="uk-UA" sz="4000" dirty="0" smtClean="0">
                <a:latin typeface="BravoRG" panose="02000506000000020004" pitchFamily="50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486025" algn="l"/>
              </a:tabLst>
            </a:pPr>
            <a:r>
              <a:rPr lang="uk-UA" sz="4000" dirty="0" smtClean="0">
                <a:latin typeface="BravoRG" panose="02000506000000020004" pitchFamily="50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4000" dirty="0">
                <a:latin typeface="BravoRG" panose="02000506000000020004" pitchFamily="50" charset="0"/>
                <a:ea typeface="Calibri" pitchFamily="34" charset="0"/>
                <a:cs typeface="Times New Roman" pitchFamily="18" charset="0"/>
              </a:rPr>
              <a:t>Моя свобода завжди </a:t>
            </a:r>
            <a:r>
              <a:rPr lang="uk-UA" sz="4000" dirty="0" smtClean="0">
                <a:latin typeface="BravoRG" panose="02000506000000020004" pitchFamily="50" charset="0"/>
                <a:ea typeface="Calibri" pitchFamily="34" charset="0"/>
                <a:cs typeface="Times New Roman" pitchFamily="18" charset="0"/>
              </a:rPr>
              <a:t>при мені</a:t>
            </a:r>
            <a:r>
              <a:rPr lang="uk-UA" sz="4000" dirty="0">
                <a:latin typeface="BravoRG" panose="02000506000000020004" pitchFamily="50" charset="0"/>
                <a:ea typeface="Calibri" pitchFamily="34" charset="0"/>
                <a:cs typeface="Times New Roman" pitchFamily="18" charset="0"/>
              </a:rPr>
              <a:t>» 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486025" algn="l"/>
              </a:tabLst>
            </a:pPr>
            <a:r>
              <a:rPr lang="uk-UA" sz="4000" dirty="0" smtClean="0">
                <a:latin typeface="BravoRG" panose="02000506000000020004" pitchFamily="50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4000" dirty="0">
                <a:latin typeface="BravoRG" panose="02000506000000020004" pitchFamily="50" charset="0"/>
                <a:ea typeface="Calibri" pitchFamily="34" charset="0"/>
                <a:cs typeface="Times New Roman" pitchFamily="18" charset="0"/>
              </a:rPr>
              <a:t>Поезія – це завжди </a:t>
            </a:r>
            <a:r>
              <a:rPr lang="uk-UA" sz="4000" dirty="0" smtClean="0">
                <a:latin typeface="BravoRG" panose="02000506000000020004" pitchFamily="50" charset="0"/>
                <a:ea typeface="Calibri" pitchFamily="34" charset="0"/>
                <a:cs typeface="Times New Roman" pitchFamily="18" charset="0"/>
              </a:rPr>
              <a:t>неповторність</a:t>
            </a:r>
            <a:r>
              <a:rPr lang="uk-UA" sz="4000" dirty="0">
                <a:latin typeface="BravoRG" panose="02000506000000020004" pitchFamily="50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486025" algn="l"/>
              </a:tabLst>
            </a:pPr>
            <a:r>
              <a:rPr lang="uk-UA" sz="4000" dirty="0" smtClean="0">
                <a:latin typeface="BravoRG" panose="02000506000000020004" pitchFamily="50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4000" dirty="0">
                <a:latin typeface="BravoRG" panose="02000506000000020004" pitchFamily="50" charset="0"/>
                <a:ea typeface="Calibri" pitchFamily="34" charset="0"/>
                <a:cs typeface="Times New Roman" pitchFamily="18" charset="0"/>
              </a:rPr>
              <a:t>Поети – це біографи народу»</a:t>
            </a:r>
          </a:p>
          <a:p>
            <a:pPr algn="ctr"/>
            <a:endParaRPr lang="ru-RU" sz="5000" b="1" dirty="0">
              <a:latin typeface="BravoRG" panose="02000506000000020004" pitchFamily="50" charset="0"/>
              <a:cs typeface="Arial" pitchFamily="34" charset="0"/>
            </a:endParaRPr>
          </a:p>
        </p:txBody>
      </p:sp>
      <p:pic>
        <p:nvPicPr>
          <p:cNvPr id="8194" name="Picture 2" descr="http://upload.wikimedia.org/wikipedia/uk/e/eb/%D0%9A%D0%BE%D1%81%D1%82%D0%B5%D0%BD%D0%BA%D0%BE_%D0%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7" y="479211"/>
            <a:ext cx="3242553" cy="507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fame.com.ua/files/main/main_kostenko_lina_fa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24" y="1980052"/>
            <a:ext cx="3232928" cy="415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2374" y="671691"/>
            <a:ext cx="57342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486025" algn="l"/>
              </a:tabLst>
            </a:pPr>
            <a:r>
              <a:rPr lang="uk-UA" sz="6000" b="1" dirty="0">
                <a:solidFill>
                  <a:srgbClr val="002060"/>
                </a:solidFill>
                <a:latin typeface="BravoRG" panose="02000506000000020004" pitchFamily="50" charset="0"/>
                <a:cs typeface="Arial" pitchFamily="34" charset="0"/>
              </a:rPr>
              <a:t>Життєве і творче </a:t>
            </a:r>
            <a:r>
              <a:rPr lang="uk-UA" sz="6000" b="1" dirty="0" smtClean="0">
                <a:solidFill>
                  <a:srgbClr val="002060"/>
                </a:solidFill>
                <a:latin typeface="BravoRG" panose="02000506000000020004" pitchFamily="50" charset="0"/>
                <a:cs typeface="Arial" pitchFamily="34" charset="0"/>
              </a:rPr>
              <a:t>кредо:</a:t>
            </a:r>
            <a:endParaRPr lang="uk-UA" sz="6000" b="1" dirty="0">
              <a:solidFill>
                <a:srgbClr val="002060"/>
              </a:solidFill>
              <a:latin typeface="BravoRG" panose="02000506000000020004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4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39600" cy="7017306"/>
          </a:xfrm>
          <a:prstGeom prst="rect">
            <a:avLst/>
          </a:prstGeom>
        </p:spPr>
        <p:txBody>
          <a:bodyPr wrap="square" numCol="4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BravoRG" panose="02000506000000020004" pitchFamily="50" charset="0"/>
              </a:rPr>
              <a:t>ПІСЕНЬКА </a:t>
            </a:r>
            <a:r>
              <a:rPr lang="ru-RU" sz="3000" dirty="0">
                <a:solidFill>
                  <a:srgbClr val="002060"/>
                </a:solidFill>
                <a:latin typeface="BravoRG" panose="02000506000000020004" pitchFamily="50" charset="0"/>
              </a:rPr>
              <a:t>З ВАРІАЦІЯМИ</a:t>
            </a:r>
          </a:p>
          <a:p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І все на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світі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треба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пережити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 </a:t>
            </a:r>
            <a:b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</a:b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І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кожен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фініш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–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це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 по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суті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 старт, </a:t>
            </a:r>
            <a:b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</a:b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І наперед не треба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ворожити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 </a:t>
            </a:r>
            <a:b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</a:b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І за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минулим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плакати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не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варт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.</a:t>
            </a:r>
          </a:p>
          <a:p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Тож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веселімось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людоньки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 на людях, </a:t>
            </a:r>
            <a:b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</a:b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Хай меле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млин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свою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одвічну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дерть. </a:t>
            </a:r>
            <a:b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</a:b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Застряло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серце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мов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осколок в грудях, </a:t>
            </a:r>
            <a:b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</a:b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Нічого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 все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це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вилікує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смерть.</a:t>
            </a:r>
          </a:p>
          <a:p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Хай буде все </a:t>
            </a:r>
            <a:r>
              <a:rPr lang="ru-RU" sz="3000" dirty="0" err="1">
                <a:solidFill>
                  <a:srgbClr val="C00000"/>
                </a:solidFill>
                <a:latin typeface="BravoRG" panose="02000506000000020004" pitchFamily="50" charset="0"/>
              </a:rPr>
              <a:t>небачене</a:t>
            </a:r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C00000"/>
                </a:solidFill>
                <a:latin typeface="BravoRG" panose="02000506000000020004" pitchFamily="50" charset="0"/>
              </a:rPr>
              <a:t>побачено</a:t>
            </a:r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, </a:t>
            </a:r>
            <a:b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</a:br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Хай буде все </a:t>
            </a:r>
            <a:r>
              <a:rPr lang="ru-RU" sz="3000" dirty="0" err="1">
                <a:solidFill>
                  <a:srgbClr val="C00000"/>
                </a:solidFill>
                <a:latin typeface="BravoRG" panose="02000506000000020004" pitchFamily="50" charset="0"/>
              </a:rPr>
              <a:t>пробачене</a:t>
            </a:r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C00000"/>
                </a:solidFill>
                <a:latin typeface="BravoRG" panose="02000506000000020004" pitchFamily="50" charset="0"/>
              </a:rPr>
              <a:t>пробачено</a:t>
            </a:r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, </a:t>
            </a:r>
            <a:b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</a:br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Хай буде </a:t>
            </a:r>
            <a:r>
              <a:rPr lang="ru-RU" sz="3000" dirty="0" err="1">
                <a:solidFill>
                  <a:srgbClr val="C00000"/>
                </a:solidFill>
                <a:latin typeface="BravoRG" panose="02000506000000020004" pitchFamily="50" charset="0"/>
              </a:rPr>
              <a:t>вік</a:t>
            </a:r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 прожито, як </a:t>
            </a:r>
            <a:r>
              <a:rPr lang="ru-RU" sz="3000" dirty="0" err="1">
                <a:solidFill>
                  <a:srgbClr val="C00000"/>
                </a:solidFill>
                <a:latin typeface="BravoRG" panose="02000506000000020004" pitchFamily="50" charset="0"/>
              </a:rPr>
              <a:t>належить</a:t>
            </a:r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, </a:t>
            </a:r>
            <a:b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</a:br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На жаль, </a:t>
            </a:r>
            <a:r>
              <a:rPr lang="ru-RU" sz="3000" dirty="0" err="1">
                <a:solidFill>
                  <a:srgbClr val="C00000"/>
                </a:solidFill>
                <a:latin typeface="BravoRG" panose="02000506000000020004" pitchFamily="50" charset="0"/>
              </a:rPr>
              <a:t>від</a:t>
            </a:r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 нас </a:t>
            </a:r>
            <a:r>
              <a:rPr lang="ru-RU" sz="3000" dirty="0" err="1">
                <a:solidFill>
                  <a:srgbClr val="C00000"/>
                </a:solidFill>
                <a:latin typeface="BravoRG" panose="02000506000000020004" pitchFamily="50" charset="0"/>
              </a:rPr>
              <a:t>нічого</a:t>
            </a:r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 не </a:t>
            </a:r>
            <a:r>
              <a:rPr lang="ru-RU" sz="3000" dirty="0" err="1">
                <a:solidFill>
                  <a:srgbClr val="C00000"/>
                </a:solidFill>
                <a:latin typeface="BravoRG" panose="02000506000000020004" pitchFamily="50" charset="0"/>
              </a:rPr>
              <a:t>залежить</a:t>
            </a:r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...</a:t>
            </a:r>
          </a:p>
          <a:p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А треба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жити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.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Якось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треба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жити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. </a:t>
            </a:r>
            <a:b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</a:b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Це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зветься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досвід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витримка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і гарт. </a:t>
            </a:r>
            <a:b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</a:b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І наперед не треба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ворожити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 </a:t>
            </a:r>
            <a:b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</a:b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І за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минулим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плакати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не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варт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.</a:t>
            </a:r>
          </a:p>
          <a:p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Отак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як є.  А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може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бути й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гірше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 </a:t>
            </a:r>
            <a:b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</a:b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А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може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бути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зовсім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зовсім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зле. </a:t>
            </a:r>
            <a:b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</a:b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А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поки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розум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од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біди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не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згірк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ще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 – </a:t>
            </a:r>
            <a:b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</a:b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Не будь рабом і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смійся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як Рабле!</a:t>
            </a:r>
          </a:p>
          <a:p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Тож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веселімось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людоньки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 на людях, </a:t>
            </a:r>
            <a:b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</a:b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Хай меле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млин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свою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одвічну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дерть. </a:t>
            </a:r>
            <a:b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</a:b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Застряло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серце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мов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осколок в грудях, </a:t>
            </a:r>
            <a:b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</a:b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Нічого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 все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це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вилікує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смерть.</a:t>
            </a:r>
          </a:p>
          <a:p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Хай буде все </a:t>
            </a:r>
            <a:r>
              <a:rPr lang="ru-RU" sz="3000" dirty="0" err="1">
                <a:solidFill>
                  <a:srgbClr val="C00000"/>
                </a:solidFill>
                <a:latin typeface="BravoRG" panose="02000506000000020004" pitchFamily="50" charset="0"/>
              </a:rPr>
              <a:t>небачене</a:t>
            </a:r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C00000"/>
                </a:solidFill>
                <a:latin typeface="BravoRG" panose="02000506000000020004" pitchFamily="50" charset="0"/>
              </a:rPr>
              <a:t>побачено</a:t>
            </a:r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, </a:t>
            </a:r>
            <a:b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</a:br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Хай буде все </a:t>
            </a:r>
            <a:r>
              <a:rPr lang="ru-RU" sz="3000" dirty="0" err="1">
                <a:solidFill>
                  <a:srgbClr val="C00000"/>
                </a:solidFill>
                <a:latin typeface="BravoRG" panose="02000506000000020004" pitchFamily="50" charset="0"/>
              </a:rPr>
              <a:t>пробачене</a:t>
            </a:r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C00000"/>
                </a:solidFill>
                <a:latin typeface="BravoRG" panose="02000506000000020004" pitchFamily="50" charset="0"/>
              </a:rPr>
              <a:t>пробачено</a:t>
            </a:r>
            <a: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  <a:t>. </a:t>
            </a:r>
            <a:br>
              <a:rPr lang="ru-RU" sz="3000" dirty="0">
                <a:solidFill>
                  <a:srgbClr val="C00000"/>
                </a:solidFill>
                <a:latin typeface="BravoRG" panose="02000506000000020004" pitchFamily="50" charset="0"/>
              </a:rPr>
            </a:b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Єдине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що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від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нас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іще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залежить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, – </a:t>
            </a:r>
            <a:b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</a:b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Принаймні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вік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прожити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 як </a:t>
            </a:r>
            <a:r>
              <a:rPr lang="ru-RU" sz="3000" dirty="0" err="1">
                <a:solidFill>
                  <a:srgbClr val="000000"/>
                </a:solidFill>
                <a:latin typeface="BravoRG" panose="02000506000000020004" pitchFamily="50" charset="0"/>
              </a:rPr>
              <a:t>належить</a:t>
            </a:r>
            <a:r>
              <a:rPr lang="ru-RU" sz="3000" dirty="0">
                <a:solidFill>
                  <a:srgbClr val="000000"/>
                </a:solidFill>
                <a:latin typeface="BravoRG" panose="02000506000000020004" pitchFamily="50" charset="0"/>
              </a:rPr>
              <a:t>.</a:t>
            </a:r>
            <a:endParaRPr lang="ru-RU" sz="3000" b="0" i="0" dirty="0">
              <a:solidFill>
                <a:srgbClr val="000000"/>
              </a:solidFill>
              <a:effectLst/>
              <a:latin typeface="BravoRG" panose="02000506000000020004" pitchFamily="50" charset="0"/>
            </a:endParaRPr>
          </a:p>
        </p:txBody>
      </p:sp>
      <p:pic>
        <p:nvPicPr>
          <p:cNvPr id="3" name="● Віталій Козловський - Небачене побачено (201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2985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mydim.ua/pub/images/96afc81f0737f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82" y="752815"/>
            <a:ext cx="6538210" cy="538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76512" y="267706"/>
            <a:ext cx="2598863" cy="63538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archives.gov.ua/Sections/Premiya_Shevchenko/CDAMLM/Images/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0" y="1577557"/>
            <a:ext cx="3029472" cy="42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volynnews.com/files/news/2012/08-17/34280-3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54" y="1431012"/>
            <a:ext cx="1686670" cy="377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328" y="5059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60" name="Picture 12" descr="http://www.president.gov.ua/images/mudryj-2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12" y="1867167"/>
            <a:ext cx="242887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67"/>
            <a:ext cx="12192000" cy="600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2953" y="2826255"/>
            <a:ext cx="39421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 smtClean="0">
                <a:latin typeface="BravoRG" panose="02000506000000020004" pitchFamily="50" charset="0"/>
              </a:rPr>
              <a:t>Дяку</a:t>
            </a:r>
            <a:r>
              <a:rPr lang="ru-RU" sz="6000" dirty="0" err="1" smtClean="0">
                <a:solidFill>
                  <a:srgbClr val="000000"/>
                </a:solidFill>
                <a:latin typeface="BravoRG" panose="02000506000000020004" pitchFamily="50" charset="0"/>
              </a:rPr>
              <a:t>ємо</a:t>
            </a:r>
            <a:r>
              <a:rPr lang="ru-RU" sz="6000" dirty="0" smtClean="0">
                <a:solidFill>
                  <a:srgbClr val="000000"/>
                </a:solidFill>
                <a:latin typeface="BravoRG" panose="02000506000000020004" pitchFamily="50" charset="0"/>
              </a:rPr>
              <a:t> за </a:t>
            </a:r>
            <a:r>
              <a:rPr lang="ru-RU" sz="6000" dirty="0" err="1" smtClean="0">
                <a:solidFill>
                  <a:srgbClr val="000000"/>
                </a:solidFill>
                <a:latin typeface="BravoRG" panose="02000506000000020004" pitchFamily="50" charset="0"/>
              </a:rPr>
              <a:t>увагу</a:t>
            </a:r>
            <a:endParaRPr lang="ru-RU" sz="6000" dirty="0">
              <a:latin typeface="BravoRG" panose="02000506000000020004" pitchFamily="50" charset="0"/>
            </a:endParaRPr>
          </a:p>
        </p:txBody>
      </p:sp>
      <p:pic>
        <p:nvPicPr>
          <p:cNvPr id="11266" name="Picture 2" descr="http://rushnychok.org.ua/gif/r4-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8" y="515025"/>
            <a:ext cx="11211719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ushnychok.org.ua/gif/r4-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7" y="4359274"/>
            <a:ext cx="11211719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4" y="236438"/>
            <a:ext cx="4640079" cy="6356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5172" y="236438"/>
            <a:ext cx="6267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dirty="0" err="1">
                <a:latin typeface="BravoRG" panose="02000506000000020004" pitchFamily="50" charset="0"/>
              </a:rPr>
              <a:t>Українська</a:t>
            </a:r>
            <a:r>
              <a:rPr lang="ru-RU" sz="4400" dirty="0">
                <a:latin typeface="BravoRG" panose="02000506000000020004" pitchFamily="50" charset="0"/>
              </a:rPr>
              <a:t> </a:t>
            </a:r>
            <a:r>
              <a:rPr lang="ru-RU" sz="4400" dirty="0" err="1" smtClean="0">
                <a:latin typeface="BravoRG" panose="02000506000000020004" pitchFamily="50" charset="0"/>
              </a:rPr>
              <a:t>поетеса</a:t>
            </a:r>
            <a:r>
              <a:rPr lang="ru-RU" sz="4400" dirty="0">
                <a:latin typeface="BravoRG" panose="02000506000000020004" pitchFamily="50" charset="0"/>
              </a:rPr>
              <a:t>, </a:t>
            </a:r>
            <a:r>
              <a:rPr lang="ru-RU" sz="4400" dirty="0" err="1">
                <a:latin typeface="BravoRG" panose="02000506000000020004" pitchFamily="50" charset="0"/>
              </a:rPr>
              <a:t>письменниця</a:t>
            </a:r>
            <a:r>
              <a:rPr lang="ru-RU" sz="4400" dirty="0" smtClean="0">
                <a:latin typeface="BravoRG" panose="02000506000000020004" pitchFamily="50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dirty="0" err="1">
                <a:latin typeface="BravoRG" panose="02000506000000020004" pitchFamily="50" charset="0"/>
              </a:rPr>
              <a:t>Н</a:t>
            </a:r>
            <a:r>
              <a:rPr lang="ru-RU" sz="4400" dirty="0" err="1" smtClean="0">
                <a:latin typeface="BravoRG" panose="02000506000000020004" pitchFamily="50" charset="0"/>
              </a:rPr>
              <a:t>ародилася</a:t>
            </a:r>
            <a:r>
              <a:rPr lang="ru-RU" sz="4400" dirty="0" smtClean="0">
                <a:latin typeface="BravoRG" panose="02000506000000020004" pitchFamily="50" charset="0"/>
              </a:rPr>
              <a:t> на </a:t>
            </a:r>
            <a:r>
              <a:rPr lang="ru-RU" sz="4400" dirty="0" err="1">
                <a:latin typeface="BravoRG" panose="02000506000000020004" pitchFamily="50" charset="0"/>
              </a:rPr>
              <a:t>Київщині</a:t>
            </a:r>
            <a:r>
              <a:rPr lang="ru-RU" sz="4400" dirty="0">
                <a:latin typeface="BravoRG" panose="02000506000000020004" pitchFamily="50" charset="0"/>
              </a:rPr>
              <a:t> в </a:t>
            </a:r>
            <a:r>
              <a:rPr lang="ru-RU" sz="4400" dirty="0" err="1">
                <a:latin typeface="BravoRG" panose="02000506000000020004" pitchFamily="50" charset="0"/>
              </a:rPr>
              <a:t>родині</a:t>
            </a:r>
            <a:r>
              <a:rPr lang="ru-RU" sz="4400" dirty="0">
                <a:latin typeface="BravoRG" panose="02000506000000020004" pitchFamily="50" charset="0"/>
              </a:rPr>
              <a:t> </a:t>
            </a:r>
            <a:r>
              <a:rPr lang="ru-RU" sz="4400" dirty="0" err="1" smtClean="0">
                <a:latin typeface="BravoRG" panose="02000506000000020004" pitchFamily="50" charset="0"/>
              </a:rPr>
              <a:t>вчителів</a:t>
            </a:r>
            <a:r>
              <a:rPr lang="ru-RU" sz="4400" dirty="0" smtClean="0">
                <a:latin typeface="BravoRG" panose="02000506000000020004" pitchFamily="50" charset="0"/>
              </a:rPr>
              <a:t> </a:t>
            </a:r>
            <a:r>
              <a:rPr lang="ru-RU" sz="4400" dirty="0">
                <a:solidFill>
                  <a:srgbClr val="C00000"/>
                </a:solidFill>
                <a:latin typeface="BravoRG" panose="02000506000000020004" pitchFamily="50" charset="0"/>
              </a:rPr>
              <a:t>19 </a:t>
            </a:r>
            <a:r>
              <a:rPr lang="ru-RU" sz="4400" dirty="0" err="1">
                <a:solidFill>
                  <a:srgbClr val="C00000"/>
                </a:solidFill>
                <a:latin typeface="BravoRG" panose="02000506000000020004" pitchFamily="50" charset="0"/>
              </a:rPr>
              <a:t>березня</a:t>
            </a:r>
            <a:r>
              <a:rPr lang="ru-RU" sz="4400" dirty="0">
                <a:solidFill>
                  <a:srgbClr val="C00000"/>
                </a:solidFill>
                <a:latin typeface="BravoRG" panose="02000506000000020004" pitchFamily="50" charset="0"/>
              </a:rPr>
              <a:t> 1930 </a:t>
            </a:r>
            <a:r>
              <a:rPr lang="ru-RU" sz="4400" dirty="0" smtClean="0">
                <a:solidFill>
                  <a:srgbClr val="C00000"/>
                </a:solidFill>
                <a:latin typeface="BravoRG" panose="02000506000000020004" pitchFamily="50" charset="0"/>
              </a:rPr>
              <a:t>р.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73" y="2712882"/>
            <a:ext cx="5489067" cy="388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1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375" y="307776"/>
            <a:ext cx="445346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7000" dirty="0">
                <a:solidFill>
                  <a:srgbClr val="002060"/>
                </a:solidFill>
                <a:latin typeface="BravoRG" panose="02000506000000020004" pitchFamily="50" charset="0"/>
              </a:rPr>
              <a:t>Шістдесятництво</a:t>
            </a:r>
            <a:endParaRPr lang="ru-RU" sz="7000" dirty="0">
              <a:solidFill>
                <a:srgbClr val="002060"/>
              </a:solidFill>
              <a:latin typeface="BravoRG" panose="02000506000000020004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5560" y="1477327"/>
            <a:ext cx="56867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3500" dirty="0" smtClean="0">
                <a:latin typeface="BravoRG" panose="02000506000000020004" pitchFamily="50" charset="0"/>
              </a:rPr>
              <a:t>Ліна </a:t>
            </a:r>
            <a:r>
              <a:rPr lang="uk-UA" altLang="ru-RU" sz="3500" dirty="0">
                <a:latin typeface="BravoRG" panose="02000506000000020004" pitchFamily="50" charset="0"/>
              </a:rPr>
              <a:t>Костенко була однією із  плеяди молодих українських поетів, що виступили на </a:t>
            </a:r>
            <a:r>
              <a:rPr lang="uk-UA" altLang="ru-RU" sz="3500" dirty="0" err="1">
                <a:latin typeface="BravoRG" panose="02000506000000020004" pitchFamily="50" charset="0"/>
              </a:rPr>
              <a:t>рубежі</a:t>
            </a:r>
            <a:r>
              <a:rPr lang="uk-UA" altLang="ru-RU" sz="3500" dirty="0">
                <a:latin typeface="BravoRG" panose="02000506000000020004" pitchFamily="50" charset="0"/>
              </a:rPr>
              <a:t> 50-60-х років  ХХ ст.</a:t>
            </a:r>
            <a:endParaRPr lang="ru-RU" sz="3500" dirty="0">
              <a:latin typeface="BravoRG" panose="02000506000000020004" pitchFamily="50" charset="0"/>
            </a:endParaRPr>
          </a:p>
        </p:txBody>
      </p:sp>
      <p:pic>
        <p:nvPicPr>
          <p:cNvPr id="6" name="Содержимое 4" descr="50-8-2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5" y="1477327"/>
            <a:ext cx="6013185" cy="459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85560" y="3392404"/>
            <a:ext cx="5686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altLang="ru-RU" sz="3500" dirty="0">
                <a:latin typeface="BravoRG" panose="02000506000000020004" pitchFamily="50" charset="0"/>
              </a:rPr>
              <a:t>Період "шістдесятників"  започаткував новітні стилі в українській літературі, змусив творити щось нове, атипове, авангардне, </a:t>
            </a:r>
            <a:r>
              <a:rPr lang="uk-UA" altLang="ru-RU" sz="3500" dirty="0" smtClean="0">
                <a:latin typeface="BravoRG" panose="02000506000000020004" pitchFamily="50" charset="0"/>
              </a:rPr>
              <a:t>але безжалісне </a:t>
            </a:r>
            <a:r>
              <a:rPr lang="uk-UA" altLang="ru-RU" sz="3500" dirty="0">
                <a:latin typeface="BravoRG" panose="02000506000000020004" pitchFamily="50" charset="0"/>
              </a:rPr>
              <a:t>та </a:t>
            </a:r>
            <a:r>
              <a:rPr lang="uk-UA" altLang="ru-RU" sz="3500" dirty="0" smtClean="0">
                <a:latin typeface="BravoRG" panose="02000506000000020004" pitchFamily="50" charset="0"/>
              </a:rPr>
              <a:t>критичне </a:t>
            </a:r>
            <a:r>
              <a:rPr lang="uk-UA" altLang="ru-RU" sz="3500" dirty="0">
                <a:latin typeface="BravoRG" panose="02000506000000020004" pitchFamily="50" charset="0"/>
              </a:rPr>
              <a:t>по відношенню  до влади і тогочасного режиму.</a:t>
            </a:r>
          </a:p>
        </p:txBody>
      </p:sp>
    </p:spTree>
    <p:extLst>
      <p:ext uri="{BB962C8B-B14F-4D97-AF65-F5344CB8AC3E}">
        <p14:creationId xmlns:p14="http://schemas.microsoft.com/office/powerpoint/2010/main" val="16363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637" y="135737"/>
            <a:ext cx="410400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7000" dirty="0" smtClean="0">
                <a:solidFill>
                  <a:srgbClr val="002060"/>
                </a:solidFill>
                <a:latin typeface="BravoRG" panose="02000506000000020004" pitchFamily="50" charset="0"/>
              </a:rPr>
              <a:t>Рання творчість</a:t>
            </a:r>
            <a:endParaRPr lang="ru-RU" sz="7000" dirty="0">
              <a:solidFill>
                <a:srgbClr val="002060"/>
              </a:solidFill>
              <a:latin typeface="BravoRG" panose="0200050600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3637" y="130528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ru-RU" sz="4000" dirty="0" smtClean="0">
                <a:latin typeface="BravoRG" panose="02000506000000020004" pitchFamily="50" charset="0"/>
              </a:rPr>
              <a:t>Перед </a:t>
            </a:r>
            <a:r>
              <a:rPr lang="uk-UA" altLang="ru-RU" sz="4000" dirty="0">
                <a:latin typeface="BravoRG" panose="02000506000000020004" pitchFamily="50" charset="0"/>
              </a:rPr>
              <a:t>періодом </a:t>
            </a:r>
            <a:r>
              <a:rPr lang="uk-UA" altLang="ru-RU" sz="4000" dirty="0" smtClean="0">
                <a:latin typeface="BravoRG" panose="02000506000000020004" pitchFamily="50" charset="0"/>
              </a:rPr>
              <a:t>вимушеного мовчання </a:t>
            </a:r>
            <a:r>
              <a:rPr lang="uk-UA" altLang="ru-RU" sz="4000" dirty="0">
                <a:latin typeface="BravoRG" panose="02000506000000020004" pitchFamily="50" charset="0"/>
              </a:rPr>
              <a:t>видала три книжки</a:t>
            </a:r>
            <a:r>
              <a:rPr lang="uk-UA" altLang="ru-RU" sz="4000" dirty="0" smtClean="0">
                <a:latin typeface="BravoRG" panose="02000506000000020004" pitchFamily="50" charset="0"/>
              </a:rPr>
              <a:t>: "</a:t>
            </a:r>
            <a:r>
              <a:rPr lang="uk-UA" altLang="ru-RU" sz="4000" dirty="0">
                <a:solidFill>
                  <a:srgbClr val="C00000"/>
                </a:solidFill>
                <a:latin typeface="BravoRG" panose="02000506000000020004" pitchFamily="50" charset="0"/>
              </a:rPr>
              <a:t>Проміння землі</a:t>
            </a:r>
            <a:r>
              <a:rPr lang="uk-UA" altLang="ru-RU" sz="4000" dirty="0">
                <a:latin typeface="BravoRG" panose="02000506000000020004" pitchFamily="50" charset="0"/>
              </a:rPr>
              <a:t>" (1957), "</a:t>
            </a:r>
            <a:r>
              <a:rPr lang="uk-UA" altLang="ru-RU" sz="4000" dirty="0">
                <a:solidFill>
                  <a:srgbClr val="C00000"/>
                </a:solidFill>
                <a:latin typeface="BravoRG" panose="02000506000000020004" pitchFamily="50" charset="0"/>
              </a:rPr>
              <a:t>Вітрила</a:t>
            </a:r>
            <a:r>
              <a:rPr lang="uk-UA" altLang="ru-RU" sz="4000" dirty="0">
                <a:latin typeface="BravoRG" panose="02000506000000020004" pitchFamily="50" charset="0"/>
              </a:rPr>
              <a:t>" (1958</a:t>
            </a:r>
            <a:r>
              <a:rPr lang="uk-UA" altLang="ru-RU" sz="4000" dirty="0" smtClean="0">
                <a:latin typeface="BravoRG" panose="02000506000000020004" pitchFamily="50" charset="0"/>
              </a:rPr>
              <a:t>), "</a:t>
            </a:r>
            <a:r>
              <a:rPr lang="uk-UA" altLang="ru-RU" sz="4000" dirty="0">
                <a:solidFill>
                  <a:srgbClr val="C00000"/>
                </a:solidFill>
                <a:latin typeface="BravoRG" panose="02000506000000020004" pitchFamily="50" charset="0"/>
              </a:rPr>
              <a:t>Мандрівки серця</a:t>
            </a:r>
            <a:r>
              <a:rPr lang="uk-UA" altLang="ru-RU" sz="4000" dirty="0">
                <a:latin typeface="BravoRG" panose="02000506000000020004" pitchFamily="50" charset="0"/>
              </a:rPr>
              <a:t>" (1961).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3637" y="3613612"/>
            <a:ext cx="44985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ru-RU" sz="4000" dirty="0" smtClean="0">
                <a:latin typeface="BravoRG" panose="02000506000000020004" pitchFamily="50" charset="0"/>
              </a:rPr>
              <a:t>Із  </a:t>
            </a:r>
            <a:r>
              <a:rPr lang="uk-UA" altLang="ru-RU" sz="4000" dirty="0">
                <a:latin typeface="BravoRG" panose="02000506000000020004" pitchFamily="50" charset="0"/>
              </a:rPr>
              <a:t>1961 по 1977 рік  твори поетеси не друкували, а підготовлені у видавництві збірки лірики були розсипані.</a:t>
            </a:r>
          </a:p>
        </p:txBody>
      </p:sp>
      <p:pic>
        <p:nvPicPr>
          <p:cNvPr id="7" name="Содержимое 4" descr="garm1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67" y="1441026"/>
            <a:ext cx="33131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1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454" y="740831"/>
            <a:ext cx="678262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7000" dirty="0">
                <a:solidFill>
                  <a:srgbClr val="002060"/>
                </a:solidFill>
                <a:latin typeface="BravoRG" panose="02000506000000020004" pitchFamily="50" charset="0"/>
              </a:rPr>
              <a:t>Перлини із лірики </a:t>
            </a:r>
            <a:r>
              <a:rPr lang="uk-UA" altLang="ru-RU" sz="7000" dirty="0" smtClean="0">
                <a:solidFill>
                  <a:srgbClr val="002060"/>
                </a:solidFill>
                <a:latin typeface="BravoRG" panose="02000506000000020004" pitchFamily="50" charset="0"/>
              </a:rPr>
              <a:t>поетеси</a:t>
            </a:r>
            <a:endParaRPr lang="ru-RU" sz="7000" dirty="0">
              <a:solidFill>
                <a:srgbClr val="002060"/>
              </a:solidFill>
              <a:latin typeface="BravoRG" panose="02000506000000020004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454" y="1910382"/>
            <a:ext cx="5720546" cy="442582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ru-RU" sz="4400" dirty="0" smtClean="0">
                <a:latin typeface="BravoRG" panose="02000506000000020004" pitchFamily="50" charset="0"/>
              </a:rPr>
              <a:t>Вже </a:t>
            </a:r>
            <a:r>
              <a:rPr lang="uk-UA" altLang="ru-RU" sz="4400" dirty="0">
                <a:latin typeface="BravoRG" panose="02000506000000020004" pitchFamily="50" charset="0"/>
              </a:rPr>
              <a:t>почалось, мабуть, майбутнє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ru-RU" sz="4400" dirty="0">
                <a:latin typeface="BravoRG" panose="02000506000000020004" pitchFamily="50" charset="0"/>
              </a:rPr>
              <a:t>Дума про братів Неазовських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ru-RU" sz="4400" dirty="0">
                <a:latin typeface="BravoRG" panose="02000506000000020004" pitchFamily="50" charset="0"/>
              </a:rPr>
              <a:t>Життя іде, і все без коректур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ru-RU" sz="4400" dirty="0">
                <a:latin typeface="BravoRG" panose="02000506000000020004" pitchFamily="50" charset="0"/>
              </a:rPr>
              <a:t>Маруся Чурай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ru-RU" sz="4400" dirty="0">
                <a:latin typeface="BravoRG" panose="02000506000000020004" pitchFamily="50" charset="0"/>
              </a:rPr>
              <a:t>Берестечко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ru-RU" sz="4400" dirty="0" smtClean="0">
                <a:latin typeface="BravoRG" panose="02000506000000020004" pitchFamily="50" charset="0"/>
              </a:rPr>
              <a:t>Мій </a:t>
            </a:r>
            <a:r>
              <a:rPr lang="uk-UA" altLang="ru-RU" sz="4400" dirty="0">
                <a:latin typeface="BravoRG" panose="02000506000000020004" pitchFamily="50" charset="0"/>
              </a:rPr>
              <a:t>перший </a:t>
            </a:r>
            <a:r>
              <a:rPr lang="uk-UA" altLang="ru-RU" sz="4400" dirty="0" smtClean="0">
                <a:latin typeface="BravoRG" panose="02000506000000020004" pitchFamily="50" charset="0"/>
              </a:rPr>
              <a:t>вірш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uk-UA" altLang="ru-RU" sz="4400" dirty="0" smtClean="0">
              <a:latin typeface="BravoRG" panose="02000506000000020004" pitchFamily="50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uk-UA" altLang="ru-RU" sz="4400" dirty="0" smtClean="0">
              <a:latin typeface="BravoRG" panose="02000506000000020004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9350" y="2979393"/>
            <a:ext cx="6096000" cy="33568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ru-RU" sz="4400" dirty="0" smtClean="0">
                <a:latin typeface="BravoRG" panose="02000506000000020004" pitchFamily="50" charset="0"/>
              </a:rPr>
              <a:t>Розкажу </a:t>
            </a:r>
            <a:r>
              <a:rPr lang="uk-UA" altLang="ru-RU" sz="4400" dirty="0">
                <a:latin typeface="BravoRG" panose="02000506000000020004" pitchFamily="50" charset="0"/>
              </a:rPr>
              <a:t>тобі думку таємну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ru-RU" sz="4400" dirty="0">
                <a:latin typeface="BravoRG" panose="02000506000000020004" pitchFamily="50" charset="0"/>
              </a:rPr>
              <a:t>Старенька жінка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ru-RU" sz="4400" dirty="0">
                <a:latin typeface="BravoRG" panose="02000506000000020004" pitchFamily="50" charset="0"/>
              </a:rPr>
              <a:t>Тут обелісків ціла рота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ru-RU" sz="4400" dirty="0">
                <a:latin typeface="BravoRG" panose="02000506000000020004" pitchFamily="50" charset="0"/>
              </a:rPr>
              <a:t>Умирають майстри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ru-RU" sz="4400" dirty="0">
                <a:latin typeface="BravoRG" panose="02000506000000020004" pitchFamily="50" charset="0"/>
              </a:rPr>
              <a:t>Чекаю дня, коли тобі скажу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ru-RU" sz="4400" dirty="0">
                <a:latin typeface="BravoRG" panose="02000506000000020004" pitchFamily="50" charset="0"/>
              </a:rPr>
              <a:t>Світлий  сонет</a:t>
            </a:r>
          </a:p>
        </p:txBody>
      </p:sp>
      <p:pic>
        <p:nvPicPr>
          <p:cNvPr id="12290" name="Picture 2" descr="http://biblioteka.ostriv.in.ua/images/publications/4/20/content/emb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88603" y="335560"/>
            <a:ext cx="1977493" cy="224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5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360" y="1808411"/>
            <a:ext cx="9204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400" dirty="0" err="1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Мандрівка</a:t>
            </a:r>
            <a:r>
              <a:rPr lang="ru-RU" sz="4400" dirty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 err="1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серця</a:t>
            </a:r>
            <a:r>
              <a:rPr lang="ru-RU" sz="4400" dirty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» (1961</a:t>
            </a:r>
            <a:r>
              <a:rPr lang="ru-RU" sz="4400" dirty="0" smtClean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400" dirty="0" smtClean="0">
              <a:latin typeface="BravoRG" panose="02000506000000020004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400" dirty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Над берегами </a:t>
            </a:r>
            <a:r>
              <a:rPr lang="ru-RU" sz="4400" dirty="0" err="1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вічної</a:t>
            </a:r>
            <a:r>
              <a:rPr lang="ru-RU" sz="4400" dirty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 err="1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ріки</a:t>
            </a:r>
            <a:r>
              <a:rPr lang="ru-RU" sz="4400" dirty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» (1977</a:t>
            </a:r>
            <a:r>
              <a:rPr lang="ru-RU" sz="4400" dirty="0" smtClean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400" dirty="0" smtClean="0">
              <a:latin typeface="BravoRG" panose="02000506000000020004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400" dirty="0" err="1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Неповторність</a:t>
            </a:r>
            <a:r>
              <a:rPr lang="ru-RU" sz="4400" dirty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» (1980</a:t>
            </a:r>
            <a:r>
              <a:rPr lang="ru-RU" sz="4400" dirty="0" smtClean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400" dirty="0" smtClean="0">
              <a:latin typeface="BravoRG" panose="02000506000000020004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400" dirty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Сад </a:t>
            </a:r>
            <a:r>
              <a:rPr lang="ru-RU" sz="4400" dirty="0" err="1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нетанучих</a:t>
            </a:r>
            <a:r>
              <a:rPr lang="ru-RU" sz="4400" dirty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скульптур» (1987</a:t>
            </a:r>
            <a:r>
              <a:rPr lang="ru-RU" sz="4400" dirty="0" smtClean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4400" dirty="0" smtClean="0">
              <a:latin typeface="BravoRG" panose="02000506000000020004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400" dirty="0" err="1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Вибране</a:t>
            </a:r>
            <a:r>
              <a:rPr lang="ru-RU" sz="4400" dirty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» (1989) </a:t>
            </a:r>
            <a:endParaRPr lang="en-US" sz="4400" dirty="0" smtClean="0">
              <a:latin typeface="BravoRG" panose="02000506000000020004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400" dirty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Маруся </a:t>
            </a:r>
            <a:r>
              <a:rPr lang="ru-RU" sz="4400" dirty="0" err="1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Чурай</a:t>
            </a:r>
            <a:r>
              <a:rPr lang="ru-RU" sz="4400" dirty="0">
                <a:latin typeface="BravoRG" panose="0200050600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» (1979) </a:t>
            </a:r>
            <a:endParaRPr lang="ru-RU" sz="4400" dirty="0">
              <a:latin typeface="BravoRG" panose="02000506000000020004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360" y="638860"/>
            <a:ext cx="731001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7000" dirty="0" smtClean="0">
                <a:solidFill>
                  <a:srgbClr val="002060"/>
                </a:solidFill>
                <a:latin typeface="BravoRG" panose="02000506000000020004" pitchFamily="50" charset="0"/>
              </a:rPr>
              <a:t>Найвідоміші поетичні книги:</a:t>
            </a:r>
            <a:endParaRPr lang="ru-RU" sz="7000" dirty="0">
              <a:solidFill>
                <a:srgbClr val="002060"/>
              </a:solidFill>
              <a:latin typeface="BravoRG" panose="02000506000000020004" pitchFamily="50" charset="0"/>
            </a:endParaRPr>
          </a:p>
        </p:txBody>
      </p:sp>
      <p:pic>
        <p:nvPicPr>
          <p:cNvPr id="1026" name="Picture 2" descr="http://fs88.www.ex.ua/show/86208865/86208865.jpg?1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174" y="374015"/>
            <a:ext cx="3819525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oltava-arenda.com.ua/file/171279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7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02556" y="2051521"/>
            <a:ext cx="4120039" cy="11033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altLang="ru-RU" sz="8000" dirty="0" smtClean="0">
                <a:solidFill>
                  <a:srgbClr val="002060"/>
                </a:solidFill>
                <a:latin typeface="BravoRG" panose="02000506000000020004" pitchFamily="50" charset="0"/>
              </a:rPr>
              <a:t>Маруся Чурай</a:t>
            </a:r>
            <a:endParaRPr lang="uk-UA" altLang="ru-RU" sz="8000" dirty="0">
              <a:solidFill>
                <a:srgbClr val="002060"/>
              </a:solidFill>
              <a:latin typeface="BravoRG" panose="02000506000000020004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02556" y="3041306"/>
            <a:ext cx="265489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>
                <a:latin typeface="BravoRG" panose="02000506000000020004" pitchFamily="50" charset="0"/>
              </a:rPr>
              <a:t>І</a:t>
            </a:r>
            <a:r>
              <a:rPr lang="ru-RU" sz="4400" dirty="0" err="1" smtClean="0">
                <a:latin typeface="BravoRG" panose="02000506000000020004" pitchFamily="50" charset="0"/>
              </a:rPr>
              <a:t>сторичний</a:t>
            </a:r>
            <a:r>
              <a:rPr lang="ru-RU" sz="4400" dirty="0" smtClean="0">
                <a:latin typeface="BravoRG" panose="02000506000000020004" pitchFamily="50" charset="0"/>
              </a:rPr>
              <a:t> </a:t>
            </a:r>
          </a:p>
          <a:p>
            <a:r>
              <a:rPr lang="ru-RU" sz="4400" dirty="0" smtClean="0">
                <a:latin typeface="BravoRG" panose="02000506000000020004" pitchFamily="50" charset="0"/>
              </a:rPr>
              <a:t>роман у </a:t>
            </a:r>
            <a:r>
              <a:rPr lang="ru-RU" sz="4400" dirty="0" err="1" smtClean="0">
                <a:latin typeface="BravoRG" panose="02000506000000020004" pitchFamily="50" charset="0"/>
              </a:rPr>
              <a:t>віршах</a:t>
            </a:r>
            <a:endParaRPr lang="ru-RU" sz="4400" dirty="0" smtClean="0">
              <a:latin typeface="BravoRG" panose="02000506000000020004" pitchFamily="50" charset="0"/>
            </a:endParaRPr>
          </a:p>
          <a:p>
            <a:r>
              <a:rPr lang="ru-RU" sz="4400" dirty="0">
                <a:latin typeface="BravoRG" panose="02000506000000020004" pitchFamily="50" charset="0"/>
              </a:rPr>
              <a:t>1979 </a:t>
            </a:r>
          </a:p>
          <a:p>
            <a:endParaRPr lang="ru-RU" sz="4400" dirty="0">
              <a:latin typeface="BravoRG" panose="02000506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llustrators.ru/illustrations/59601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27" y="0"/>
            <a:ext cx="3337720" cy="670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3"/>
          <p:cNvSpPr txBox="1"/>
          <p:nvPr/>
        </p:nvSpPr>
        <p:spPr>
          <a:xfrm>
            <a:off x="5681006" y="1584336"/>
            <a:ext cx="48594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uk-UA" sz="4800" dirty="0" err="1" smtClean="0">
                <a:latin typeface="BravoRG" panose="02000506000000020004" pitchFamily="50" charset="0"/>
                <a:cs typeface="Arial" pitchFamily="34" charset="0"/>
              </a:rPr>
              <a:t>“</a:t>
            </a:r>
            <a:r>
              <a:rPr lang="uk-UA" sz="4400" dirty="0" err="1" smtClean="0">
                <a:latin typeface="BravoRG" panose="02000506000000020004" pitchFamily="50" charset="0"/>
                <a:cs typeface="Arial" pitchFamily="34" charset="0"/>
              </a:rPr>
              <a:t>Ця</a:t>
            </a:r>
            <a:r>
              <a:rPr lang="uk-UA" sz="4400" dirty="0" smtClean="0">
                <a:latin typeface="BravoRG" panose="02000506000000020004" pitchFamily="50" charset="0"/>
                <a:cs typeface="Arial" pitchFamily="34" charset="0"/>
              </a:rPr>
              <a:t> дівчина не просто так Маруся. </a:t>
            </a:r>
          </a:p>
          <a:p>
            <a:pPr algn="ctr"/>
            <a:r>
              <a:rPr lang="uk-UA" sz="4400" dirty="0" smtClean="0">
                <a:latin typeface="BravoRG" panose="02000506000000020004" pitchFamily="50" charset="0"/>
                <a:cs typeface="Arial" pitchFamily="34" charset="0"/>
              </a:rPr>
              <a:t>Це – голос наш. </a:t>
            </a:r>
          </a:p>
          <a:p>
            <a:pPr algn="ctr"/>
            <a:r>
              <a:rPr lang="uk-UA" sz="4400" dirty="0" smtClean="0">
                <a:latin typeface="BravoRG" panose="02000506000000020004" pitchFamily="50" charset="0"/>
                <a:cs typeface="Arial" pitchFamily="34" charset="0"/>
              </a:rPr>
              <a:t>Це – пісня. </a:t>
            </a:r>
          </a:p>
          <a:p>
            <a:pPr algn="ctr"/>
            <a:r>
              <a:rPr lang="uk-UA" sz="4400" dirty="0" smtClean="0">
                <a:latin typeface="BravoRG" panose="02000506000000020004" pitchFamily="50" charset="0"/>
                <a:cs typeface="Arial" pitchFamily="34" charset="0"/>
              </a:rPr>
              <a:t>Це – </a:t>
            </a:r>
            <a:r>
              <a:rPr lang="uk-UA" sz="4400" dirty="0" err="1" smtClean="0">
                <a:latin typeface="BravoRG" panose="02000506000000020004" pitchFamily="50" charset="0"/>
                <a:cs typeface="Arial" pitchFamily="34" charset="0"/>
              </a:rPr>
              <a:t>душа.”</a:t>
            </a:r>
            <a:endParaRPr lang="uk-UA" sz="4400" dirty="0" smtClean="0">
              <a:latin typeface="BravoRG" panose="02000506000000020004" pitchFamily="50" charset="0"/>
              <a:cs typeface="Arial" pitchFamily="34" charset="0"/>
            </a:endParaRPr>
          </a:p>
          <a:p>
            <a:endParaRPr lang="ru-RU" sz="3600" dirty="0">
              <a:latin typeface="BravoRG" panose="02000506000000020004" pitchFamily="50" charset="0"/>
            </a:endParaRPr>
          </a:p>
        </p:txBody>
      </p:sp>
      <p:pic>
        <p:nvPicPr>
          <p:cNvPr id="10244" name="Picture 4" descr="http://history-poltava.org.ua/wp-content/uploads/2014/10/27-KozakNaViyn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4" y="680936"/>
            <a:ext cx="5408632" cy="52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3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1026" name="Picture 2" descr="http://www.tourism.poltava.ua/db/galleries/Pamyatnij_znak_Marusi_Churaj/20090806-IMG_9152.jpg?14225035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-689058"/>
            <a:ext cx="7048500" cy="794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249</TotalTime>
  <Words>349</Words>
  <Application>Microsoft Office PowerPoint</Application>
  <PresentationFormat>Широкоэкранный</PresentationFormat>
  <Paragraphs>58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BravoRG</vt:lpstr>
      <vt:lpstr>Tw Cen MT</vt:lpstr>
      <vt:lpstr>Tw Cen MT Condensed</vt:lpstr>
      <vt:lpstr>Wingdings 3</vt:lpstr>
      <vt:lpstr>Calibri</vt:lpstr>
      <vt:lpstr>Times New Roman</vt:lpstr>
      <vt:lpstr>Интеграл</vt:lpstr>
      <vt:lpstr>Ліна Василівна Костенко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Життєвий шлях  Ліни Василівни Костенко</dc:title>
  <dc:creator>majchjk@hotmail.com</dc:creator>
  <cp:lastModifiedBy>majchjk@hotmail.com</cp:lastModifiedBy>
  <cp:revision>25</cp:revision>
  <dcterms:created xsi:type="dcterms:W3CDTF">2015-02-05T20:28:43Z</dcterms:created>
  <dcterms:modified xsi:type="dcterms:W3CDTF">2015-02-16T21:20:19Z</dcterms:modified>
</cp:coreProperties>
</file>