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04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6879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065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423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7213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148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351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08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227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276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48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58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1268760"/>
            <a:ext cx="6768752" cy="1800200"/>
          </a:xfrm>
        </p:spPr>
        <p:txBody>
          <a:bodyPr>
            <a:normAutofit fontScale="90000"/>
          </a:bodyPr>
          <a:lstStyle/>
          <a:p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Напівпровідникові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прилади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 </a:t>
            </a:r>
            <a:r>
              <a:rPr lang="ru-RU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їх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застосування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3284984"/>
            <a:ext cx="5688632" cy="2232248"/>
          </a:xfrm>
        </p:spPr>
        <p:txBody>
          <a:bodyPr>
            <a:normAutofit/>
          </a:bodyPr>
          <a:lstStyle/>
          <a:p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Виконали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Учениці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11-Б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класу</a:t>
            </a:r>
            <a:endParaRPr lang="ru-RU" sz="2800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Гузенко </a:t>
            </a:r>
            <a:r>
              <a:rPr lang="ru-RU" sz="2800" i="1" dirty="0" err="1" smtClean="0">
                <a:solidFill>
                  <a:schemeClr val="accent4">
                    <a:lumMod val="75000"/>
                  </a:schemeClr>
                </a:solidFill>
              </a:rPr>
              <a:t>Альона</a:t>
            </a: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2800" i="1" dirty="0" err="1" smtClean="0">
                <a:solidFill>
                  <a:schemeClr val="accent4">
                    <a:lumMod val="75000"/>
                  </a:schemeClr>
                </a:solidFill>
              </a:rPr>
              <a:t>Бабаніна</a:t>
            </a:r>
            <a:r>
              <a:rPr lang="ru-RU" sz="2800" i="1" dirty="0" smtClean="0">
                <a:solidFill>
                  <a:schemeClr val="accent4">
                    <a:lumMod val="75000"/>
                  </a:schemeClr>
                </a:solidFill>
              </a:rPr>
              <a:t> Наташа</a:t>
            </a:r>
            <a:endParaRPr lang="ru-RU" sz="2800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6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317321" y="136498"/>
            <a:ext cx="4480374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70C0"/>
                </a:solidFill>
              </a:rPr>
              <a:t>Напівпровідники</a:t>
            </a:r>
            <a:r>
              <a:rPr lang="ru-RU" sz="2400" dirty="0">
                <a:solidFill>
                  <a:srgbClr val="0070C0"/>
                </a:solidFill>
              </a:rPr>
              <a:t> –</a:t>
            </a:r>
            <a:r>
              <a:rPr lang="ru-RU" sz="2400" dirty="0" err="1">
                <a:solidFill>
                  <a:srgbClr val="0070C0"/>
                </a:solidFill>
              </a:rPr>
              <a:t>це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речовини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провідність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яких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має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проміжне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значення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між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діелектриками</a:t>
            </a:r>
            <a:r>
              <a:rPr lang="ru-RU" sz="2400" dirty="0">
                <a:solidFill>
                  <a:srgbClr val="0070C0"/>
                </a:solidFill>
              </a:rPr>
              <a:t> і </a:t>
            </a:r>
            <a:r>
              <a:rPr lang="ru-RU" sz="2400" dirty="0" err="1" smtClean="0">
                <a:solidFill>
                  <a:srgbClr val="0070C0"/>
                </a:solidFill>
              </a:rPr>
              <a:t>провідниками</a:t>
            </a:r>
            <a:r>
              <a:rPr lang="ru-RU" sz="2400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1916832"/>
            <a:ext cx="4738852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У </a:t>
            </a:r>
            <a:r>
              <a:rPr lang="ru-RU" sz="2400" b="1" dirty="0" err="1">
                <a:solidFill>
                  <a:srgbClr val="0070C0"/>
                </a:solidFill>
              </a:rPr>
              <a:t>напівпровідниках</a:t>
            </a:r>
            <a:r>
              <a:rPr lang="ru-RU" sz="2400" b="1" dirty="0">
                <a:solidFill>
                  <a:srgbClr val="0070C0"/>
                </a:solidFill>
              </a:rPr>
              <a:t> при </a:t>
            </a:r>
            <a:r>
              <a:rPr lang="ru-RU" sz="2400" b="1" dirty="0" err="1">
                <a:solidFill>
                  <a:srgbClr val="0070C0"/>
                </a:solidFill>
              </a:rPr>
              <a:t>збільшенні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температури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питомий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опір</a:t>
            </a:r>
            <a:r>
              <a:rPr lang="ru-RU" sz="2400" b="1" dirty="0">
                <a:solidFill>
                  <a:srgbClr val="0070C0"/>
                </a:solidFill>
              </a:rPr>
              <a:t> не </a:t>
            </a:r>
            <a:r>
              <a:rPr lang="ru-RU" sz="2400" b="1" dirty="0" err="1">
                <a:solidFill>
                  <a:srgbClr val="0070C0"/>
                </a:solidFill>
              </a:rPr>
              <a:t>зростає</a:t>
            </a:r>
            <a:r>
              <a:rPr lang="ru-RU" sz="2400" b="1" dirty="0">
                <a:solidFill>
                  <a:srgbClr val="0070C0"/>
                </a:solidFill>
              </a:rPr>
              <a:t>, як у </a:t>
            </a:r>
            <a:r>
              <a:rPr lang="ru-RU" sz="2400" b="1" dirty="0" err="1">
                <a:solidFill>
                  <a:srgbClr val="0070C0"/>
                </a:solidFill>
              </a:rPr>
              <a:t>звичайних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провідників</a:t>
            </a:r>
            <a:r>
              <a:rPr lang="ru-RU" sz="2400" b="1" dirty="0">
                <a:solidFill>
                  <a:srgbClr val="0070C0"/>
                </a:solidFill>
              </a:rPr>
              <a:t>, а </a:t>
            </a:r>
            <a:r>
              <a:rPr lang="ru-RU" sz="2400" b="1" dirty="0" err="1">
                <a:solidFill>
                  <a:srgbClr val="0070C0"/>
                </a:solidFill>
              </a:rPr>
              <a:t>навпаки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різко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err="1">
                <a:solidFill>
                  <a:srgbClr val="0070C0"/>
                </a:solidFill>
              </a:rPr>
              <a:t>зменшується</a:t>
            </a:r>
            <a:r>
              <a:rPr lang="ru-RU" sz="2400" b="1" dirty="0">
                <a:solidFill>
                  <a:srgbClr val="0070C0"/>
                </a:solidFill>
              </a:rPr>
              <a:t> (</a:t>
            </a:r>
            <a:r>
              <a:rPr lang="ru-RU" sz="2400" b="1" dirty="0" err="1">
                <a:solidFill>
                  <a:srgbClr val="0070C0"/>
                </a:solidFill>
              </a:rPr>
              <a:t>наприклад</a:t>
            </a:r>
            <a:r>
              <a:rPr lang="ru-RU" sz="2400" b="1" dirty="0">
                <a:solidFill>
                  <a:srgbClr val="0070C0"/>
                </a:solidFill>
              </a:rPr>
              <a:t>: </a:t>
            </a:r>
            <a:r>
              <a:rPr lang="en-US" sz="2400" b="1" dirty="0" err="1">
                <a:solidFill>
                  <a:srgbClr val="0070C0"/>
                </a:solidFill>
              </a:rPr>
              <a:t>PbS</a:t>
            </a:r>
            <a:r>
              <a:rPr lang="en-US" sz="2400" b="1" dirty="0">
                <a:solidFill>
                  <a:srgbClr val="0070C0"/>
                </a:solidFill>
              </a:rPr>
              <a:t> , </a:t>
            </a:r>
            <a:r>
              <a:rPr lang="en-US" sz="2400" b="1" dirty="0" err="1">
                <a:solidFill>
                  <a:srgbClr val="0070C0"/>
                </a:solidFill>
              </a:rPr>
              <a:t>CdS</a:t>
            </a:r>
            <a:r>
              <a:rPr lang="en-US" sz="2400" b="1" dirty="0">
                <a:solidFill>
                  <a:srgbClr val="0070C0"/>
                </a:solidFill>
              </a:rPr>
              <a:t>, Si, </a:t>
            </a:r>
            <a:r>
              <a:rPr lang="en-US" sz="2400" b="1" dirty="0" err="1">
                <a:solidFill>
                  <a:srgbClr val="0070C0"/>
                </a:solidFill>
              </a:rPr>
              <a:t>Ge</a:t>
            </a:r>
            <a:r>
              <a:rPr lang="en-US" sz="2400" b="1" dirty="0">
                <a:solidFill>
                  <a:srgbClr val="0070C0"/>
                </a:solidFill>
              </a:rPr>
              <a:t>, Se </a:t>
            </a:r>
            <a:r>
              <a:rPr lang="ru-RU" sz="2400" b="1" dirty="0">
                <a:solidFill>
                  <a:srgbClr val="0070C0"/>
                </a:solidFill>
              </a:rPr>
              <a:t>та </a:t>
            </a:r>
            <a:r>
              <a:rPr lang="ru-RU" sz="2400" b="1" dirty="0" err="1">
                <a:solidFill>
                  <a:srgbClr val="0070C0"/>
                </a:solidFill>
              </a:rPr>
              <a:t>інші</a:t>
            </a:r>
            <a:r>
              <a:rPr lang="ru-RU" sz="2400" b="1" dirty="0">
                <a:solidFill>
                  <a:srgbClr val="0070C0"/>
                </a:solidFill>
              </a:rPr>
              <a:t>).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5978" y="4394344"/>
            <a:ext cx="5809875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До них в основному належать </a:t>
            </a:r>
            <a:r>
              <a:rPr lang="ru-RU" sz="2400" dirty="0" err="1">
                <a:solidFill>
                  <a:srgbClr val="0070C0"/>
                </a:solidFill>
              </a:rPr>
              <a:t>сполуки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елементів</a:t>
            </a:r>
            <a:r>
              <a:rPr lang="ru-RU" sz="2400" dirty="0">
                <a:solidFill>
                  <a:srgbClr val="0070C0"/>
                </a:solidFill>
              </a:rPr>
              <a:t> з ІІІ, IV, V </a:t>
            </a:r>
            <a:r>
              <a:rPr lang="ru-RU" sz="2400" dirty="0" err="1">
                <a:solidFill>
                  <a:srgbClr val="0070C0"/>
                </a:solidFill>
              </a:rPr>
              <a:t>періодів</a:t>
            </a:r>
            <a:r>
              <a:rPr lang="ru-RU" sz="2400" dirty="0">
                <a:solidFill>
                  <a:srgbClr val="0070C0"/>
                </a:solidFill>
              </a:rPr>
              <a:t>. </a:t>
            </a:r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 err="1" smtClean="0">
                <a:solidFill>
                  <a:srgbClr val="0070C0"/>
                </a:solidFill>
              </a:rPr>
              <a:t>Також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на </a:t>
            </a:r>
            <a:r>
              <a:rPr lang="ru-RU" sz="2400" dirty="0" err="1">
                <a:solidFill>
                  <a:srgbClr val="0070C0"/>
                </a:solidFill>
              </a:rPr>
              <a:t>електропровідність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напівпровідників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впливає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світло</a:t>
            </a:r>
            <a:r>
              <a:rPr lang="ru-RU" sz="2400" dirty="0">
                <a:solidFill>
                  <a:srgbClr val="0070C0"/>
                </a:solidFill>
              </a:rPr>
              <a:t>, </a:t>
            </a:r>
            <a:r>
              <a:rPr lang="ru-RU" sz="2400" dirty="0" err="1">
                <a:solidFill>
                  <a:srgbClr val="0070C0"/>
                </a:solidFill>
              </a:rPr>
              <a:t>сильне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електромагнітне</a:t>
            </a:r>
            <a:r>
              <a:rPr lang="ru-RU" sz="2400" dirty="0">
                <a:solidFill>
                  <a:srgbClr val="0070C0"/>
                </a:solidFill>
              </a:rPr>
              <a:t> поле, потоки </a:t>
            </a:r>
            <a:r>
              <a:rPr lang="ru-RU" sz="2400" dirty="0" err="1">
                <a:solidFill>
                  <a:srgbClr val="0070C0"/>
                </a:solidFill>
              </a:rPr>
              <a:t>швидких</a:t>
            </a:r>
            <a:r>
              <a:rPr lang="ru-RU" sz="2400" dirty="0">
                <a:solidFill>
                  <a:srgbClr val="0070C0"/>
                </a:solidFill>
              </a:rPr>
              <a:t> </a:t>
            </a:r>
            <a:r>
              <a:rPr lang="ru-RU" sz="2400" dirty="0" err="1">
                <a:solidFill>
                  <a:srgbClr val="0070C0"/>
                </a:solidFill>
              </a:rPr>
              <a:t>частинок</a:t>
            </a:r>
            <a:r>
              <a:rPr lang="ru-RU" sz="2400" dirty="0">
                <a:solidFill>
                  <a:srgbClr val="0070C0"/>
                </a:solidFill>
              </a:rPr>
              <a:t> і т. д.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0" t="14797" r="57856" b="16560"/>
          <a:stretch/>
        </p:blipFill>
        <p:spPr bwMode="auto">
          <a:xfrm>
            <a:off x="6557508" y="2636912"/>
            <a:ext cx="2168874" cy="3921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5-конечная звезда 15"/>
          <p:cNvSpPr/>
          <p:nvPr/>
        </p:nvSpPr>
        <p:spPr>
          <a:xfrm>
            <a:off x="727089" y="93895"/>
            <a:ext cx="576064" cy="55619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403648" y="136498"/>
            <a:ext cx="241905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Повторення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вивченого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матеріалу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899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uiExpand="1" build="allAtOnce" animBg="1"/>
      <p:bldP spid="16" grpId="0" animBg="1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8208912" cy="367240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i="1" dirty="0" err="1" smtClean="0">
                <a:solidFill>
                  <a:srgbClr val="FF0000"/>
                </a:solidFill>
              </a:rPr>
              <a:t>Напівпровідникові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</a:rPr>
              <a:t>прилади</a:t>
            </a:r>
            <a:r>
              <a:rPr lang="ru-RU" sz="3600" i="1" dirty="0" smtClean="0">
                <a:solidFill>
                  <a:srgbClr val="FF0000"/>
                </a:solidFill>
              </a:rPr>
              <a:t> - </a:t>
            </a:r>
            <a:r>
              <a:rPr lang="ru-RU" sz="3600" i="1" dirty="0" err="1" smtClean="0">
                <a:solidFill>
                  <a:srgbClr val="FF0000"/>
                </a:solidFill>
              </a:rPr>
              <a:t>різноманітні</a:t>
            </a:r>
            <a:r>
              <a:rPr lang="ru-RU" sz="3600" i="1" dirty="0" smtClean="0">
                <a:solidFill>
                  <a:srgbClr val="FF0000"/>
                </a:solidFill>
              </a:rPr>
              <a:t> за </a:t>
            </a:r>
            <a:r>
              <a:rPr lang="ru-RU" sz="3600" i="1" dirty="0" err="1" smtClean="0">
                <a:solidFill>
                  <a:srgbClr val="FF0000"/>
                </a:solidFill>
              </a:rPr>
              <a:t>конструкцією</a:t>
            </a:r>
            <a:r>
              <a:rPr lang="ru-RU" sz="3600" i="1" dirty="0" smtClean="0">
                <a:solidFill>
                  <a:srgbClr val="FF0000"/>
                </a:solidFill>
              </a:rPr>
              <a:t>, </a:t>
            </a:r>
            <a:r>
              <a:rPr lang="ru-RU" sz="3600" i="1" dirty="0" err="1" smtClean="0">
                <a:solidFill>
                  <a:srgbClr val="FF0000"/>
                </a:solidFill>
              </a:rPr>
              <a:t>технології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</a:rPr>
              <a:t>виготовлення</a:t>
            </a:r>
            <a:r>
              <a:rPr lang="ru-RU" sz="3600" i="1" dirty="0" smtClean="0">
                <a:solidFill>
                  <a:srgbClr val="FF0000"/>
                </a:solidFill>
              </a:rPr>
              <a:t> і </a:t>
            </a:r>
            <a:r>
              <a:rPr lang="ru-RU" sz="3600" i="1" dirty="0" err="1" smtClean="0">
                <a:solidFill>
                  <a:srgbClr val="FF0000"/>
                </a:solidFill>
              </a:rPr>
              <a:t>функціональному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</a:rPr>
              <a:t>призначенню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</a:rPr>
              <a:t>електронні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</a:rPr>
              <a:t>прилади</a:t>
            </a:r>
            <a:r>
              <a:rPr lang="ru-RU" sz="3600" i="1" dirty="0" smtClean="0">
                <a:solidFill>
                  <a:srgbClr val="FF0000"/>
                </a:solidFill>
              </a:rPr>
              <a:t>, </a:t>
            </a:r>
            <a:r>
              <a:rPr lang="ru-RU" sz="3600" i="1" dirty="0" err="1" smtClean="0">
                <a:solidFill>
                  <a:srgbClr val="FF0000"/>
                </a:solidFill>
              </a:rPr>
              <a:t>засновані</a:t>
            </a:r>
            <a:r>
              <a:rPr lang="ru-RU" sz="3600" i="1" dirty="0" smtClean="0">
                <a:solidFill>
                  <a:srgbClr val="FF0000"/>
                </a:solidFill>
              </a:rPr>
              <a:t> на </a:t>
            </a:r>
            <a:r>
              <a:rPr lang="ru-RU" sz="3600" i="1" dirty="0" err="1" smtClean="0">
                <a:solidFill>
                  <a:srgbClr val="FF0000"/>
                </a:solidFill>
              </a:rPr>
              <a:t>використанні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</a:rPr>
              <a:t>властивостей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600" i="1" dirty="0" err="1" smtClean="0">
                <a:solidFill>
                  <a:srgbClr val="FF0000"/>
                </a:solidFill>
              </a:rPr>
              <a:t>напівпровідників</a:t>
            </a:r>
            <a:r>
              <a:rPr lang="ru-RU" sz="3600" i="1" dirty="0" smtClean="0">
                <a:solidFill>
                  <a:srgbClr val="FF0000"/>
                </a:solidFill>
              </a:rPr>
              <a:t>.</a:t>
            </a:r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06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46</TotalTime>
  <Words>120</Words>
  <Application>Microsoft Office PowerPoint</Application>
  <PresentationFormat>Экран (4:3)</PresentationFormat>
  <Paragraphs>12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Кнопка</vt:lpstr>
      <vt:lpstr>Тема Office</vt:lpstr>
      <vt:lpstr>Напівпровідникові прилади і їх застосування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Напівпровідники і їх використання</dc:title>
  <dc:creator>Алёна</dc:creator>
  <cp:lastModifiedBy>Алёна</cp:lastModifiedBy>
  <cp:revision>6</cp:revision>
  <dcterms:created xsi:type="dcterms:W3CDTF">2013-10-16T13:47:51Z</dcterms:created>
  <dcterms:modified xsi:type="dcterms:W3CDTF">2013-10-16T14:57:53Z</dcterms:modified>
</cp:coreProperties>
</file>