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5BF9EA-C2B6-4C8C-98C1-E43E560F918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FC2995-E54B-4337-B972-02BF676E1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7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uk.wikipedia.org/wiki/%D0%93%D0%B5%D0%BB%D1%96%D0%B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7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7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0%BB%D0%BE%D1%80%D0%BE%D0%B2%D0%BE%D0%B4%D0%B5%D0%BD%D1%8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uk.wikipedia.org/wiki/%D0%93%D1%83%D1%81%D1%82%D0%B8%D0%BD%D0%B0" TargetMode="External"/><Relationship Id="rId4" Type="http://schemas.openxmlformats.org/officeDocument/2006/relationships/hyperlink" Target="http://uk.wikipedia.org/wiki/%D0%9A%D0%B5%D0%BB%D1%8C%D0%B2%D1%96%D0%B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uk.wikipedia.org/wiki/%D0%9E%D0%BA%D1%81%D0%B8%D0%B4_%D0%BC%D0%B0%D0%B3%D0%BD%D1%96%D1%8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uk.wikipedia.org/wiki/%D0%90%D1%80%D0%B0%D1%85%D0%BD%D0%BE%D1%97%D0%B4_(%D0%B0%D1%81%D1%82%D1%80%D0%BE%D0%B3%D0%B5%D0%BE%D0%BB%D0%BE%D0%B3%D1%96%D1%8F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uk.wikipedia.org/wiki/19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0%D0%BB%D1%96%D0%BB%D0%B5%D0%BE_%D0%93%D0%B0%D0%BB%D1%96%D0%BB%D0%B5%D0%B9" TargetMode="External"/><Relationship Id="rId2" Type="http://schemas.openxmlformats.org/officeDocument/2006/relationships/hyperlink" Target="http://uk.wikipedia.org/wiki/16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2%D1%82%D0%BE%D0%BC%D0%B0%D1%82%D0%B8%D1%87%D0%BD%D0%B0_%D0%BC%D1%96%D0%B6%D0%BF%D0%BB%D0%B0%D0%BD%D0%B5%D1%82%D0%BD%D0%B0_%D1%81%D1%82%D0%B0%D0%BD%D1%86%D1%96%D1%8F" TargetMode="External"/><Relationship Id="rId2" Type="http://schemas.openxmlformats.org/officeDocument/2006/relationships/hyperlink" Target="http://uk.wikipedia.org/wiki/%D0%A8%D1%82%D1%83%D1%87%D0%BD%D0%B8%D0%B9_%D1%81%D1%83%D0%BF%D1%83%D1%82%D0%BD%D0%B8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6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196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1%80%D0%B0%D0%BD%D1%96%D1%82" TargetMode="External"/><Relationship Id="rId3" Type="http://schemas.openxmlformats.org/officeDocument/2006/relationships/hyperlink" Target="http://uk.wikipedia.org/wiki/1972" TargetMode="External"/><Relationship Id="rId7" Type="http://schemas.openxmlformats.org/officeDocument/2006/relationships/hyperlink" Target="http://uk.wikipedia.org/wiki/%D0%91%D0%B0%D0%B7%D0%B0%D0%BB%D1%8C%D1%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0%BB%D1%96%D0%B9" TargetMode="External"/><Relationship Id="rId5" Type="http://schemas.openxmlformats.org/officeDocument/2006/relationships/hyperlink" Target="http://uk.wikipedia.org/wiki/%D0%A2%D0%BE%D1%80%D1%96%D0%B9" TargetMode="External"/><Relationship Id="rId4" Type="http://schemas.openxmlformats.org/officeDocument/2006/relationships/hyperlink" Target="http://uk.wikipedia.org/wiki/%D0%A3%D1%80%D0%B0%D0%BD_(%D1%85%D1%96%D0%BC%D1%96%D1%87%D0%BD%D0%B8%D0%B9_%D0%B5%D0%BB%D0%B5%D0%BC%D0%B5%D0%BD%D1%82)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Дослідження </a:t>
            </a:r>
            <a:r>
              <a:rPr lang="uk-UA" sz="7200" dirty="0"/>
              <a:t>В</a:t>
            </a:r>
            <a:r>
              <a:rPr lang="uk-UA" sz="7200" dirty="0" smtClean="0"/>
              <a:t>енери</a:t>
            </a:r>
            <a:endParaRPr lang="ru-RU" sz="7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857364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 лютому </a:t>
            </a:r>
            <a:r>
              <a:rPr lang="ru-RU" dirty="0">
                <a:hlinkClick r:id="rId3" tooltip="1974"/>
              </a:rPr>
              <a:t>1974</a:t>
            </a:r>
            <a:r>
              <a:rPr lang="ru-RU" dirty="0"/>
              <a:t> року на </a:t>
            </a:r>
            <a:r>
              <a:rPr lang="ru-RU" dirty="0" err="1"/>
              <a:t>відстані</a:t>
            </a:r>
            <a:r>
              <a:rPr lang="ru-RU" dirty="0"/>
              <a:t> 6 тис. 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 </a:t>
            </a:r>
            <a:r>
              <a:rPr lang="ru-RU" dirty="0" err="1"/>
              <a:t>пройшов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пролітний</a:t>
            </a:r>
            <a:r>
              <a:rPr lang="ru-RU" dirty="0"/>
              <a:t> зонд «Маринер-10», оснащений </a:t>
            </a:r>
            <a:r>
              <a:rPr lang="ru-RU" dirty="0" err="1"/>
              <a:t>телевізійною</a:t>
            </a:r>
            <a:r>
              <a:rPr lang="ru-RU" dirty="0"/>
              <a:t> камерою, </a:t>
            </a:r>
            <a:r>
              <a:rPr lang="ru-RU" dirty="0" err="1"/>
              <a:t>ультрафіолетовим</a:t>
            </a:r>
            <a:r>
              <a:rPr lang="ru-RU" dirty="0"/>
              <a:t> спектрометром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інфрачервоним</a:t>
            </a:r>
            <a:r>
              <a:rPr lang="ru-RU" dirty="0"/>
              <a:t> </a:t>
            </a:r>
            <a:r>
              <a:rPr lang="ru-RU" dirty="0" err="1"/>
              <a:t>радіометром</a:t>
            </a:r>
            <a:r>
              <a:rPr lang="ru-RU" dirty="0"/>
              <a:t>.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телевізійні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хмарного</a:t>
            </a:r>
            <a:r>
              <a:rPr lang="ru-RU" dirty="0"/>
              <a:t> шару </a:t>
            </a:r>
            <a:r>
              <a:rPr lang="ru-RU" dirty="0" err="1"/>
              <a:t>використовувалися</a:t>
            </a:r>
            <a:r>
              <a:rPr lang="ru-RU" dirty="0"/>
              <a:t> для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спектрометра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виміряно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 </a:t>
            </a:r>
            <a:r>
              <a:rPr lang="ru-RU" dirty="0" err="1">
                <a:hlinkClick r:id="rId4" tooltip="Гелій"/>
              </a:rPr>
              <a:t>гелію</a:t>
            </a:r>
            <a:r>
              <a:rPr lang="ru-RU" dirty="0"/>
              <a:t> в </a:t>
            </a:r>
            <a:r>
              <a:rPr lang="ru-RU" dirty="0" err="1"/>
              <a:t>атмосфері</a:t>
            </a:r>
            <a:r>
              <a:rPr lang="ru-RU" dirty="0"/>
              <a:t>.</a:t>
            </a:r>
          </a:p>
        </p:txBody>
      </p:sp>
      <p:pic>
        <p:nvPicPr>
          <p:cNvPr id="9218" name="Picture 2" descr="C:\Users\111\Downloads\Mariner10 (1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214554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pic>
        <p:nvPicPr>
          <p:cNvPr id="5" name="Picture 3" descr="C:\Users\111\Downloads\Reprocessed_Mariner_10_image_of_Mercur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71612"/>
            <a:ext cx="5495801" cy="5143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643182"/>
            <a:ext cx="2143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Композитне зображення, зроблене в 1975 році апаратом </a:t>
            </a:r>
            <a:r>
              <a:rPr lang="uk-UA" sz="2800" dirty="0" err="1" smtClean="0"/>
              <a:t>Маринер</a:t>
            </a:r>
            <a:r>
              <a:rPr lang="uk-UA" sz="2800" dirty="0" smtClean="0"/>
              <a:t>-10</a:t>
            </a: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928802"/>
            <a:ext cx="31432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hlinkClick r:id="rId3" tooltip="1975"/>
              </a:rPr>
              <a:t>1975</a:t>
            </a:r>
            <a:r>
              <a:rPr lang="ru-RU" sz="2000" dirty="0"/>
              <a:t> </a:t>
            </a:r>
            <a:r>
              <a:rPr lang="ru-RU" sz="2000" dirty="0" err="1"/>
              <a:t>рік</a:t>
            </a:r>
            <a:r>
              <a:rPr lang="ru-RU" sz="2000" dirty="0"/>
              <a:t> став </a:t>
            </a:r>
            <a:r>
              <a:rPr lang="ru-RU" sz="2000" dirty="0" err="1"/>
              <a:t>новим</a:t>
            </a:r>
            <a:r>
              <a:rPr lang="ru-RU" sz="2000" dirty="0"/>
              <a:t> </a:t>
            </a:r>
            <a:r>
              <a:rPr lang="ru-RU" sz="2000" dirty="0" err="1"/>
              <a:t>етапом</a:t>
            </a:r>
            <a:r>
              <a:rPr lang="ru-RU" sz="2000" dirty="0"/>
              <a:t> у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космічних</a:t>
            </a:r>
            <a:r>
              <a:rPr lang="ru-RU" sz="2000" dirty="0"/>
              <a:t> </a:t>
            </a:r>
            <a:r>
              <a:rPr lang="ru-RU" sz="2000" dirty="0" err="1"/>
              <a:t>дослідженнях</a:t>
            </a:r>
            <a:r>
              <a:rPr lang="ru-RU" sz="2000" dirty="0"/>
              <a:t>. </a:t>
            </a:r>
            <a:r>
              <a:rPr lang="ru-RU" sz="2000" dirty="0" err="1"/>
              <a:t>Уперше</a:t>
            </a:r>
            <a:r>
              <a:rPr lang="ru-RU" sz="2000" dirty="0"/>
              <a:t> </a:t>
            </a:r>
            <a:r>
              <a:rPr lang="ru-RU" sz="2000" dirty="0" err="1"/>
              <a:t>станції</a:t>
            </a:r>
            <a:r>
              <a:rPr lang="ru-RU" sz="2000" dirty="0"/>
              <a:t> нового </a:t>
            </a:r>
            <a:r>
              <a:rPr lang="ru-RU" sz="2000" dirty="0" err="1"/>
              <a:t>покоління</a:t>
            </a:r>
            <a:r>
              <a:rPr lang="ru-RU" sz="2000" dirty="0"/>
              <a:t> «Венера-9» </a:t>
            </a:r>
            <a:r>
              <a:rPr lang="ru-RU" sz="2000" dirty="0" err="1"/>
              <a:t>і</a:t>
            </a:r>
            <a:r>
              <a:rPr lang="ru-RU" sz="2000" dirty="0"/>
              <a:t> «Венера-10» стали </a:t>
            </a:r>
            <a:r>
              <a:rPr lang="ru-RU" sz="2000" dirty="0" err="1"/>
              <a:t>штучними</a:t>
            </a:r>
            <a:r>
              <a:rPr lang="ru-RU" sz="2000" dirty="0"/>
              <a:t> </a:t>
            </a:r>
            <a:r>
              <a:rPr lang="ru-RU" sz="2000" dirty="0" err="1"/>
              <a:t>супутниками</a:t>
            </a:r>
            <a:r>
              <a:rPr lang="ru-RU" sz="2000" dirty="0"/>
              <a:t> </a:t>
            </a:r>
            <a:r>
              <a:rPr lang="ru-RU" sz="2000" dirty="0" err="1"/>
              <a:t>Венери</a:t>
            </a:r>
            <a:r>
              <a:rPr lang="ru-RU" sz="2000" dirty="0"/>
              <a:t>, на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спускних</a:t>
            </a:r>
            <a:r>
              <a:rPr lang="ru-RU" sz="2000" dirty="0"/>
              <a:t> </a:t>
            </a:r>
            <a:r>
              <a:rPr lang="ru-RU" sz="2000" dirty="0" err="1"/>
              <a:t>апаратів</a:t>
            </a:r>
            <a:r>
              <a:rPr lang="ru-RU" sz="2000" dirty="0"/>
              <a:t> </a:t>
            </a:r>
            <a:r>
              <a:rPr lang="ru-RU" sz="2000" dirty="0" err="1"/>
              <a:t>передавалася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— </a:t>
            </a:r>
            <a:r>
              <a:rPr lang="ru-RU" sz="2000" dirty="0" err="1"/>
              <a:t>ретранслювалася</a:t>
            </a:r>
            <a:r>
              <a:rPr lang="ru-RU" sz="2000" dirty="0"/>
              <a:t> на </a:t>
            </a:r>
            <a:r>
              <a:rPr lang="ru-RU" sz="2000" dirty="0" smtClean="0"/>
              <a:t>Землю. </a:t>
            </a:r>
            <a:r>
              <a:rPr lang="ru-RU" sz="2000" dirty="0" err="1"/>
              <a:t>Уперше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планети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передано </a:t>
            </a:r>
            <a:r>
              <a:rPr lang="ru-RU" sz="2000" dirty="0" err="1"/>
              <a:t>панорамні</a:t>
            </a:r>
            <a:r>
              <a:rPr lang="ru-RU" sz="2000" dirty="0"/>
              <a:t> </a:t>
            </a:r>
            <a:r>
              <a:rPr lang="ru-RU" sz="2000" dirty="0" err="1"/>
              <a:t>телевізійні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. </a:t>
            </a:r>
          </a:p>
        </p:txBody>
      </p:sp>
      <p:pic>
        <p:nvPicPr>
          <p:cNvPr id="10243" name="Picture 3" descr="C:\Users\111\Downloads\venera9-10-posle-obrabot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26" y="2357430"/>
            <a:ext cx="5502079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071678"/>
            <a:ext cx="3214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виміряно</a:t>
            </a:r>
            <a:r>
              <a:rPr lang="ru-RU" dirty="0" smtClean="0"/>
              <a:t> </a:t>
            </a:r>
            <a:r>
              <a:rPr lang="ru-RU" dirty="0" err="1" smtClean="0"/>
              <a:t>густину</a:t>
            </a:r>
            <a:r>
              <a:rPr lang="ru-RU" dirty="0" smtClean="0"/>
              <a:t>, </a:t>
            </a:r>
            <a:r>
              <a:rPr lang="ru-RU" dirty="0" err="1" smtClean="0"/>
              <a:t>тиск</a:t>
            </a:r>
            <a:r>
              <a:rPr lang="ru-RU" dirty="0" smtClean="0"/>
              <a:t>, температуру </a:t>
            </a:r>
            <a:r>
              <a:rPr lang="ru-RU" dirty="0" err="1" smtClean="0"/>
              <a:t>атмосфери</a:t>
            </a:r>
            <a:r>
              <a:rPr lang="ru-RU" dirty="0" smtClean="0"/>
              <a:t>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пари. Для </a:t>
            </a:r>
            <a:r>
              <a:rPr lang="ru-RU" dirty="0" err="1" smtClean="0"/>
              <a:t>вимірювань</a:t>
            </a:r>
            <a:r>
              <a:rPr lang="ru-RU" dirty="0" smtClean="0"/>
              <a:t> характеристик </a:t>
            </a:r>
            <a:r>
              <a:rPr lang="ru-RU" dirty="0" err="1" smtClean="0"/>
              <a:t>застосовано</a:t>
            </a:r>
            <a:r>
              <a:rPr lang="ru-RU" dirty="0" smtClean="0"/>
              <a:t> </a:t>
            </a:r>
            <a:r>
              <a:rPr lang="ru-RU" dirty="0" err="1" smtClean="0"/>
              <a:t>радіаційний</a:t>
            </a:r>
            <a:r>
              <a:rPr lang="ru-RU" dirty="0" smtClean="0"/>
              <a:t> </a:t>
            </a:r>
            <a:r>
              <a:rPr lang="ru-RU" dirty="0" err="1" smtClean="0"/>
              <a:t>вимірювач</a:t>
            </a:r>
            <a:r>
              <a:rPr lang="ru-RU" dirty="0" smtClean="0"/>
              <a:t> </a:t>
            </a:r>
            <a:r>
              <a:rPr lang="ru-RU" dirty="0" err="1" smtClean="0"/>
              <a:t>густини</a:t>
            </a:r>
            <a:r>
              <a:rPr lang="ru-RU" dirty="0" smtClean="0"/>
              <a:t>.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r>
              <a:rPr lang="ru-RU" dirty="0" smtClean="0"/>
              <a:t> дозволили </a:t>
            </a:r>
            <a:r>
              <a:rPr lang="ru-RU" dirty="0" err="1" smtClean="0"/>
              <a:t>одержати</a:t>
            </a:r>
            <a:r>
              <a:rPr lang="ru-RU" dirty="0" smtClean="0"/>
              <a:t> </a:t>
            </a:r>
            <a:r>
              <a:rPr lang="ru-RU" dirty="0" err="1" smtClean="0"/>
              <a:t>телевізійні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хмарного</a:t>
            </a:r>
            <a:r>
              <a:rPr lang="ru-RU" dirty="0" smtClean="0"/>
              <a:t> шару,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за </a:t>
            </a:r>
            <a:r>
              <a:rPr lang="ru-RU" dirty="0" err="1" smtClean="0"/>
              <a:t>верхньою</a:t>
            </a:r>
            <a:r>
              <a:rPr lang="ru-RU" dirty="0" smtClean="0"/>
              <a:t> </a:t>
            </a:r>
            <a:r>
              <a:rPr lang="ru-RU" dirty="0" err="1" smtClean="0"/>
              <a:t>межею</a:t>
            </a:r>
            <a:r>
              <a:rPr lang="ru-RU" dirty="0" smtClean="0"/>
              <a:t> </a:t>
            </a:r>
            <a:r>
              <a:rPr lang="ru-RU" dirty="0" err="1" smtClean="0"/>
              <a:t>хмар</a:t>
            </a:r>
            <a:r>
              <a:rPr lang="ru-RU" dirty="0" smtClean="0"/>
              <a:t>, </a:t>
            </a:r>
            <a:r>
              <a:rPr lang="ru-RU" dirty="0" err="1" smtClean="0"/>
              <a:t>спектри</a:t>
            </a:r>
            <a:r>
              <a:rPr lang="ru-RU" dirty="0" smtClean="0"/>
              <a:t> </a:t>
            </a:r>
            <a:r>
              <a:rPr lang="ru-RU" dirty="0" err="1" smtClean="0"/>
              <a:t>нічного</a:t>
            </a:r>
            <a:r>
              <a:rPr lang="ru-RU" dirty="0" smtClean="0"/>
              <a:t> </a:t>
            </a:r>
            <a:r>
              <a:rPr lang="ru-RU" dirty="0" err="1" smtClean="0"/>
              <a:t>світіння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, </a:t>
            </a:r>
            <a:r>
              <a:rPr lang="ru-RU" dirty="0" err="1" smtClean="0"/>
              <a:t>дослідити</a:t>
            </a:r>
            <a:r>
              <a:rPr lang="ru-RU" dirty="0" smtClean="0"/>
              <a:t> </a:t>
            </a:r>
            <a:r>
              <a:rPr lang="ru-RU" dirty="0" err="1" smtClean="0"/>
              <a:t>водневу</a:t>
            </a:r>
            <a:r>
              <a:rPr lang="ru-RU" dirty="0" smtClean="0"/>
              <a:t> корону. </a:t>
            </a:r>
            <a:endParaRPr lang="ru-RU" dirty="0"/>
          </a:p>
        </p:txBody>
      </p:sp>
      <p:pic>
        <p:nvPicPr>
          <p:cNvPr id="11266" name="Picture 2" descr="C:\Users\111\Downloads\794px-Venera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631" y="1928802"/>
            <a:ext cx="5292369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3116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3" tooltip="1978"/>
              </a:rPr>
              <a:t>1978</a:t>
            </a:r>
            <a:r>
              <a:rPr lang="ru-RU" dirty="0"/>
              <a:t> р. за </a:t>
            </a:r>
            <a:r>
              <a:rPr lang="ru-RU" dirty="0" err="1"/>
              <a:t>допомогою</a:t>
            </a:r>
            <a:r>
              <a:rPr lang="ru-RU" dirty="0"/>
              <a:t> АМС «Венера-11» </a:t>
            </a:r>
            <a:r>
              <a:rPr lang="ru-RU" dirty="0" err="1"/>
              <a:t>і</a:t>
            </a:r>
            <a:r>
              <a:rPr lang="ru-RU" dirty="0"/>
              <a:t> «Венера-12» </a:t>
            </a:r>
            <a:r>
              <a:rPr lang="ru-RU" dirty="0" err="1"/>
              <a:t>досліджували</a:t>
            </a:r>
            <a:r>
              <a:rPr lang="ru-RU" dirty="0"/>
              <a:t> </a:t>
            </a:r>
            <a:r>
              <a:rPr lang="ru-RU" dirty="0" err="1"/>
              <a:t>хімічний</a:t>
            </a:r>
            <a:r>
              <a:rPr lang="ru-RU" dirty="0"/>
              <a:t> склад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верхньої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 (96% за </a:t>
            </a:r>
            <a:r>
              <a:rPr lang="ru-RU" dirty="0" err="1" smtClean="0"/>
              <a:t>обсягом</a:t>
            </a:r>
            <a:r>
              <a:rPr lang="ru-RU" dirty="0" smtClean="0"/>
              <a:t>), азот (4%), оксид </a:t>
            </a:r>
            <a:r>
              <a:rPr lang="ru-RU" dirty="0" err="1" smtClean="0"/>
              <a:t>вуглецю</a:t>
            </a:r>
            <a:r>
              <a:rPr lang="ru-RU" dirty="0" smtClean="0"/>
              <a:t>, </a:t>
            </a:r>
            <a:r>
              <a:rPr lang="ru-RU" dirty="0" err="1" smtClean="0"/>
              <a:t>двоокис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, </a:t>
            </a:r>
            <a:r>
              <a:rPr lang="ru-RU" dirty="0" err="1" smtClean="0"/>
              <a:t>кисню</a:t>
            </a:r>
            <a:r>
              <a:rPr lang="ru-RU" dirty="0" smtClean="0"/>
              <a:t> практично не </a:t>
            </a:r>
            <a:r>
              <a:rPr lang="ru-RU" dirty="0" err="1" smtClean="0"/>
              <a:t>виявилося</a:t>
            </a:r>
            <a:r>
              <a:rPr lang="ru-RU" dirty="0" smtClean="0"/>
              <a:t>,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 </a:t>
            </a:r>
            <a:r>
              <a:rPr lang="ru-RU" dirty="0" err="1" smtClean="0"/>
              <a:t>коливався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0,1—0,4% </a:t>
            </a:r>
            <a:r>
              <a:rPr lang="ru-RU" dirty="0" err="1" smtClean="0"/>
              <a:t>під</a:t>
            </a:r>
            <a:r>
              <a:rPr lang="ru-RU" dirty="0" smtClean="0"/>
              <a:t> шарами </a:t>
            </a:r>
            <a:r>
              <a:rPr lang="ru-RU" dirty="0" err="1" smtClean="0"/>
              <a:t>хмар</a:t>
            </a:r>
            <a:r>
              <a:rPr lang="ru-RU" dirty="0" smtClean="0"/>
              <a:t> до 15—30% </a:t>
            </a:r>
            <a:r>
              <a:rPr lang="ru-RU" dirty="0" err="1" smtClean="0"/>
              <a:t>вище</a:t>
            </a:r>
            <a:r>
              <a:rPr lang="ru-RU" dirty="0" smtClean="0"/>
              <a:t> за них.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111\Downloads\Venera_11_lan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4200525" cy="4667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928802"/>
            <a:ext cx="3643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зареєстровано</a:t>
            </a:r>
            <a:r>
              <a:rPr lang="ru-RU" dirty="0" smtClean="0"/>
              <a:t> </a:t>
            </a:r>
            <a:r>
              <a:rPr lang="ru-RU" dirty="0" err="1" smtClean="0"/>
              <a:t>імпульси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вказують</a:t>
            </a:r>
            <a:r>
              <a:rPr lang="ru-RU" dirty="0" smtClean="0"/>
              <a:t> на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електричних</a:t>
            </a:r>
            <a:r>
              <a:rPr lang="ru-RU" dirty="0" smtClean="0"/>
              <a:t> </a:t>
            </a:r>
            <a:r>
              <a:rPr lang="ru-RU" dirty="0" err="1" smtClean="0"/>
              <a:t>зарядів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 на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блискавок</a:t>
            </a:r>
            <a:r>
              <a:rPr lang="ru-RU" dirty="0" smtClean="0"/>
              <a:t>. </a:t>
            </a:r>
            <a:r>
              <a:rPr lang="ru-RU" dirty="0" err="1" smtClean="0"/>
              <a:t>Наземними</a:t>
            </a:r>
            <a:r>
              <a:rPr lang="ru-RU" dirty="0" smtClean="0"/>
              <a:t> </a:t>
            </a:r>
            <a:r>
              <a:rPr lang="ru-RU" dirty="0" err="1" smtClean="0"/>
              <a:t>спектроскопічними</a:t>
            </a:r>
            <a:r>
              <a:rPr lang="ru-RU" dirty="0" smtClean="0"/>
              <a:t> </a:t>
            </a:r>
            <a:r>
              <a:rPr lang="ru-RU" dirty="0" err="1" smtClean="0"/>
              <a:t>дослідженнями</a:t>
            </a:r>
            <a:r>
              <a:rPr lang="ru-RU" dirty="0" smtClean="0"/>
              <a:t> </a:t>
            </a:r>
            <a:r>
              <a:rPr lang="ru-RU" dirty="0" err="1" smtClean="0"/>
              <a:t>знайдено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Хлороводень"/>
              </a:rPr>
              <a:t>хлороводню</a:t>
            </a:r>
            <a:r>
              <a:rPr lang="ru-RU" dirty="0" smtClean="0"/>
              <a:t> (НС</a:t>
            </a:r>
            <a:r>
              <a:rPr lang="en-US" dirty="0" smtClean="0"/>
              <a:t>l). </a:t>
            </a:r>
            <a:r>
              <a:rPr lang="ru-RU" dirty="0" smtClean="0"/>
              <a:t>Температура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(на </a:t>
            </a:r>
            <a:r>
              <a:rPr lang="ru-RU" dirty="0" err="1" smtClean="0"/>
              <a:t>рівні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радіусу</a:t>
            </a:r>
            <a:r>
              <a:rPr lang="ru-RU" dirty="0" smtClean="0"/>
              <a:t> 6052 км) становила 735</a:t>
            </a:r>
            <a:r>
              <a:rPr lang="ru-RU" dirty="0" smtClean="0">
                <a:hlinkClick r:id="rId4" tooltip="Кельвін"/>
              </a:rPr>
              <a:t>К</a:t>
            </a:r>
            <a:r>
              <a:rPr lang="ru-RU" dirty="0" smtClean="0"/>
              <a:t>, </a:t>
            </a:r>
            <a:r>
              <a:rPr lang="ru-RU" dirty="0" err="1" smtClean="0"/>
              <a:t>тиск</a:t>
            </a:r>
            <a:r>
              <a:rPr lang="ru-RU" dirty="0" smtClean="0"/>
              <a:t> 9 МПа, </a:t>
            </a:r>
            <a:r>
              <a:rPr lang="ru-RU" dirty="0" err="1" smtClean="0">
                <a:hlinkClick r:id="rId5" tooltip="Густина"/>
              </a:rPr>
              <a:t>густина</a:t>
            </a:r>
            <a:r>
              <a:rPr lang="ru-RU" dirty="0" smtClean="0"/>
              <a:t> газу </a:t>
            </a:r>
            <a:r>
              <a:rPr lang="ru-RU" dirty="0" err="1" smtClean="0"/>
              <a:t>виявилася</a:t>
            </a:r>
            <a:r>
              <a:rPr lang="ru-RU" dirty="0" smtClean="0"/>
              <a:t> в 60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атмосфері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C:\Users\111\Downloads\419px-Venus_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714488"/>
            <a:ext cx="3357586" cy="481087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071678"/>
            <a:ext cx="371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радянськими</a:t>
            </a:r>
            <a:r>
              <a:rPr lang="ru-RU" dirty="0"/>
              <a:t> АМС проходила робота </a:t>
            </a:r>
            <a:r>
              <a:rPr lang="ru-RU" dirty="0" err="1"/>
              <a:t>американського</a:t>
            </a:r>
            <a:r>
              <a:rPr lang="ru-RU" dirty="0"/>
              <a:t> проекту «</a:t>
            </a:r>
            <a:r>
              <a:rPr lang="ru-RU" dirty="0" err="1"/>
              <a:t>Піонер-Венера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складався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супутника</a:t>
            </a:r>
            <a:r>
              <a:rPr lang="ru-RU" dirty="0"/>
              <a:t> та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атмосферних</a:t>
            </a:r>
            <a:r>
              <a:rPr lang="ru-RU" dirty="0"/>
              <a:t> </a:t>
            </a:r>
            <a:r>
              <a:rPr lang="ru-RU" dirty="0" err="1" smtClean="0"/>
              <a:t>зондів</a:t>
            </a:r>
            <a:r>
              <a:rPr lang="ru-RU" dirty="0" smtClean="0"/>
              <a:t>.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/>
              <a:t>експерименту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хімічного</a:t>
            </a:r>
            <a:r>
              <a:rPr lang="ru-RU" dirty="0"/>
              <a:t> складу, </a:t>
            </a:r>
            <a:r>
              <a:rPr lang="ru-RU" dirty="0" err="1"/>
              <a:t>оптичних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теплового режиму </a:t>
            </a:r>
            <a:r>
              <a:rPr lang="ru-RU" dirty="0" err="1"/>
              <a:t>атмосфери</a:t>
            </a:r>
            <a:r>
              <a:rPr lang="ru-RU" dirty="0"/>
              <a:t>,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проведено </a:t>
            </a:r>
            <a:r>
              <a:rPr lang="ru-RU" dirty="0" err="1"/>
              <a:t>вимірювання</a:t>
            </a:r>
            <a:r>
              <a:rPr lang="ru-RU" dirty="0"/>
              <a:t> нейтрального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іонного</a:t>
            </a:r>
            <a:r>
              <a:rPr lang="ru-RU" dirty="0"/>
              <a:t> складу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, </a:t>
            </a:r>
            <a:r>
              <a:rPr lang="ru-RU" dirty="0" err="1"/>
              <a:t>плазмові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, </a:t>
            </a:r>
            <a:r>
              <a:rPr lang="ru-RU" dirty="0" err="1"/>
              <a:t>досліджено</a:t>
            </a:r>
            <a:r>
              <a:rPr lang="ru-RU" dirty="0"/>
              <a:t> </a:t>
            </a:r>
            <a:r>
              <a:rPr lang="ru-RU" dirty="0" err="1"/>
              <a:t>рельєф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</a:p>
        </p:txBody>
      </p:sp>
      <p:pic>
        <p:nvPicPr>
          <p:cNvPr id="14338" name="Picture 2" descr="C:\Users\111\Downloads\Pioneer_Venus_orbi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1191" y="2214554"/>
            <a:ext cx="4974149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785926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3" tooltip="1982"/>
              </a:rPr>
              <a:t>1982</a:t>
            </a:r>
            <a:r>
              <a:rPr lang="ru-RU" dirty="0"/>
              <a:t> року за </a:t>
            </a:r>
            <a:r>
              <a:rPr lang="ru-RU" dirty="0" err="1"/>
              <a:t>допомогою</a:t>
            </a:r>
            <a:r>
              <a:rPr lang="ru-RU" dirty="0"/>
              <a:t> АМС «Венера-13» </a:t>
            </a:r>
            <a:r>
              <a:rPr lang="ru-RU" dirty="0" err="1"/>
              <a:t>і</a:t>
            </a:r>
            <a:r>
              <a:rPr lang="ru-RU" dirty="0"/>
              <a:t> «Венера-14»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кольорові</a:t>
            </a:r>
            <a:r>
              <a:rPr lang="ru-RU" dirty="0"/>
              <a:t> </a:t>
            </a:r>
            <a:r>
              <a:rPr lang="ru-RU" dirty="0" err="1"/>
              <a:t>панорами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Спускні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провели </a:t>
            </a:r>
            <a:r>
              <a:rPr lang="ru-RU" dirty="0" err="1"/>
              <a:t>буріння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(за </a:t>
            </a:r>
            <a:r>
              <a:rPr lang="ru-RU" dirty="0" err="1"/>
              <a:t>температури</a:t>
            </a:r>
            <a:r>
              <a:rPr lang="ru-RU" dirty="0"/>
              <a:t> 470 °</a:t>
            </a:r>
            <a:r>
              <a:rPr lang="en-US" dirty="0"/>
              <a:t>C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93 атм.). </a:t>
            </a:r>
            <a:r>
              <a:rPr lang="ru-RU" dirty="0" err="1" smtClean="0"/>
              <a:t>Аналіз</a:t>
            </a:r>
            <a:r>
              <a:rPr lang="ru-RU" dirty="0" smtClean="0"/>
              <a:t> грунту </a:t>
            </a:r>
            <a:r>
              <a:rPr lang="ru-RU" dirty="0"/>
              <a:t>дозволив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у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оксидів</a:t>
            </a:r>
            <a:r>
              <a:rPr lang="ru-RU" dirty="0"/>
              <a:t> </a:t>
            </a:r>
            <a:r>
              <a:rPr lang="ru-RU" dirty="0" err="1">
                <a:hlinkClick r:id="rId4" tooltip="Оксид магнію"/>
              </a:rPr>
              <a:t>магнію</a:t>
            </a:r>
            <a:r>
              <a:rPr lang="ru-RU" dirty="0"/>
              <a:t>, </a:t>
            </a:r>
            <a:r>
              <a:rPr lang="ru-RU" dirty="0" err="1"/>
              <a:t>алюмінію</a:t>
            </a:r>
            <a:r>
              <a:rPr lang="ru-RU" dirty="0"/>
              <a:t>, </a:t>
            </a:r>
            <a:r>
              <a:rPr lang="ru-RU" dirty="0" err="1"/>
              <a:t>силіцію</a:t>
            </a:r>
            <a:r>
              <a:rPr lang="ru-RU" dirty="0"/>
              <a:t>, </a:t>
            </a:r>
            <a:r>
              <a:rPr lang="ru-RU" dirty="0" err="1"/>
              <a:t>феруму</a:t>
            </a:r>
            <a:r>
              <a:rPr lang="ru-RU" dirty="0"/>
              <a:t>, </a:t>
            </a:r>
            <a:r>
              <a:rPr lang="ru-RU" dirty="0" err="1"/>
              <a:t>калію</a:t>
            </a:r>
            <a:r>
              <a:rPr lang="ru-RU" dirty="0"/>
              <a:t>, </a:t>
            </a:r>
            <a:r>
              <a:rPr lang="ru-RU" dirty="0" err="1"/>
              <a:t>кальцію</a:t>
            </a:r>
            <a:r>
              <a:rPr lang="ru-RU" dirty="0"/>
              <a:t>, титану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магнію</a:t>
            </a:r>
            <a:r>
              <a:rPr lang="ru-RU" dirty="0"/>
              <a:t>.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виміряно</a:t>
            </a:r>
            <a:r>
              <a:rPr lang="ru-RU" dirty="0"/>
              <a:t> </a:t>
            </a:r>
            <a:r>
              <a:rPr lang="ru-RU" dirty="0" err="1"/>
              <a:t>електропровідність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механічну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виконано</a:t>
            </a:r>
            <a:r>
              <a:rPr lang="ru-RU" dirty="0"/>
              <a:t> </a:t>
            </a:r>
            <a:r>
              <a:rPr lang="ru-RU" dirty="0" err="1"/>
              <a:t>найпростіший</a:t>
            </a:r>
            <a:r>
              <a:rPr lang="ru-RU" dirty="0"/>
              <a:t> </a:t>
            </a:r>
            <a:r>
              <a:rPr lang="ru-RU" dirty="0" err="1"/>
              <a:t>сейсмічний</a:t>
            </a:r>
            <a:r>
              <a:rPr lang="ru-RU" dirty="0"/>
              <a:t> </a:t>
            </a:r>
            <a:r>
              <a:rPr lang="ru-RU" dirty="0" err="1"/>
              <a:t>експеримент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C:\Users\111\Downloads\venera_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8001056" cy="24676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657671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3" tooltip="1983"/>
              </a:rPr>
              <a:t>1983</a:t>
            </a:r>
            <a:r>
              <a:rPr lang="ru-RU" dirty="0"/>
              <a:t> року за </a:t>
            </a:r>
            <a:r>
              <a:rPr lang="ru-RU" dirty="0" err="1"/>
              <a:t>допомогою</a:t>
            </a:r>
            <a:r>
              <a:rPr lang="ru-RU" dirty="0"/>
              <a:t> АМС «Венера-15» </a:t>
            </a:r>
            <a:r>
              <a:rPr lang="ru-RU" dirty="0" err="1"/>
              <a:t>і</a:t>
            </a:r>
            <a:r>
              <a:rPr lang="ru-RU" dirty="0"/>
              <a:t> «Венера-16»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радіолокаційні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приполярної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. На </a:t>
            </a:r>
            <a:r>
              <a:rPr lang="ru-RU" dirty="0" err="1"/>
              <a:t>зображеннях</a:t>
            </a:r>
            <a:r>
              <a:rPr lang="ru-RU" dirty="0"/>
              <a:t> добре видно </a:t>
            </a:r>
            <a:r>
              <a:rPr lang="ru-RU" dirty="0" err="1"/>
              <a:t>кратери</a:t>
            </a:r>
            <a:r>
              <a:rPr lang="ru-RU" dirty="0"/>
              <a:t>, пасма, </a:t>
            </a:r>
            <a:r>
              <a:rPr lang="ru-RU" dirty="0" err="1"/>
              <a:t>височини</a:t>
            </a:r>
            <a:r>
              <a:rPr lang="ru-RU" dirty="0"/>
              <a:t>,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розлами</a:t>
            </a:r>
            <a:r>
              <a:rPr lang="ru-RU" dirty="0"/>
              <a:t>, </a:t>
            </a: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хребти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зафіксовано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як </a:t>
            </a:r>
            <a:r>
              <a:rPr lang="ru-RU" dirty="0" err="1">
                <a:hlinkClick r:id="rId4" tooltip="Арахноїд (астрогеологія)"/>
              </a:rPr>
              <a:t>арахноїди</a:t>
            </a:r>
            <a:r>
              <a:rPr lang="ru-RU" dirty="0"/>
              <a:t>.</a:t>
            </a:r>
          </a:p>
        </p:txBody>
      </p:sp>
      <p:pic>
        <p:nvPicPr>
          <p:cNvPr id="16386" name="Picture 2" descr="C:\Users\111\Downloads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500174"/>
            <a:ext cx="6392028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714488"/>
            <a:ext cx="35004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3" tooltip="1984"/>
              </a:rPr>
              <a:t>1984</a:t>
            </a:r>
            <a:r>
              <a:rPr lang="ru-RU" dirty="0"/>
              <a:t> року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інтервалом</a:t>
            </a:r>
            <a:r>
              <a:rPr lang="ru-RU" dirty="0"/>
              <a:t> у 6 </a:t>
            </a:r>
            <a:r>
              <a:rPr lang="ru-RU" dirty="0" err="1"/>
              <a:t>діб</a:t>
            </a:r>
            <a:r>
              <a:rPr lang="ru-RU" dirty="0"/>
              <a:t> в СРСР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запущені</a:t>
            </a:r>
            <a:r>
              <a:rPr lang="ru-RU" dirty="0"/>
              <a:t> </a:t>
            </a:r>
            <a:r>
              <a:rPr lang="ru-RU" dirty="0" err="1"/>
              <a:t>однакові</a:t>
            </a:r>
            <a:r>
              <a:rPr lang="ru-RU" dirty="0"/>
              <a:t> АМС «Вега-1» </a:t>
            </a:r>
            <a:r>
              <a:rPr lang="ru-RU" dirty="0" err="1"/>
              <a:t>і</a:t>
            </a:r>
            <a:r>
              <a:rPr lang="ru-RU" dirty="0"/>
              <a:t> «Вега-2», </a:t>
            </a:r>
            <a:r>
              <a:rPr lang="ru-RU" dirty="0" err="1"/>
              <a:t>обладнані</a:t>
            </a:r>
            <a:r>
              <a:rPr lang="ru-RU" dirty="0"/>
              <a:t> </a:t>
            </a:r>
            <a:r>
              <a:rPr lang="ru-RU" dirty="0" err="1"/>
              <a:t>спускними</a:t>
            </a:r>
            <a:r>
              <a:rPr lang="ru-RU" dirty="0"/>
              <a:t> </a:t>
            </a:r>
            <a:r>
              <a:rPr lang="ru-RU" dirty="0" err="1"/>
              <a:t>апаратами</a:t>
            </a:r>
            <a:r>
              <a:rPr lang="ru-RU" dirty="0"/>
              <a:t>. Метою запуску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комети</a:t>
            </a:r>
            <a:r>
              <a:rPr lang="ru-RU" dirty="0"/>
              <a:t> Галлея </a:t>
            </a:r>
            <a:r>
              <a:rPr lang="ru-RU" dirty="0" err="1"/>
              <a:t>пролітними</a:t>
            </a:r>
            <a:r>
              <a:rPr lang="ru-RU" dirty="0"/>
              <a:t> </a:t>
            </a:r>
            <a:r>
              <a:rPr lang="ru-RU" dirty="0" err="1"/>
              <a:t>апаратами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 тис. км. </a:t>
            </a:r>
            <a:r>
              <a:rPr lang="ru-RU" dirty="0">
                <a:hlinkClick r:id="rId4" tooltip="1985"/>
              </a:rPr>
              <a:t>1985</a:t>
            </a:r>
            <a:r>
              <a:rPr lang="ru-RU" dirty="0"/>
              <a:t> року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 </a:t>
            </a:r>
            <a:r>
              <a:rPr lang="ru-RU" dirty="0" err="1"/>
              <a:t>наповнили</a:t>
            </a:r>
            <a:r>
              <a:rPr lang="ru-RU" dirty="0"/>
              <a:t> </a:t>
            </a:r>
            <a:r>
              <a:rPr lang="ru-RU" dirty="0" err="1"/>
              <a:t>гелієм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аеростатні</a:t>
            </a:r>
            <a:r>
              <a:rPr lang="ru-RU" dirty="0"/>
              <a:t> </a:t>
            </a:r>
            <a:r>
              <a:rPr lang="ru-RU" dirty="0" err="1"/>
              <a:t>зонди</a:t>
            </a:r>
            <a:r>
              <a:rPr lang="ru-RU" dirty="0"/>
              <a:t> (</a:t>
            </a:r>
            <a:r>
              <a:rPr lang="ru-RU" dirty="0" err="1"/>
              <a:t>діаметром</a:t>
            </a:r>
            <a:r>
              <a:rPr lang="ru-RU" dirty="0"/>
              <a:t> 3,4 м) . </a:t>
            </a:r>
            <a:r>
              <a:rPr lang="ru-RU" dirty="0" err="1"/>
              <a:t>Програма</a:t>
            </a:r>
            <a:r>
              <a:rPr lang="ru-RU" dirty="0"/>
              <a:t> АМС </a:t>
            </a:r>
            <a:r>
              <a:rPr lang="ru-RU" dirty="0" err="1"/>
              <a:t>серії</a:t>
            </a:r>
            <a:r>
              <a:rPr lang="ru-RU" dirty="0"/>
              <a:t> «Вега» дозволила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експеримент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прямого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верхівки</a:t>
            </a:r>
            <a:r>
              <a:rPr lang="ru-RU" dirty="0"/>
              <a:t> </a:t>
            </a:r>
            <a:r>
              <a:rPr lang="ru-RU" dirty="0" err="1"/>
              <a:t>венеріанського</a:t>
            </a:r>
            <a:r>
              <a:rPr lang="ru-RU" dirty="0"/>
              <a:t> </a:t>
            </a:r>
            <a:r>
              <a:rPr lang="ru-RU" dirty="0" err="1"/>
              <a:t>хмарного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.</a:t>
            </a:r>
          </a:p>
        </p:txBody>
      </p:sp>
      <p:pic>
        <p:nvPicPr>
          <p:cNvPr id="17410" name="Picture 2" descr="C:\Users\111\Downloads\800px-Vega_model_-_Udvar-Hazy_Cen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2829" y="2000240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vi-VN" b="1" dirty="0" smtClean="0"/>
              <a:t>Венера</a:t>
            </a:r>
            <a:r>
              <a:rPr lang="vi-VN" dirty="0" smtClean="0"/>
              <a:t> — друга за відстанню від </a:t>
            </a:r>
            <a:r>
              <a:rPr lang="uk-UA" dirty="0" smtClean="0"/>
              <a:t>Сонця планета</a:t>
            </a:r>
            <a:r>
              <a:rPr lang="vi-VN" dirty="0" smtClean="0"/>
              <a:t>, </a:t>
            </a:r>
            <a:r>
              <a:rPr lang="vi-VN" dirty="0" smtClean="0"/>
              <a:t>майже такого ж розміру, як </a:t>
            </a:r>
            <a:r>
              <a:rPr lang="uk-UA" dirty="0" smtClean="0"/>
              <a:t>Земля.</a:t>
            </a:r>
            <a:endParaRPr lang="vi-VN" dirty="0" smtClean="0"/>
          </a:p>
          <a:p>
            <a:pPr algn="ctr"/>
            <a:r>
              <a:rPr lang="vi-VN" dirty="0" smtClean="0"/>
              <a:t>Венера — внутрішня планета, і на земному небосхилі не віддаляється від Сонця далі 48°. Венера — третій за яскравістю об'єкт на небі; її блиск поступається лише блиску </a:t>
            </a:r>
            <a:r>
              <a:rPr lang="uk-UA" dirty="0" smtClean="0"/>
              <a:t>Сонця</a:t>
            </a:r>
            <a:r>
              <a:rPr lang="vi-VN" dirty="0" smtClean="0"/>
              <a:t> та </a:t>
            </a:r>
            <a:r>
              <a:rPr lang="uk-UA" dirty="0" smtClean="0"/>
              <a:t>Місяця</a:t>
            </a:r>
            <a:r>
              <a:rPr lang="vi-VN" dirty="0" smtClean="0"/>
              <a:t>. </a:t>
            </a:r>
            <a:r>
              <a:rPr lang="vi-VN" dirty="0" smtClean="0"/>
              <a:t>Належить до планет, відомих людству з найдавніших часів.</a:t>
            </a:r>
          </a:p>
          <a:p>
            <a:endParaRPr lang="ru-RU" dirty="0"/>
          </a:p>
        </p:txBody>
      </p:sp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Венера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2357430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Роботу виконала </a:t>
            </a:r>
          </a:p>
          <a:p>
            <a:pPr algn="ctr"/>
            <a:endParaRPr lang="uk-UA" sz="4000" dirty="0" smtClean="0"/>
          </a:p>
          <a:p>
            <a:pPr algn="ctr"/>
            <a:r>
              <a:rPr lang="uk-UA" sz="4000" dirty="0" smtClean="0"/>
              <a:t>учениця 11-І класу </a:t>
            </a:r>
          </a:p>
          <a:p>
            <a:pPr algn="ctr"/>
            <a:endParaRPr lang="uk-UA" sz="4000" dirty="0" smtClean="0"/>
          </a:p>
          <a:p>
            <a:pPr algn="ctr"/>
            <a:r>
              <a:rPr lang="uk-UA" sz="4000" dirty="0" smtClean="0">
                <a:solidFill>
                  <a:srgbClr val="0070C0"/>
                </a:solidFill>
              </a:rPr>
              <a:t>Строгецька Ірина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b="1" i="1" dirty="0" smtClean="0"/>
              <a:t>Венера </a:t>
            </a:r>
            <a:r>
              <a:rPr lang="uk-UA" dirty="0" smtClean="0"/>
              <a:t>     </a:t>
            </a:r>
          </a:p>
          <a:p>
            <a:r>
              <a:rPr lang="uk-UA" dirty="0" smtClean="0"/>
              <a:t>Радіус                                                                </a:t>
            </a:r>
            <a:r>
              <a:rPr lang="en-US" dirty="0" smtClean="0"/>
              <a:t>    </a:t>
            </a:r>
            <a:r>
              <a:rPr lang="uk-UA" dirty="0" smtClean="0"/>
              <a:t>    0,95 </a:t>
            </a:r>
            <a:r>
              <a:rPr lang="en-US" dirty="0" smtClean="0"/>
              <a:t>R</a:t>
            </a:r>
            <a:r>
              <a:rPr lang="en-US" sz="1500" dirty="0" smtClean="0">
                <a:sym typeface="Symbol"/>
              </a:rPr>
              <a:t></a:t>
            </a:r>
            <a:endParaRPr lang="uk-UA" dirty="0" smtClean="0"/>
          </a:p>
          <a:p>
            <a:r>
              <a:rPr lang="uk-UA" dirty="0" smtClean="0"/>
              <a:t>Маса</a:t>
            </a:r>
            <a:r>
              <a:rPr lang="en-US" dirty="0" smtClean="0"/>
              <a:t>                                                                          </a:t>
            </a:r>
            <a:r>
              <a:rPr lang="uk-UA" dirty="0" smtClean="0"/>
              <a:t> </a:t>
            </a:r>
            <a:r>
              <a:rPr lang="en-US" dirty="0" smtClean="0"/>
              <a:t>0,8 M</a:t>
            </a:r>
            <a:r>
              <a:rPr lang="en-US" sz="1500" dirty="0" smtClean="0">
                <a:sym typeface="Symbol"/>
              </a:rPr>
              <a:t> </a:t>
            </a:r>
            <a:endParaRPr lang="uk-UA" dirty="0" smtClean="0"/>
          </a:p>
          <a:p>
            <a:r>
              <a:rPr lang="uk-UA" dirty="0" smtClean="0"/>
              <a:t>Густина</a:t>
            </a:r>
            <a:r>
              <a:rPr lang="en-US" dirty="0" smtClean="0"/>
              <a:t>                                                                     5</a:t>
            </a:r>
            <a:r>
              <a:rPr lang="ru-RU" dirty="0" smtClean="0"/>
              <a:t>,2 г/см </a:t>
            </a:r>
            <a:r>
              <a:rPr lang="ru-RU" sz="2300" dirty="0" smtClean="0"/>
              <a:t>3</a:t>
            </a:r>
            <a:endParaRPr lang="uk-UA" dirty="0" smtClean="0"/>
          </a:p>
          <a:p>
            <a:r>
              <a:rPr lang="uk-UA" dirty="0" smtClean="0"/>
              <a:t>Прискорення  </a:t>
            </a:r>
          </a:p>
          <a:p>
            <a:pPr>
              <a:buNone/>
            </a:pPr>
            <a:r>
              <a:rPr lang="uk-UA" dirty="0" smtClean="0"/>
              <a:t>      вільного падіння                                              </a:t>
            </a:r>
            <a:r>
              <a:rPr lang="en-US" dirty="0" smtClean="0"/>
              <a:t>  </a:t>
            </a:r>
            <a:r>
              <a:rPr lang="uk-UA" dirty="0" smtClean="0"/>
              <a:t>0,9 </a:t>
            </a:r>
            <a:r>
              <a:rPr lang="en-US" dirty="0" smtClean="0"/>
              <a:t> g</a:t>
            </a:r>
            <a:r>
              <a:rPr lang="en-US" dirty="0" smtClean="0">
                <a:sym typeface="Symbol"/>
              </a:rPr>
              <a:t> </a:t>
            </a:r>
            <a:r>
              <a:rPr lang="en-US" sz="1500" dirty="0" smtClean="0">
                <a:sym typeface="Symbol"/>
              </a:rPr>
              <a:t></a:t>
            </a:r>
            <a:endParaRPr lang="uk-UA" dirty="0" smtClean="0"/>
          </a:p>
          <a:p>
            <a:r>
              <a:rPr lang="uk-UA" dirty="0" smtClean="0"/>
              <a:t>Орбіта</a:t>
            </a:r>
            <a:r>
              <a:rPr lang="en-US" dirty="0" smtClean="0"/>
              <a:t>                                                                       a=0,72 </a:t>
            </a:r>
            <a:r>
              <a:rPr lang="en-US" dirty="0" err="1" smtClean="0"/>
              <a:t>a.o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uk-UA" dirty="0" smtClean="0"/>
              <a:t>Рік</a:t>
            </a:r>
            <a:r>
              <a:rPr lang="en-US" dirty="0" smtClean="0"/>
              <a:t>                                                                               225</a:t>
            </a:r>
            <a:r>
              <a:rPr lang="uk-UA" dirty="0" smtClean="0"/>
              <a:t> земних діб</a:t>
            </a:r>
          </a:p>
          <a:p>
            <a:r>
              <a:rPr lang="uk-UA" dirty="0" smtClean="0"/>
              <a:t>Сонячна доба                                                        117 земних діб</a:t>
            </a:r>
          </a:p>
          <a:p>
            <a:r>
              <a:rPr lang="uk-UA" dirty="0" smtClean="0"/>
              <a:t>Атмосфера                                                             </a:t>
            </a:r>
            <a:r>
              <a:rPr lang="en-US" dirty="0" smtClean="0"/>
              <a:t> CO</a:t>
            </a:r>
            <a:r>
              <a:rPr lang="en-US" sz="2100" dirty="0" smtClean="0"/>
              <a:t>2 ,</a:t>
            </a:r>
            <a:r>
              <a:rPr lang="en-US" sz="3100" dirty="0" smtClean="0"/>
              <a:t>N</a:t>
            </a:r>
            <a:r>
              <a:rPr lang="en-US" sz="2100" dirty="0" smtClean="0"/>
              <a:t>2, </a:t>
            </a:r>
            <a:r>
              <a:rPr lang="en-US" sz="3100" dirty="0" smtClean="0"/>
              <a:t>H</a:t>
            </a:r>
            <a:r>
              <a:rPr lang="en-US" sz="2100" dirty="0" smtClean="0"/>
              <a:t>2</a:t>
            </a:r>
            <a:r>
              <a:rPr lang="en-US" sz="3100" dirty="0" smtClean="0"/>
              <a:t>O</a:t>
            </a:r>
            <a:endParaRPr lang="uk-UA" dirty="0" smtClean="0"/>
          </a:p>
          <a:p>
            <a:r>
              <a:rPr lang="uk-UA" dirty="0" err="1" smtClean="0"/>
              <a:t>Атм</a:t>
            </a:r>
            <a:r>
              <a:rPr lang="uk-UA" dirty="0" smtClean="0"/>
              <a:t>. Тиск</a:t>
            </a:r>
            <a:r>
              <a:rPr lang="en-US" dirty="0" smtClean="0"/>
              <a:t>                                                                  90 </a:t>
            </a:r>
            <a:r>
              <a:rPr lang="uk-UA" dirty="0" err="1" smtClean="0"/>
              <a:t>а</a:t>
            </a:r>
            <a:r>
              <a:rPr lang="uk-UA" dirty="0" err="1" smtClean="0"/>
              <a:t>тм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Температура поверхні:   С</a:t>
            </a:r>
          </a:p>
          <a:p>
            <a:pPr>
              <a:buNone/>
            </a:pPr>
            <a:r>
              <a:rPr lang="uk-UA" dirty="0" smtClean="0"/>
              <a:t>      вдень                                                                        +480</a:t>
            </a:r>
          </a:p>
          <a:p>
            <a:pPr>
              <a:buNone/>
            </a:pPr>
            <a:r>
              <a:rPr lang="uk-UA" dirty="0" smtClean="0"/>
              <a:t>      вночі                                                                          +480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pic>
        <p:nvPicPr>
          <p:cNvPr id="2050" name="Picture 2" descr="C:\Users\111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428628" cy="509776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4143372" y="5214950"/>
            <a:ext cx="71438" cy="71438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Характеристики планети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804027"/>
            <a:ext cx="8429684" cy="3053973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Вже</a:t>
            </a:r>
            <a:r>
              <a:rPr lang="ru-RU" dirty="0" smtClean="0"/>
              <a:t> </a:t>
            </a:r>
            <a:r>
              <a:rPr lang="ru-RU" dirty="0" smtClean="0">
                <a:hlinkClick r:id="rId2" tooltip="1610"/>
              </a:rPr>
              <a:t>1610</a:t>
            </a:r>
            <a:r>
              <a:rPr lang="ru-RU" dirty="0" smtClean="0"/>
              <a:t> р. </a:t>
            </a:r>
            <a:r>
              <a:rPr lang="ru-RU" dirty="0" err="1" smtClean="0">
                <a:hlinkClick r:id="rId3" tooltip="Галілео Галілей"/>
              </a:rPr>
              <a:t>Галілео</a:t>
            </a:r>
            <a:r>
              <a:rPr lang="ru-RU" dirty="0" smtClean="0">
                <a:hlinkClick r:id="rId3" tooltip="Галілео Галілей"/>
              </a:rPr>
              <a:t> </a:t>
            </a:r>
            <a:r>
              <a:rPr lang="ru-RU" dirty="0" err="1" smtClean="0">
                <a:hlinkClick r:id="rId3" tooltip="Галілео Галілей"/>
              </a:rPr>
              <a:t>Галілей</a:t>
            </a:r>
            <a:r>
              <a:rPr lang="ru-RU" dirty="0" smtClean="0"/>
              <a:t> 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телескопічних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фаз у </a:t>
            </a:r>
            <a:r>
              <a:rPr lang="ru-RU" dirty="0" err="1" smtClean="0"/>
              <a:t>Венери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видимої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диска до </a:t>
            </a:r>
            <a:r>
              <a:rPr lang="ru-RU" dirty="0" err="1" smtClean="0"/>
              <a:t>вузького</a:t>
            </a:r>
            <a:r>
              <a:rPr lang="ru-RU" dirty="0" smtClean="0"/>
              <a:t> серпа.</a:t>
            </a:r>
            <a:endParaRPr lang="ru-RU" dirty="0"/>
          </a:p>
        </p:txBody>
      </p:sp>
      <p:pic>
        <p:nvPicPr>
          <p:cNvPr id="3074" name="Picture 2" descr="C:\Users\111\Downloads\18ab8c83f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642918"/>
            <a:ext cx="541424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000240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 початку XX ст. </a:t>
            </a:r>
            <a:r>
              <a:rPr lang="ru-RU" sz="2800" dirty="0" err="1"/>
              <a:t>радіотелескопічні</a:t>
            </a:r>
            <a:r>
              <a:rPr lang="ru-RU" sz="2800" dirty="0"/>
              <a:t> </a:t>
            </a:r>
            <a:r>
              <a:rPr lang="ru-RU" sz="2800" dirty="0" err="1"/>
              <a:t>спостереження</a:t>
            </a:r>
            <a:r>
              <a:rPr lang="ru-RU" sz="2800" dirty="0"/>
              <a:t>, </a:t>
            </a:r>
            <a:r>
              <a:rPr lang="ru-RU" sz="2800" dirty="0" err="1"/>
              <a:t>інфрачервоні</a:t>
            </a:r>
            <a:r>
              <a:rPr lang="ru-RU" sz="2800" dirty="0"/>
              <a:t> </a:t>
            </a:r>
            <a:r>
              <a:rPr lang="ru-RU" sz="2800" dirty="0" err="1"/>
              <a:t>й</a:t>
            </a:r>
            <a:r>
              <a:rPr lang="ru-RU" sz="2800" dirty="0"/>
              <a:t> </a:t>
            </a:r>
            <a:r>
              <a:rPr lang="ru-RU" sz="2800" dirty="0" err="1"/>
              <a:t>ультрафіолетові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Венери</a:t>
            </a:r>
            <a:r>
              <a:rPr lang="ru-RU" sz="2800" dirty="0"/>
              <a:t> не давали </a:t>
            </a:r>
            <a:r>
              <a:rPr lang="ru-RU" sz="2800" dirty="0" err="1"/>
              <a:t>повної</a:t>
            </a:r>
            <a:r>
              <a:rPr lang="ru-RU" sz="2800" dirty="0"/>
              <a:t> </a:t>
            </a:r>
            <a:r>
              <a:rPr lang="ru-RU" sz="2800" dirty="0" err="1"/>
              <a:t>картини</a:t>
            </a:r>
            <a:r>
              <a:rPr lang="ru-RU" sz="2800" dirty="0"/>
              <a:t> </a:t>
            </a:r>
            <a:r>
              <a:rPr lang="ru-RU" sz="2800" dirty="0" err="1"/>
              <a:t>рельєфу</a:t>
            </a:r>
            <a:r>
              <a:rPr lang="ru-RU" sz="2800" dirty="0"/>
              <a:t> </a:t>
            </a:r>
            <a:r>
              <a:rPr lang="ru-RU" sz="2800" dirty="0" err="1"/>
              <a:t>планети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 про </a:t>
            </a:r>
            <a:r>
              <a:rPr lang="ru-RU" sz="2800" dirty="0" err="1"/>
              <a:t>її</a:t>
            </a:r>
            <a:r>
              <a:rPr lang="ru-RU" sz="2800" dirty="0"/>
              <a:t> природу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/>
              <a:t>Але </a:t>
            </a:r>
            <a:r>
              <a:rPr lang="ru-RU" sz="2800" dirty="0" err="1"/>
              <a:t>з</a:t>
            </a:r>
            <a:r>
              <a:rPr lang="ru-RU" sz="2800" dirty="0"/>
              <a:t> початком </a:t>
            </a:r>
            <a:r>
              <a:rPr lang="ru-RU" sz="2800" dirty="0" err="1"/>
              <a:t>нової</a:t>
            </a:r>
            <a:r>
              <a:rPr lang="ru-RU" sz="2800" dirty="0"/>
              <a:t> </a:t>
            </a:r>
            <a:r>
              <a:rPr lang="ru-RU" sz="2800" dirty="0" err="1"/>
              <a:t>ери</a:t>
            </a:r>
            <a:r>
              <a:rPr lang="ru-RU" sz="2800" dirty="0"/>
              <a:t> в </a:t>
            </a:r>
            <a:r>
              <a:rPr lang="ru-RU" sz="2800" dirty="0" err="1"/>
              <a:t>астрономії</a:t>
            </a:r>
            <a:r>
              <a:rPr lang="ru-RU" sz="2800" dirty="0"/>
              <a:t> — </a:t>
            </a:r>
            <a:r>
              <a:rPr lang="ru-RU" sz="2800" dirty="0" err="1"/>
              <a:t>винаходом</a:t>
            </a:r>
            <a:r>
              <a:rPr lang="ru-RU" sz="2800" dirty="0"/>
              <a:t> </a:t>
            </a:r>
            <a:r>
              <a:rPr lang="ru-RU" sz="2800" dirty="0" err="1"/>
              <a:t>космічних</a:t>
            </a:r>
            <a:r>
              <a:rPr lang="ru-RU" sz="2800" dirty="0"/>
              <a:t> </a:t>
            </a:r>
            <a:r>
              <a:rPr lang="ru-RU" sz="2800" dirty="0" err="1"/>
              <a:t>апаратів</a:t>
            </a:r>
            <a:r>
              <a:rPr lang="ru-RU" sz="2800" dirty="0"/>
              <a:t> — почав </a:t>
            </a:r>
            <a:r>
              <a:rPr lang="ru-RU" sz="2800" dirty="0" err="1"/>
              <a:t>надходити</a:t>
            </a:r>
            <a:r>
              <a:rPr lang="ru-RU" sz="2800" dirty="0"/>
              <a:t> </a:t>
            </a:r>
            <a:r>
              <a:rPr lang="ru-RU" sz="2800" dirty="0" err="1"/>
              <a:t>величезний</a:t>
            </a:r>
            <a:r>
              <a:rPr lang="ru-RU" sz="2800" dirty="0"/>
              <a:t> </a:t>
            </a:r>
            <a:r>
              <a:rPr lang="ru-RU" sz="2800" dirty="0" err="1"/>
              <a:t>обсяг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 про природу </a:t>
            </a:r>
            <a:r>
              <a:rPr lang="ru-RU" sz="2800" dirty="0" err="1"/>
              <a:t>Венери</a:t>
            </a:r>
            <a:r>
              <a:rPr lang="ru-RU" sz="2800" dirty="0"/>
              <a:t>. Запуск перших </a:t>
            </a:r>
            <a:r>
              <a:rPr lang="ru-RU" sz="2800" u="sng" dirty="0" err="1">
                <a:hlinkClick r:id="rId2" tooltip="Штучний супутник"/>
              </a:rPr>
              <a:t>штучних</a:t>
            </a:r>
            <a:r>
              <a:rPr lang="ru-RU" sz="2800" u="sng" dirty="0">
                <a:hlinkClick r:id="rId2" tooltip="Штучний супутник"/>
              </a:rPr>
              <a:t> </a:t>
            </a:r>
            <a:r>
              <a:rPr lang="ru-RU" sz="2800" u="sng" dirty="0" err="1">
                <a:hlinkClick r:id="rId2" tooltip="Штучний супутник"/>
              </a:rPr>
              <a:t>супутників</a:t>
            </a:r>
            <a:r>
              <a:rPr lang="ru-RU" sz="2800" dirty="0"/>
              <a:t> </a:t>
            </a:r>
            <a:r>
              <a:rPr lang="ru-RU" sz="2800" dirty="0" err="1"/>
              <a:t>Землі</a:t>
            </a:r>
            <a:r>
              <a:rPr lang="ru-RU" sz="2800" dirty="0"/>
              <a:t>, а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відправка</a:t>
            </a:r>
            <a:r>
              <a:rPr lang="ru-RU" sz="2800" dirty="0"/>
              <a:t> перших </a:t>
            </a:r>
            <a:r>
              <a:rPr lang="ru-RU" sz="2800" dirty="0">
                <a:hlinkClick r:id="rId3" tooltip="Автоматична міжпланетна станція"/>
              </a:rPr>
              <a:t>АМС</a:t>
            </a:r>
            <a:r>
              <a:rPr lang="ru-RU" sz="2800" dirty="0"/>
              <a:t> дозволили </a:t>
            </a:r>
            <a:r>
              <a:rPr lang="ru-RU" sz="2800" dirty="0" err="1"/>
              <a:t>вивчати</a:t>
            </a:r>
            <a:r>
              <a:rPr lang="ru-RU" sz="2800" dirty="0"/>
              <a:t> Венеру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ближчих</a:t>
            </a:r>
            <a:r>
              <a:rPr lang="ru-RU" sz="2800" dirty="0"/>
              <a:t> </a:t>
            </a:r>
            <a:r>
              <a:rPr lang="ru-RU" sz="2800" dirty="0" err="1"/>
              <a:t>відстаней</a:t>
            </a:r>
            <a:r>
              <a:rPr lang="ru-RU" sz="2800" dirty="0"/>
              <a:t>.</a:t>
            </a:r>
          </a:p>
        </p:txBody>
      </p:sp>
      <p:pic>
        <p:nvPicPr>
          <p:cNvPr id="4098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pic>
        <p:nvPicPr>
          <p:cNvPr id="5122" name="Picture 2" descr="C:\Users\111\Downloads\Venera_1_spacecra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4356105" cy="44291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785926"/>
            <a:ext cx="37862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12 лютого 1961 р. </a:t>
            </a:r>
            <a:r>
              <a:rPr lang="ru-RU" sz="2400" dirty="0" err="1" smtClean="0"/>
              <a:t>радянськими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запущено першу </a:t>
            </a:r>
            <a:r>
              <a:rPr lang="ru-RU" sz="2400" dirty="0" err="1" smtClean="0"/>
              <a:t>автоматичну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станцію</a:t>
            </a:r>
            <a:r>
              <a:rPr lang="ru-RU" sz="2400" dirty="0" smtClean="0"/>
              <a:t> «Венера-1», яка через три </a:t>
            </a:r>
            <a:r>
              <a:rPr lang="ru-RU" sz="2400" dirty="0" err="1" smtClean="0"/>
              <a:t>місяці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пройшла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100 тис. км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Венери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вийшла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орбіту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супутника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Сонця</a:t>
            </a:r>
            <a:r>
              <a:rPr lang="ru-RU" sz="2400" dirty="0" smtClean="0"/>
              <a:t>. </a:t>
            </a:r>
            <a:r>
              <a:rPr lang="ru-RU" sz="2400" dirty="0" err="1" smtClean="0"/>
              <a:t>Радіозв'язок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припинився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вихід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ладу </a:t>
            </a:r>
            <a:r>
              <a:rPr lang="ru-RU" sz="2400" dirty="0" err="1" smtClean="0"/>
              <a:t>бортової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апаратури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621508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     Венера-1</a:t>
            </a:r>
            <a:endParaRPr lang="ru-RU" sz="2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785926"/>
            <a:ext cx="3571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</a:t>
            </a:r>
            <a:r>
              <a:rPr lang="ru-RU" sz="2400" dirty="0" err="1"/>
              <a:t>грудні</a:t>
            </a:r>
            <a:r>
              <a:rPr lang="ru-RU" sz="2400" dirty="0"/>
              <a:t> 1962 р. </a:t>
            </a:r>
            <a:r>
              <a:rPr lang="ru-RU" sz="2400" dirty="0" err="1"/>
              <a:t>американці</a:t>
            </a:r>
            <a:r>
              <a:rPr lang="ru-RU" sz="2400" dirty="0"/>
              <a:t> запустили в космос зонд «Маринер-2»,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пройшов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Венери</a:t>
            </a:r>
            <a:r>
              <a:rPr lang="ru-RU" sz="2400" dirty="0"/>
              <a:t> на </a:t>
            </a:r>
            <a:r>
              <a:rPr lang="ru-RU" sz="2400" dirty="0" err="1"/>
              <a:t>відстані</a:t>
            </a:r>
            <a:r>
              <a:rPr lang="ru-RU" sz="2400" dirty="0"/>
              <a:t> 35 тис. км. </a:t>
            </a:r>
            <a:r>
              <a:rPr lang="ru-RU" sz="2400" dirty="0" err="1"/>
              <a:t>Встановлена</a:t>
            </a:r>
            <a:r>
              <a:rPr lang="ru-RU" sz="2400" dirty="0"/>
              <a:t> на його борту </a:t>
            </a:r>
            <a:r>
              <a:rPr lang="ru-RU" sz="2400" dirty="0" err="1"/>
              <a:t>апаратура</a:t>
            </a:r>
            <a:r>
              <a:rPr lang="ru-RU" sz="2400" dirty="0"/>
              <a:t> (</a:t>
            </a:r>
            <a:r>
              <a:rPr lang="ru-RU" sz="2400" dirty="0" err="1"/>
              <a:t>радіометр</a:t>
            </a:r>
            <a:r>
              <a:rPr lang="ru-RU" sz="2400" dirty="0"/>
              <a:t>, </a:t>
            </a:r>
            <a:r>
              <a:rPr lang="ru-RU" sz="2400" dirty="0" err="1"/>
              <a:t>магнітометр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т. </a:t>
            </a:r>
            <a:r>
              <a:rPr lang="ru-RU" sz="2400" dirty="0" err="1"/>
              <a:t>ін</a:t>
            </a:r>
            <a:r>
              <a:rPr lang="ru-RU" sz="2400" dirty="0"/>
              <a:t>.) показала,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магнітне</a:t>
            </a:r>
            <a:r>
              <a:rPr lang="ru-RU" sz="2400" dirty="0"/>
              <a:t> поле </a:t>
            </a:r>
            <a:r>
              <a:rPr lang="ru-RU" sz="2400" dirty="0" err="1"/>
              <a:t>планети</a:t>
            </a:r>
            <a:r>
              <a:rPr lang="ru-RU" sz="2400" dirty="0"/>
              <a:t> </a:t>
            </a:r>
            <a:r>
              <a:rPr lang="ru-RU" sz="2400" dirty="0" err="1" smtClean="0"/>
              <a:t>невелике</a:t>
            </a:r>
            <a:r>
              <a:rPr lang="ru-RU" sz="2400" dirty="0" smtClean="0"/>
              <a:t>: </a:t>
            </a:r>
            <a:r>
              <a:rPr lang="ru-RU" sz="2400" dirty="0"/>
              <a:t>5—10% </a:t>
            </a:r>
            <a:r>
              <a:rPr lang="ru-RU" sz="2400" dirty="0" err="1"/>
              <a:t>магнітного</a:t>
            </a:r>
            <a:r>
              <a:rPr lang="ru-RU" sz="2400" dirty="0"/>
              <a:t> поля </a:t>
            </a:r>
            <a:r>
              <a:rPr lang="ru-RU" sz="2400" dirty="0" err="1"/>
              <a:t>Землі</a:t>
            </a:r>
            <a:r>
              <a:rPr lang="ru-RU" sz="2400" dirty="0"/>
              <a:t>.</a:t>
            </a:r>
          </a:p>
        </p:txBody>
      </p:sp>
      <p:pic>
        <p:nvPicPr>
          <p:cNvPr id="6146" name="Picture 2" descr="C:\Users\111\Downloads\746px-Mariner_2_in_sp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47371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86414" y="600076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Маринер</a:t>
            </a:r>
            <a:r>
              <a:rPr lang="uk-UA" sz="2400" dirty="0" smtClean="0"/>
              <a:t>-2</a:t>
            </a: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928802"/>
            <a:ext cx="47863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>
                <a:hlinkClick r:id="rId3" tooltip="1965"/>
              </a:rPr>
              <a:t>1965</a:t>
            </a:r>
            <a:r>
              <a:rPr lang="ru-RU" dirty="0"/>
              <a:t> р. на Венеру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надіслано</a:t>
            </a:r>
            <a:r>
              <a:rPr lang="ru-RU" dirty="0"/>
              <a:t>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«Венера», </a:t>
            </a:r>
            <a:r>
              <a:rPr lang="ru-RU" dirty="0" err="1"/>
              <a:t>які</a:t>
            </a:r>
            <a:r>
              <a:rPr lang="ru-RU" dirty="0"/>
              <a:t> «</a:t>
            </a:r>
            <a:r>
              <a:rPr lang="ru-RU" dirty="0" err="1"/>
              <a:t>крок</a:t>
            </a:r>
            <a:r>
              <a:rPr lang="ru-RU" dirty="0"/>
              <a:t> за </a:t>
            </a:r>
            <a:r>
              <a:rPr lang="ru-RU" dirty="0" err="1"/>
              <a:t>кроком</a:t>
            </a:r>
            <a:r>
              <a:rPr lang="ru-RU" dirty="0"/>
              <a:t>» </a:t>
            </a:r>
            <a:r>
              <a:rPr lang="ru-RU" dirty="0" err="1"/>
              <a:t>наближалися</a:t>
            </a:r>
            <a:r>
              <a:rPr lang="ru-RU" dirty="0"/>
              <a:t> до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>
                <a:hlinkClick r:id="rId4" tooltip="1967"/>
              </a:rPr>
              <a:t>1967</a:t>
            </a:r>
            <a:r>
              <a:rPr lang="ru-RU" dirty="0"/>
              <a:t> р. «Венера-4» </a:t>
            </a:r>
            <a:r>
              <a:rPr lang="ru-RU" dirty="0" err="1"/>
              <a:t>здійснила</a:t>
            </a:r>
            <a:r>
              <a:rPr lang="ru-RU" dirty="0"/>
              <a:t> спуск </a:t>
            </a:r>
            <a:r>
              <a:rPr lang="ru-RU" dirty="0" err="1"/>
              <a:t>апарата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відокремився</a:t>
            </a:r>
            <a:r>
              <a:rPr lang="ru-RU" dirty="0"/>
              <a:t> перед входом </a:t>
            </a:r>
            <a:r>
              <a:rPr lang="ru-RU" dirty="0" err="1"/>
              <a:t>автоматичної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в атмосферу.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проведено сеанс </a:t>
            </a:r>
            <a:r>
              <a:rPr lang="ru-RU" dirty="0" err="1"/>
              <a:t>радіозв'язку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тривав</a:t>
            </a:r>
            <a:r>
              <a:rPr lang="ru-RU" dirty="0"/>
              <a:t> 93 </a:t>
            </a:r>
            <a:r>
              <a:rPr lang="ru-RU" dirty="0" err="1"/>
              <a:t>хвилини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зроблений</a:t>
            </a:r>
            <a:r>
              <a:rPr lang="ru-RU" dirty="0"/>
              <a:t> </a:t>
            </a:r>
            <a:r>
              <a:rPr lang="ru-RU" dirty="0" err="1"/>
              <a:t>хімічний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складу </a:t>
            </a:r>
            <a:r>
              <a:rPr lang="ru-RU" dirty="0" err="1" smtClean="0"/>
              <a:t>атмосфери</a:t>
            </a:r>
            <a:r>
              <a:rPr lang="ru-RU" dirty="0" smtClean="0"/>
              <a:t>, </a:t>
            </a:r>
            <a:r>
              <a:rPr lang="ru-RU" dirty="0" err="1"/>
              <a:t>виміряно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густину</a:t>
            </a:r>
            <a:r>
              <a:rPr lang="ru-RU" dirty="0"/>
              <a:t>,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температуру.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вуглекислий</a:t>
            </a:r>
            <a:r>
              <a:rPr lang="ru-RU" dirty="0"/>
              <a:t> газ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компонентом </a:t>
            </a:r>
            <a:r>
              <a:rPr lang="ru-RU" dirty="0" err="1"/>
              <a:t>атмосфери</a:t>
            </a:r>
            <a:r>
              <a:rPr lang="ru-RU" dirty="0"/>
              <a:t>, </a:t>
            </a:r>
            <a:r>
              <a:rPr lang="ru-RU" dirty="0" err="1" smtClean="0"/>
              <a:t>отримано</a:t>
            </a:r>
            <a:r>
              <a:rPr lang="ru-RU" dirty="0" smtClean="0"/>
              <a:t> </a:t>
            </a:r>
            <a:r>
              <a:rPr lang="ru-RU" dirty="0" err="1"/>
              <a:t>підтвердження</a:t>
            </a:r>
            <a:r>
              <a:rPr lang="ru-RU" dirty="0"/>
              <a:t> про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температуру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</a:p>
        </p:txBody>
      </p:sp>
      <p:pic>
        <p:nvPicPr>
          <p:cNvPr id="7170" name="Picture 2" descr="C:\Users\111\Downloads\Venera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71612"/>
            <a:ext cx="3524250" cy="46434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72198" y="628652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Венера-4</a:t>
            </a:r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\Downloads\solar_system_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1422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143116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3" tooltip="1972"/>
              </a:rPr>
              <a:t>1972</a:t>
            </a:r>
            <a:r>
              <a:rPr lang="ru-RU" dirty="0"/>
              <a:t> р. </a:t>
            </a:r>
            <a:r>
              <a:rPr lang="ru-RU" dirty="0" err="1"/>
              <a:t>була</a:t>
            </a:r>
            <a:r>
              <a:rPr lang="ru-RU" dirty="0"/>
              <a:t> створено </a:t>
            </a:r>
            <a:r>
              <a:rPr lang="ru-RU" dirty="0" err="1"/>
              <a:t>автоматичну</a:t>
            </a:r>
            <a:r>
              <a:rPr lang="ru-RU" dirty="0"/>
              <a:t> </a:t>
            </a:r>
            <a:r>
              <a:rPr lang="ru-RU" dirty="0" err="1"/>
              <a:t>міжпланетну</a:t>
            </a:r>
            <a:r>
              <a:rPr lang="ru-RU" dirty="0"/>
              <a:t> </a:t>
            </a:r>
            <a:r>
              <a:rPr lang="ru-RU" dirty="0" err="1"/>
              <a:t>станцію</a:t>
            </a:r>
            <a:r>
              <a:rPr lang="ru-RU" dirty="0"/>
              <a:t> «Венера-8» нового </a:t>
            </a:r>
            <a:r>
              <a:rPr lang="ru-RU" dirty="0" err="1"/>
              <a:t>покоління</a:t>
            </a:r>
            <a:r>
              <a:rPr lang="ru-RU" dirty="0"/>
              <a:t>. Перед АМС стояло завдання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> коло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 smtClean="0"/>
              <a:t>. </a:t>
            </a:r>
            <a:r>
              <a:rPr lang="ru-RU" dirty="0" err="1"/>
              <a:t>Фотометричні</a:t>
            </a:r>
            <a:r>
              <a:rPr lang="ru-RU" dirty="0"/>
              <a:t> </a:t>
            </a:r>
            <a:r>
              <a:rPr lang="ru-RU" dirty="0" err="1"/>
              <a:t>вимірювання</a:t>
            </a:r>
            <a:r>
              <a:rPr lang="ru-RU" dirty="0"/>
              <a:t> довели,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хмарний</a:t>
            </a:r>
            <a:r>
              <a:rPr lang="ru-RU" dirty="0"/>
              <a:t> шар </a:t>
            </a:r>
            <a:r>
              <a:rPr lang="ru-RU" dirty="0" err="1"/>
              <a:t>лежить</a:t>
            </a:r>
            <a:r>
              <a:rPr lang="ru-RU" dirty="0"/>
              <a:t> на </a:t>
            </a:r>
            <a:r>
              <a:rPr lang="ru-RU" dirty="0" err="1"/>
              <a:t>висотах</a:t>
            </a:r>
            <a:r>
              <a:rPr lang="ru-RU" dirty="0"/>
              <a:t> до 40 км,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оцінено</a:t>
            </a:r>
            <a:r>
              <a:rPr lang="ru-RU" dirty="0"/>
              <a:t> його </a:t>
            </a:r>
            <a:r>
              <a:rPr lang="ru-RU" dirty="0" err="1"/>
              <a:t>оптичну</a:t>
            </a:r>
            <a:r>
              <a:rPr lang="ru-RU" dirty="0"/>
              <a:t> </a:t>
            </a:r>
            <a:r>
              <a:rPr lang="ru-RU" dirty="0" err="1"/>
              <a:t>товщину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прозорість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(</a:t>
            </a:r>
            <a:r>
              <a:rPr lang="ru-RU" dirty="0">
                <a:hlinkClick r:id="rId4" tooltip="Уран (хімічний елемент)"/>
              </a:rPr>
              <a:t>уран</a:t>
            </a:r>
            <a:r>
              <a:rPr lang="ru-RU" dirty="0"/>
              <a:t>, </a:t>
            </a:r>
            <a:r>
              <a:rPr lang="ru-RU" dirty="0" err="1">
                <a:hlinkClick r:id="rId5" tooltip="Торій"/>
              </a:rPr>
              <a:t>торій</a:t>
            </a:r>
            <a:r>
              <a:rPr lang="ru-RU" dirty="0"/>
              <a:t>, </a:t>
            </a:r>
            <a:r>
              <a:rPr lang="ru-RU" dirty="0" err="1">
                <a:hlinkClick r:id="rId6" tooltip="Калій"/>
              </a:rPr>
              <a:t>калій</a:t>
            </a:r>
            <a:r>
              <a:rPr lang="ru-RU" dirty="0"/>
              <a:t>) </a:t>
            </a:r>
            <a:r>
              <a:rPr lang="ru-RU" dirty="0" err="1"/>
              <a:t>поверхневі</a:t>
            </a:r>
            <a:r>
              <a:rPr lang="ru-RU" dirty="0"/>
              <a:t> породи на </a:t>
            </a:r>
            <a:r>
              <a:rPr lang="ru-RU" dirty="0" err="1"/>
              <a:t>Венері</a:t>
            </a:r>
            <a:r>
              <a:rPr lang="ru-RU" dirty="0"/>
              <a:t> </a:t>
            </a:r>
            <a:r>
              <a:rPr lang="ru-RU" dirty="0" err="1"/>
              <a:t>посідають</a:t>
            </a:r>
            <a:r>
              <a:rPr lang="ru-RU" dirty="0"/>
              <a:t> </a:t>
            </a:r>
            <a:r>
              <a:rPr lang="ru-RU" dirty="0" err="1"/>
              <a:t>проміжне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 </a:t>
            </a:r>
            <a:r>
              <a:rPr lang="ru-RU" dirty="0">
                <a:hlinkClick r:id="rId7" tooltip="Базальт"/>
              </a:rPr>
              <a:t>базальтами</a:t>
            </a:r>
            <a:r>
              <a:rPr lang="ru-RU" dirty="0"/>
              <a:t> </a:t>
            </a:r>
            <a:r>
              <a:rPr lang="ru-RU" dirty="0" err="1"/>
              <a:t>й</a:t>
            </a:r>
            <a:r>
              <a:rPr lang="ru-RU" dirty="0"/>
              <a:t> </a:t>
            </a:r>
            <a:r>
              <a:rPr lang="ru-RU" dirty="0" err="1">
                <a:hlinkClick r:id="rId8" tooltip="Граніт"/>
              </a:rPr>
              <a:t>гранітами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111\Downloads\Venera_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1643050"/>
            <a:ext cx="4114467" cy="46434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7818" y="628652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   Венера-8</a:t>
            </a:r>
            <a:endParaRPr lang="ru-RU" sz="2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</TotalTime>
  <Words>273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Модульная</vt:lpstr>
      <vt:lpstr>Дослідження Венери</vt:lpstr>
      <vt:lpstr>Венера</vt:lpstr>
      <vt:lpstr>Характеристики планети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Венери</dc:title>
  <dc:creator>коля</dc:creator>
  <cp:lastModifiedBy>коля</cp:lastModifiedBy>
  <cp:revision>12</cp:revision>
  <dcterms:created xsi:type="dcterms:W3CDTF">2012-10-07T18:40:49Z</dcterms:created>
  <dcterms:modified xsi:type="dcterms:W3CDTF">2012-10-07T20:16:59Z</dcterms:modified>
</cp:coreProperties>
</file>