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4" r:id="rId4"/>
    <p:sldId id="275" r:id="rId5"/>
    <p:sldId id="276" r:id="rId6"/>
    <p:sldId id="259" r:id="rId7"/>
    <p:sldId id="260" r:id="rId8"/>
    <p:sldId id="261" r:id="rId9"/>
    <p:sldId id="262" r:id="rId10"/>
    <p:sldId id="264" r:id="rId11"/>
    <p:sldId id="265" r:id="rId12"/>
    <p:sldId id="272" r:id="rId13"/>
    <p:sldId id="277" r:id="rId14"/>
    <p:sldId id="278" r:id="rId15"/>
    <p:sldId id="279" r:id="rId16"/>
    <p:sldId id="280" r:id="rId17"/>
    <p:sldId id="281" r:id="rId18"/>
    <p:sldId id="28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60"/>
  </p:normalViewPr>
  <p:slideViewPr>
    <p:cSldViewPr>
      <p:cViewPr varScale="1">
        <p:scale>
          <a:sx n="74" d="100"/>
          <a:sy n="74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i="1" dirty="0" smtClean="0"/>
              <a:t>Велика Британія після ІІ </a:t>
            </a:r>
            <a:r>
              <a:rPr lang="uk-UA" sz="2400" i="1" dirty="0" err="1" smtClean="0"/>
              <a:t>Світовіої</a:t>
            </a:r>
            <a:endParaRPr lang="ru-RU" sz="2400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r"/>
            <a:endParaRPr lang="ru-RU" sz="1600" b="1" i="1" dirty="0"/>
          </a:p>
        </p:txBody>
      </p:sp>
      <p:pic>
        <p:nvPicPr>
          <p:cNvPr id="2053" name="Picture 5" descr="C:\Users\Святослав\Desktop\21081-6000x398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42" b="134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73855" y="270892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Підготував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algn="r"/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Учень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11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класу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algn="r"/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Червонозаводської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ЗОШ 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І-ІІІ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ступенів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№1</a:t>
            </a:r>
          </a:p>
          <a:p>
            <a:pPr algn="r"/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Ланін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Всеволод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75656" y="1124744"/>
            <a:ext cx="6336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/>
              <a:t>Велика </a:t>
            </a:r>
            <a:r>
              <a:rPr lang="ru-RU" sz="2800" b="1" i="1" dirty="0" err="1"/>
              <a:t>Британія</a:t>
            </a:r>
            <a:r>
              <a:rPr lang="ru-RU" sz="2800" b="1" i="1" dirty="0"/>
              <a:t> </a:t>
            </a:r>
            <a:r>
              <a:rPr lang="ru-RU" sz="2800" b="1" i="1" dirty="0" err="1"/>
              <a:t>після</a:t>
            </a:r>
            <a:r>
              <a:rPr lang="ru-RU" sz="2800" b="1" i="1" dirty="0"/>
              <a:t> ІІ </a:t>
            </a:r>
            <a:r>
              <a:rPr lang="ru-RU" sz="2800" b="1" i="1" dirty="0" err="1"/>
              <a:t>Світової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43710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14" b="16314"/>
          <a:stretch>
            <a:fillRect/>
          </a:stretch>
        </p:blipFill>
        <p:spPr bwMode="auto">
          <a:xfrm>
            <a:off x="107504" y="2569261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140968"/>
            <a:ext cx="2809875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919181"/>
            <a:ext cx="1743075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75656" y="3095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400" b="1" i="1" dirty="0"/>
              <a:t>Зараз Велика </a:t>
            </a:r>
            <a:r>
              <a:rPr lang="ru-RU" sz="2400" b="1" i="1" dirty="0" err="1"/>
              <a:t>Британія</a:t>
            </a:r>
            <a:r>
              <a:rPr lang="ru-RU" sz="2400" b="1" i="1" dirty="0"/>
              <a:t> </a:t>
            </a:r>
            <a:r>
              <a:rPr lang="ru-RU" sz="2400" b="1" i="1" dirty="0" err="1"/>
              <a:t>займає</a:t>
            </a:r>
            <a:r>
              <a:rPr lang="ru-RU" sz="2400" b="1" i="1" dirty="0"/>
              <a:t> </a:t>
            </a:r>
            <a:r>
              <a:rPr lang="ru-RU" sz="2400" b="1" i="1" dirty="0" smtClean="0"/>
              <a:t>5 </a:t>
            </a:r>
            <a:r>
              <a:rPr lang="ru-RU" sz="2400" b="1" i="1" dirty="0" err="1" smtClean="0"/>
              <a:t>місце</a:t>
            </a:r>
            <a:r>
              <a:rPr lang="ru-RU" sz="2400" b="1" i="1" dirty="0" smtClean="0"/>
              <a:t> </a:t>
            </a:r>
            <a:r>
              <a:rPr lang="ru-RU" sz="2400" b="1" i="1" dirty="0"/>
              <a:t>у </a:t>
            </a:r>
            <a:r>
              <a:rPr lang="ru-RU" sz="2400" b="1" i="1" dirty="0" err="1"/>
              <a:t>світі</a:t>
            </a:r>
            <a:r>
              <a:rPr lang="ru-RU" sz="2400" b="1" i="1" dirty="0"/>
              <a:t> за </a:t>
            </a:r>
            <a:r>
              <a:rPr lang="ru-RU" sz="2400" b="1" i="1" dirty="0" err="1"/>
              <a:t>рівнем</a:t>
            </a:r>
            <a:r>
              <a:rPr lang="ru-RU" sz="2400" b="1" i="1" dirty="0"/>
              <a:t> </a:t>
            </a:r>
            <a:r>
              <a:rPr lang="ru-RU" sz="2400" b="1" i="1" dirty="0" err="1" smtClean="0"/>
              <a:t>економічного</a:t>
            </a:r>
            <a:r>
              <a:rPr lang="ru-RU" sz="2400" b="1" i="1" dirty="0" smtClean="0"/>
              <a:t> </a:t>
            </a:r>
            <a:r>
              <a:rPr lang="ru-RU" sz="2400" b="1" i="1" dirty="0" err="1"/>
              <a:t>розвитку</a:t>
            </a:r>
            <a:r>
              <a:rPr lang="ru-RU" sz="2400" b="1" i="1" dirty="0"/>
              <a:t>, </a:t>
            </a:r>
            <a:r>
              <a:rPr lang="ru-RU" sz="2400" b="1" i="1" dirty="0" err="1"/>
              <a:t>залишаючись</a:t>
            </a:r>
            <a:r>
              <a:rPr lang="ru-RU" sz="2400" b="1" i="1" dirty="0"/>
              <a:t> </a:t>
            </a:r>
            <a:r>
              <a:rPr lang="ru-RU" sz="2400" b="1" i="1" dirty="0" err="1"/>
              <a:t>провідною</a:t>
            </a:r>
            <a:r>
              <a:rPr lang="ru-RU" sz="2400" b="1" i="1" dirty="0"/>
              <a:t> </a:t>
            </a:r>
            <a:r>
              <a:rPr lang="ru-RU" sz="2400" b="1" i="1" dirty="0" err="1"/>
              <a:t>країною</a:t>
            </a:r>
            <a:r>
              <a:rPr lang="ru-RU" sz="2400" b="1" i="1" dirty="0"/>
              <a:t> </a:t>
            </a:r>
            <a:r>
              <a:rPr lang="ru-RU" sz="2400" b="1" i="1" dirty="0" err="1"/>
              <a:t>світу</a:t>
            </a:r>
            <a:r>
              <a:rPr lang="ru-RU" sz="2400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171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>
            <a:normAutofit/>
          </a:bodyPr>
          <a:lstStyle/>
          <a:p>
            <a:r>
              <a:rPr lang="ru-RU" sz="8000" b="1" i="1" dirty="0" smtClean="0"/>
              <a:t>НАСЕЛЕННЯ</a:t>
            </a:r>
            <a:endParaRPr lang="ru-RU" sz="80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9322" y="1412776"/>
            <a:ext cx="90364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/>
              <a:t>Багатонаціональна</a:t>
            </a:r>
            <a:r>
              <a:rPr lang="ru-RU" sz="2400" b="1" i="1" dirty="0"/>
              <a:t> </a:t>
            </a:r>
            <a:r>
              <a:rPr lang="ru-RU" sz="2400" b="1" i="1" dirty="0" err="1"/>
              <a:t>країна</a:t>
            </a:r>
            <a:r>
              <a:rPr lang="ru-RU" sz="2400" b="1" i="1" dirty="0"/>
              <a:t>: 80% - </a:t>
            </a:r>
            <a:r>
              <a:rPr lang="ru-RU" sz="2400" b="1" i="1" dirty="0" err="1"/>
              <a:t>англійці</a:t>
            </a:r>
            <a:r>
              <a:rPr lang="ru-RU" sz="2400" b="1" i="1" dirty="0"/>
              <a:t>, 15% - </a:t>
            </a:r>
            <a:r>
              <a:rPr lang="ru-RU" sz="2400" b="1" i="1" dirty="0" err="1"/>
              <a:t>шотландці</a:t>
            </a:r>
            <a:r>
              <a:rPr lang="ru-RU" sz="2400" b="1" i="1" dirty="0"/>
              <a:t>, </a:t>
            </a:r>
            <a:r>
              <a:rPr lang="ru-RU" sz="2400" b="1" i="1" dirty="0" err="1"/>
              <a:t>ірландці</a:t>
            </a:r>
            <a:r>
              <a:rPr lang="ru-RU" sz="2400" b="1" i="1" dirty="0"/>
              <a:t> – 4</a:t>
            </a:r>
            <a:r>
              <a:rPr lang="ru-RU" sz="2400" b="1" i="1" dirty="0" smtClean="0"/>
              <a:t>%, </a:t>
            </a:r>
            <a:r>
              <a:rPr lang="ru-RU" sz="2400" b="1" i="1" dirty="0" err="1"/>
              <a:t>валійці</a:t>
            </a:r>
            <a:r>
              <a:rPr lang="ru-RU" sz="2400" b="1" i="1" dirty="0"/>
              <a:t>, гели;</a:t>
            </a:r>
          </a:p>
          <a:p>
            <a:r>
              <a:rPr lang="ru-RU" sz="2400" b="1" i="1" dirty="0" err="1"/>
              <a:t>Релігія</a:t>
            </a:r>
            <a:r>
              <a:rPr lang="ru-RU" sz="2400" b="1" i="1" dirty="0"/>
              <a:t> – </a:t>
            </a:r>
            <a:r>
              <a:rPr lang="ru-RU" sz="2400" b="1" i="1" dirty="0" err="1"/>
              <a:t>християнство</a:t>
            </a:r>
            <a:r>
              <a:rPr lang="ru-RU" sz="2400" b="1" i="1" dirty="0"/>
              <a:t> (протестантизм, католицизм);</a:t>
            </a:r>
          </a:p>
          <a:p>
            <a:r>
              <a:rPr lang="ru-RU" sz="2400" b="1" i="1" dirty="0" err="1"/>
              <a:t>Середня</a:t>
            </a:r>
            <a:r>
              <a:rPr lang="ru-RU" sz="2400" b="1" i="1" dirty="0"/>
              <a:t> густота </a:t>
            </a:r>
            <a:r>
              <a:rPr lang="ru-RU" sz="2400" b="1" i="1" dirty="0" err="1"/>
              <a:t>населення</a:t>
            </a:r>
            <a:r>
              <a:rPr lang="ru-RU" sz="2400" b="1" i="1" dirty="0"/>
              <a:t> – </a:t>
            </a:r>
            <a:r>
              <a:rPr lang="ru-RU" sz="2400" b="1" i="1" dirty="0" smtClean="0"/>
              <a:t>243 </a:t>
            </a:r>
            <a:r>
              <a:rPr lang="ru-RU" sz="2400" b="1" i="1" dirty="0" err="1"/>
              <a:t>чол</a:t>
            </a:r>
            <a:r>
              <a:rPr lang="ru-RU" sz="2400" b="1" i="1" dirty="0"/>
              <a:t>. на км. кв.;</a:t>
            </a:r>
          </a:p>
          <a:p>
            <a:r>
              <a:rPr lang="ru-RU" sz="2400" b="1" i="1" dirty="0" err="1" smtClean="0"/>
              <a:t>Рівень</a:t>
            </a:r>
            <a:r>
              <a:rPr lang="ru-RU" sz="2400" b="1" i="1" dirty="0" smtClean="0"/>
              <a:t> </a:t>
            </a:r>
            <a:r>
              <a:rPr lang="ru-RU" sz="2400" b="1" i="1" dirty="0" err="1"/>
              <a:t>урбанізації</a:t>
            </a:r>
            <a:r>
              <a:rPr lang="ru-RU" sz="2400" b="1" i="1" dirty="0"/>
              <a:t> – 89%</a:t>
            </a:r>
          </a:p>
          <a:p>
            <a:r>
              <a:rPr lang="ru-RU" sz="2400" b="1" i="1" dirty="0" err="1"/>
              <a:t>Великі</a:t>
            </a:r>
            <a:r>
              <a:rPr lang="ru-RU" sz="2400" b="1" i="1" dirty="0"/>
              <a:t> </a:t>
            </a:r>
            <a:r>
              <a:rPr lang="ru-RU" sz="2400" b="1" i="1" dirty="0" err="1"/>
              <a:t>міста</a:t>
            </a:r>
            <a:r>
              <a:rPr lang="ru-RU" sz="2400" b="1" i="1" dirty="0"/>
              <a:t> </a:t>
            </a:r>
            <a:r>
              <a:rPr lang="ru-RU" sz="2400" b="1" i="1" dirty="0" smtClean="0"/>
              <a:t>– Лондон </a:t>
            </a:r>
            <a:r>
              <a:rPr lang="ru-RU" sz="2400" b="1" i="1" dirty="0"/>
              <a:t>(11 млн.), </a:t>
            </a:r>
            <a:r>
              <a:rPr lang="ru-RU" sz="2400" b="1" i="1" dirty="0" smtClean="0"/>
              <a:t>Манчестер </a:t>
            </a:r>
            <a:r>
              <a:rPr lang="ru-RU" sz="2400" b="1" i="1" dirty="0"/>
              <a:t>(2,7 млн.), </a:t>
            </a:r>
            <a:r>
              <a:rPr lang="ru-RU" sz="2400" b="1" i="1" dirty="0" err="1"/>
              <a:t>Бірмінгем</a:t>
            </a:r>
            <a:r>
              <a:rPr lang="ru-RU" sz="2400" b="1" i="1" dirty="0"/>
              <a:t> (2,6 млн.), Глазго (2 млн</a:t>
            </a:r>
            <a:r>
              <a:rPr lang="ru-RU" sz="2400" b="1" i="1" dirty="0" smtClean="0"/>
              <a:t>.);</a:t>
            </a:r>
          </a:p>
          <a:p>
            <a:r>
              <a:rPr lang="ru-RU" sz="2400" b="1" i="1" dirty="0"/>
              <a:t>Сальдо </a:t>
            </a:r>
            <a:r>
              <a:rPr lang="ru-RU" sz="2400" b="1" i="1" dirty="0" err="1"/>
              <a:t>міграції</a:t>
            </a:r>
            <a:r>
              <a:rPr lang="ru-RU" sz="2400" b="1" i="1" dirty="0"/>
              <a:t> – </a:t>
            </a:r>
            <a:r>
              <a:rPr lang="ru-RU" sz="2400" b="1" i="1" dirty="0" err="1" smtClean="0"/>
              <a:t>додатн</a:t>
            </a:r>
            <a:r>
              <a:rPr lang="uk-UA" sz="2400" b="1" i="1" dirty="0"/>
              <a:t>е</a:t>
            </a:r>
            <a:r>
              <a:rPr lang="ru-RU" sz="2400" b="1" i="1" dirty="0" smtClean="0"/>
              <a:t> </a:t>
            </a:r>
            <a:r>
              <a:rPr lang="ru-RU" sz="2400" b="1" i="1" dirty="0"/>
              <a:t>(</a:t>
            </a:r>
            <a:r>
              <a:rPr lang="ru-RU" sz="2400" b="1" i="1" dirty="0" err="1"/>
              <a:t>робітники</a:t>
            </a:r>
            <a:r>
              <a:rPr lang="ru-RU" sz="2400" b="1" i="1" dirty="0"/>
              <a:t> з </a:t>
            </a:r>
            <a:r>
              <a:rPr lang="ru-RU" sz="2400" b="1" i="1" dirty="0" err="1"/>
              <a:t>Індії</a:t>
            </a:r>
            <a:r>
              <a:rPr lang="ru-RU" sz="2400" b="1" i="1" dirty="0"/>
              <a:t>, </a:t>
            </a:r>
            <a:r>
              <a:rPr lang="ru-RU" sz="2400" b="1" i="1" dirty="0" err="1"/>
              <a:t>Ірландії</a:t>
            </a:r>
            <a:r>
              <a:rPr lang="ru-RU" sz="2400" b="1" i="1" dirty="0"/>
              <a:t>, Африки, </a:t>
            </a:r>
            <a:r>
              <a:rPr lang="ru-RU" sz="2400" b="1" i="1" dirty="0" err="1"/>
              <a:t>Карибів</a:t>
            </a:r>
            <a:r>
              <a:rPr lang="ru-RU" sz="2400" b="1" i="1" dirty="0"/>
              <a:t>, </a:t>
            </a:r>
            <a:r>
              <a:rPr lang="ru-RU" sz="2400" b="1" i="1" dirty="0" err="1"/>
              <a:t>Пд</a:t>
            </a:r>
            <a:r>
              <a:rPr lang="ru-RU" sz="2400" b="1" i="1" dirty="0"/>
              <a:t>. </a:t>
            </a:r>
            <a:r>
              <a:rPr lang="ru-RU" sz="2400" b="1" i="1" dirty="0" err="1"/>
              <a:t>Європи</a:t>
            </a:r>
            <a:r>
              <a:rPr lang="ru-RU" sz="2400" b="1" i="1" dirty="0"/>
              <a:t>);</a:t>
            </a:r>
          </a:p>
          <a:p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276279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28800"/>
          </a:xfrm>
        </p:spPr>
        <p:txBody>
          <a:bodyPr/>
          <a:lstStyle/>
          <a:p>
            <a:r>
              <a:rPr lang="ru-RU" b="1" i="1" dirty="0" err="1" smtClean="0"/>
              <a:t>Господарство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29243" y="1340768"/>
            <a:ext cx="9144000" cy="378904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b="1" i="1" dirty="0" err="1" smtClean="0">
                <a:solidFill>
                  <a:schemeClr val="tx1"/>
                </a:solidFill>
              </a:rPr>
              <a:t>Лісництво</a:t>
            </a:r>
            <a:r>
              <a:rPr lang="ru-RU" b="1" i="1" dirty="0" smtClean="0">
                <a:solidFill>
                  <a:schemeClr val="tx1"/>
                </a:solidFill>
              </a:rPr>
              <a:t>.</a:t>
            </a:r>
            <a:endParaRPr lang="ru-RU" b="1" i="1" dirty="0">
              <a:solidFill>
                <a:schemeClr val="tx1"/>
              </a:solidFill>
            </a:endParaRPr>
          </a:p>
          <a:p>
            <a:pPr algn="l"/>
            <a:r>
              <a:rPr lang="ru-RU" b="1" i="1" dirty="0" err="1">
                <a:solidFill>
                  <a:schemeClr val="tx1"/>
                </a:solidFill>
              </a:rPr>
              <a:t>Майже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smtClean="0">
                <a:solidFill>
                  <a:schemeClr val="tx1"/>
                </a:solidFill>
              </a:rPr>
              <a:t>0,1 </a:t>
            </a:r>
            <a:r>
              <a:rPr lang="ru-RU" b="1" i="1" dirty="0" err="1" smtClean="0">
                <a:solidFill>
                  <a:schemeClr val="tx1"/>
                </a:solidFill>
              </a:rPr>
              <a:t>частина</a:t>
            </a:r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сухопутної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території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Сполученого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Королівства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віддана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</a:rPr>
              <a:t>лісоводству.Місцеве</a:t>
            </a:r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виробництво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лісоматеріалу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забезпечує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менш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ніж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smtClean="0">
                <a:solidFill>
                  <a:schemeClr val="tx1"/>
                </a:solidFill>
              </a:rPr>
              <a:t>1,5 </a:t>
            </a:r>
            <a:r>
              <a:rPr lang="ru-RU" b="1" i="1" dirty="0" err="1" smtClean="0">
                <a:solidFill>
                  <a:schemeClr val="tx1"/>
                </a:solidFill>
              </a:rPr>
              <a:t>частину</a:t>
            </a:r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попиту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Сполученого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Королівства</a:t>
            </a:r>
            <a:r>
              <a:rPr lang="ru-RU" b="1" i="1" dirty="0">
                <a:solidFill>
                  <a:schemeClr val="tx1"/>
                </a:solidFill>
              </a:rPr>
              <a:t>. </a:t>
            </a:r>
            <a:r>
              <a:rPr lang="ru-RU" b="1" i="1" dirty="0" err="1">
                <a:solidFill>
                  <a:schemeClr val="tx1"/>
                </a:solidFill>
              </a:rPr>
              <a:t>Більшість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нових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насаджень</a:t>
            </a:r>
            <a:r>
              <a:rPr lang="ru-RU" b="1" i="1" dirty="0">
                <a:solidFill>
                  <a:schemeClr val="tx1"/>
                </a:solidFill>
              </a:rPr>
              <a:t> — </a:t>
            </a:r>
            <a:r>
              <a:rPr lang="ru-RU" b="1" i="1" dirty="0" err="1">
                <a:solidFill>
                  <a:schemeClr val="tx1"/>
                </a:solidFill>
              </a:rPr>
              <a:t>хвойні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</a:rPr>
              <a:t>ліси</a:t>
            </a:r>
            <a:r>
              <a:rPr lang="ru-RU" b="1" i="1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b="1" i="1" dirty="0" err="1" smtClean="0">
                <a:solidFill>
                  <a:schemeClr val="tx1"/>
                </a:solidFill>
              </a:rPr>
              <a:t>Рибальство</a:t>
            </a:r>
            <a:r>
              <a:rPr lang="ru-RU" b="1" i="1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b="1" i="1" dirty="0" err="1" smtClean="0">
                <a:solidFill>
                  <a:schemeClr val="tx1"/>
                </a:solidFill>
              </a:rPr>
              <a:t>Хоча</a:t>
            </a:r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Сполучене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Королівство</a:t>
            </a:r>
            <a:r>
              <a:rPr lang="ru-RU" b="1" i="1" dirty="0">
                <a:solidFill>
                  <a:schemeClr val="tx1"/>
                </a:solidFill>
              </a:rPr>
              <a:t> — одна </a:t>
            </a:r>
            <a:r>
              <a:rPr lang="ru-RU" b="1" i="1" dirty="0" err="1">
                <a:solidFill>
                  <a:schemeClr val="tx1"/>
                </a:solidFill>
              </a:rPr>
              <a:t>із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провідних</a:t>
            </a:r>
            <a:r>
              <a:rPr lang="ru-RU" b="1" i="1" dirty="0">
                <a:solidFill>
                  <a:schemeClr val="tx1"/>
                </a:solidFill>
              </a:rPr>
              <a:t> держав </a:t>
            </a:r>
            <a:r>
              <a:rPr lang="ru-RU" b="1" i="1" dirty="0" err="1">
                <a:solidFill>
                  <a:schemeClr val="tx1"/>
                </a:solidFill>
              </a:rPr>
              <a:t>Європи</a:t>
            </a:r>
            <a:r>
              <a:rPr lang="ru-RU" b="1" i="1" dirty="0">
                <a:solidFill>
                  <a:schemeClr val="tx1"/>
                </a:solidFill>
              </a:rPr>
              <a:t> за </a:t>
            </a:r>
            <a:r>
              <a:rPr lang="ru-RU" b="1" i="1" dirty="0" err="1">
                <a:solidFill>
                  <a:schemeClr val="tx1"/>
                </a:solidFill>
              </a:rPr>
              <a:t>виловом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риби</a:t>
            </a:r>
            <a:r>
              <a:rPr lang="ru-RU" b="1" i="1" dirty="0">
                <a:solidFill>
                  <a:schemeClr val="tx1"/>
                </a:solidFill>
              </a:rPr>
              <a:t>, </a:t>
            </a:r>
            <a:r>
              <a:rPr lang="ru-RU" b="1" i="1" dirty="0" err="1">
                <a:solidFill>
                  <a:schemeClr val="tx1"/>
                </a:solidFill>
              </a:rPr>
              <a:t>риболовна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промисловість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була</a:t>
            </a:r>
            <a:r>
              <a:rPr lang="ru-RU" b="1" i="1" dirty="0">
                <a:solidFill>
                  <a:schemeClr val="tx1"/>
                </a:solidFill>
              </a:rPr>
              <a:t> в </a:t>
            </a:r>
            <a:r>
              <a:rPr lang="ru-RU" b="1" i="1" dirty="0" err="1">
                <a:solidFill>
                  <a:schemeClr val="tx1"/>
                </a:solidFill>
              </a:rPr>
              <a:t>тривалому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занепаді</a:t>
            </a:r>
            <a:r>
              <a:rPr lang="ru-RU" b="1" i="1" dirty="0">
                <a:solidFill>
                  <a:schemeClr val="tx1"/>
                </a:solidFill>
              </a:rPr>
              <a:t>. </a:t>
            </a:r>
            <a:r>
              <a:rPr lang="ru-RU" b="1" i="1" dirty="0" err="1">
                <a:solidFill>
                  <a:schemeClr val="tx1"/>
                </a:solidFill>
              </a:rPr>
              <a:t>Рибальські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межі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були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розширені</a:t>
            </a:r>
            <a:r>
              <a:rPr lang="ru-RU" b="1" i="1" dirty="0">
                <a:solidFill>
                  <a:schemeClr val="tx1"/>
                </a:solidFill>
              </a:rPr>
              <a:t> до 200 </a:t>
            </a:r>
            <a:r>
              <a:rPr lang="ru-RU" b="1" i="1" dirty="0" err="1">
                <a:solidFill>
                  <a:schemeClr val="tx1"/>
                </a:solidFill>
              </a:rPr>
              <a:t>морських</a:t>
            </a:r>
            <a:r>
              <a:rPr lang="ru-RU" b="1" i="1" dirty="0">
                <a:solidFill>
                  <a:schemeClr val="tx1"/>
                </a:solidFill>
              </a:rPr>
              <a:t> миль (370 км) </a:t>
            </a:r>
            <a:r>
              <a:rPr lang="ru-RU" b="1" i="1" dirty="0" err="1">
                <a:solidFill>
                  <a:schemeClr val="tx1"/>
                </a:solidFill>
              </a:rPr>
              <a:t>від</a:t>
            </a:r>
            <a:r>
              <a:rPr lang="ru-RU" b="1" i="1" dirty="0">
                <a:solidFill>
                  <a:schemeClr val="tx1"/>
                </a:solidFill>
              </a:rPr>
              <a:t> берега в </a:t>
            </a:r>
            <a:r>
              <a:rPr lang="ru-RU" b="1" i="1" dirty="0" err="1">
                <a:solidFill>
                  <a:schemeClr val="tx1"/>
                </a:solidFill>
              </a:rPr>
              <a:t>середині</a:t>
            </a:r>
            <a:r>
              <a:rPr lang="ru-RU" b="1" i="1" dirty="0">
                <a:solidFill>
                  <a:schemeClr val="tx1"/>
                </a:solidFill>
              </a:rPr>
              <a:t> 1970-х. </a:t>
            </a:r>
            <a:r>
              <a:rPr lang="ru-RU" b="1" i="1" dirty="0" err="1">
                <a:solidFill>
                  <a:schemeClr val="tx1"/>
                </a:solidFill>
              </a:rPr>
              <a:t>Рибна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промисловість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Британії</a:t>
            </a:r>
            <a:r>
              <a:rPr lang="ru-RU" b="1" i="1" dirty="0">
                <a:solidFill>
                  <a:schemeClr val="tx1"/>
                </a:solidFill>
              </a:rPr>
              <a:t> зараз </a:t>
            </a:r>
            <a:r>
              <a:rPr lang="ru-RU" b="1" i="1" dirty="0" err="1">
                <a:solidFill>
                  <a:schemeClr val="tx1"/>
                </a:solidFill>
              </a:rPr>
              <a:t>забезпечує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тільки</a:t>
            </a:r>
            <a:r>
              <a:rPr lang="ru-RU" b="1" i="1" dirty="0">
                <a:solidFill>
                  <a:schemeClr val="tx1"/>
                </a:solidFill>
              </a:rPr>
              <a:t> половину </a:t>
            </a:r>
            <a:r>
              <a:rPr lang="ru-RU" b="1" i="1" dirty="0" err="1">
                <a:solidFill>
                  <a:schemeClr val="tx1"/>
                </a:solidFill>
              </a:rPr>
              <a:t>повного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попиту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країни</a:t>
            </a:r>
            <a:r>
              <a:rPr lang="ru-RU" b="1" i="1" dirty="0">
                <a:solidFill>
                  <a:schemeClr val="tx1"/>
                </a:solidFill>
              </a:rPr>
              <a:t>. </a:t>
            </a:r>
            <a:r>
              <a:rPr lang="ru-RU" b="1" i="1" dirty="0" err="1">
                <a:solidFill>
                  <a:schemeClr val="tx1"/>
                </a:solidFill>
              </a:rPr>
              <a:t>Найголовніша</a:t>
            </a:r>
            <a:r>
              <a:rPr lang="ru-RU" b="1" i="1" dirty="0">
                <a:solidFill>
                  <a:schemeClr val="tx1"/>
                </a:solidFill>
              </a:rPr>
              <a:t> для </a:t>
            </a:r>
            <a:r>
              <a:rPr lang="ru-RU" b="1" i="1" dirty="0" err="1">
                <a:solidFill>
                  <a:schemeClr val="tx1"/>
                </a:solidFill>
              </a:rPr>
              <a:t>вилову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риба</a:t>
            </a:r>
            <a:r>
              <a:rPr lang="ru-RU" b="1" i="1" dirty="0">
                <a:solidFill>
                  <a:schemeClr val="tx1"/>
                </a:solidFill>
              </a:rPr>
              <a:t> — </a:t>
            </a:r>
            <a:r>
              <a:rPr lang="ru-RU" b="1" i="1" dirty="0" err="1">
                <a:solidFill>
                  <a:schemeClr val="tx1"/>
                </a:solidFill>
              </a:rPr>
              <a:t>тріска</a:t>
            </a:r>
            <a:r>
              <a:rPr lang="ru-RU" b="1" i="1" dirty="0">
                <a:solidFill>
                  <a:schemeClr val="tx1"/>
                </a:solidFill>
              </a:rPr>
              <a:t>, </a:t>
            </a:r>
            <a:r>
              <a:rPr lang="ru-RU" b="1" i="1" dirty="0" smtClean="0">
                <a:solidFill>
                  <a:schemeClr val="tx1"/>
                </a:solidFill>
              </a:rPr>
              <a:t>мерлан </a:t>
            </a:r>
            <a:r>
              <a:rPr lang="ru-RU" b="1" i="1" dirty="0">
                <a:solidFill>
                  <a:schemeClr val="tx1"/>
                </a:solidFill>
              </a:rPr>
              <a:t>і камбала, </a:t>
            </a:r>
            <a:r>
              <a:rPr lang="ru-RU" b="1" i="1" dirty="0" err="1">
                <a:solidFill>
                  <a:schemeClr val="tx1"/>
                </a:solidFill>
              </a:rPr>
              <a:t>також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</a:rPr>
              <a:t>омари</a:t>
            </a:r>
            <a:r>
              <a:rPr lang="ru-RU" b="1" i="1" dirty="0">
                <a:solidFill>
                  <a:schemeClr val="tx1"/>
                </a:solidFill>
              </a:rPr>
              <a:t>, </a:t>
            </a:r>
            <a:r>
              <a:rPr lang="ru-RU" b="1" i="1" dirty="0" err="1">
                <a:solidFill>
                  <a:schemeClr val="tx1"/>
                </a:solidFill>
              </a:rPr>
              <a:t>краби</a:t>
            </a:r>
            <a:r>
              <a:rPr lang="ru-RU" b="1" i="1" dirty="0">
                <a:solidFill>
                  <a:schemeClr val="tx1"/>
                </a:solidFill>
              </a:rPr>
              <a:t> та </a:t>
            </a:r>
            <a:r>
              <a:rPr lang="ru-RU" b="1" i="1" dirty="0" err="1">
                <a:solidFill>
                  <a:schemeClr val="tx1"/>
                </a:solidFill>
              </a:rPr>
              <a:t>устриці</a:t>
            </a:r>
            <a:r>
              <a:rPr lang="ru-RU" b="1" i="1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778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Святослав\Desktop\presentations_slide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22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Святослав\Desktop\presentations_slide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36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Святослав\Desktop\presentations_slide (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79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Святослав\Desktop\presentations_slide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94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Святослав\Desktop\presentations_slide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64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Святослав\Desktop\presentations_slide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56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ятослав\Desktop\661079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61" y="151900"/>
            <a:ext cx="3042918" cy="230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Святослав\Desktop\69983281_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320" y="3156992"/>
            <a:ext cx="3810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Святослав\Desktop\DmcVe4mrr2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30" y="151900"/>
            <a:ext cx="3096344" cy="336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Святослав\Desktop\14682726691450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61048"/>
            <a:ext cx="3450638" cy="230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43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вятослав\Desktop\BRITANIYA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>
            <a:fillRect/>
          </a:stretch>
        </p:blipFill>
        <p:spPr bwMode="auto">
          <a:xfrm>
            <a:off x="-1" y="-26098"/>
            <a:ext cx="9178797" cy="688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5151" y="234888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>
                <a:solidFill>
                  <a:schemeClr val="bg1"/>
                </a:solidFill>
              </a:rPr>
              <a:t>Сполучене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Королівство</a:t>
            </a:r>
            <a:r>
              <a:rPr lang="ru-RU" b="1" i="1" dirty="0">
                <a:solidFill>
                  <a:schemeClr val="bg1"/>
                </a:solidFill>
              </a:rPr>
              <a:t> є </a:t>
            </a:r>
            <a:r>
              <a:rPr lang="ru-RU" b="1" i="1" dirty="0" err="1">
                <a:solidFill>
                  <a:schemeClr val="bg1"/>
                </a:solidFill>
              </a:rPr>
              <a:t>постійним</a:t>
            </a:r>
            <a:r>
              <a:rPr lang="ru-RU" b="1" i="1" dirty="0">
                <a:solidFill>
                  <a:schemeClr val="bg1"/>
                </a:solidFill>
              </a:rPr>
              <a:t> членом Ради </a:t>
            </a:r>
            <a:r>
              <a:rPr lang="ru-RU" b="1" i="1" dirty="0" err="1">
                <a:solidFill>
                  <a:schemeClr val="bg1"/>
                </a:solidFill>
              </a:rPr>
              <a:t>безпеки</a:t>
            </a:r>
            <a:r>
              <a:rPr lang="ru-RU" b="1" i="1" dirty="0">
                <a:solidFill>
                  <a:schemeClr val="bg1"/>
                </a:solidFill>
              </a:rPr>
              <a:t> ООН з моменту </a:t>
            </a:r>
            <a:r>
              <a:rPr lang="ru-RU" b="1" i="1" dirty="0" err="1">
                <a:solidFill>
                  <a:schemeClr val="bg1"/>
                </a:solidFill>
              </a:rPr>
              <a:t>її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заснування</a:t>
            </a:r>
            <a:r>
              <a:rPr lang="ru-RU" b="1" i="1" dirty="0">
                <a:solidFill>
                  <a:schemeClr val="bg1"/>
                </a:solidFill>
              </a:rPr>
              <a:t>. </a:t>
            </a:r>
            <a:r>
              <a:rPr lang="ru-RU" b="1" i="1" dirty="0" err="1">
                <a:solidFill>
                  <a:schemeClr val="bg1"/>
                </a:solidFill>
              </a:rPr>
              <a:t>Воно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також</a:t>
            </a:r>
            <a:r>
              <a:rPr lang="ru-RU" b="1" i="1" dirty="0">
                <a:solidFill>
                  <a:schemeClr val="bg1"/>
                </a:solidFill>
              </a:rPr>
              <a:t> є членом </a:t>
            </a:r>
            <a:r>
              <a:rPr lang="ru-RU" b="1" i="1" dirty="0" err="1">
                <a:solidFill>
                  <a:schemeClr val="bg1"/>
                </a:solidFill>
              </a:rPr>
              <a:t>Співдружності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націй</a:t>
            </a:r>
            <a:r>
              <a:rPr lang="ru-RU" b="1" i="1" dirty="0">
                <a:solidFill>
                  <a:schemeClr val="bg1"/>
                </a:solidFill>
              </a:rPr>
              <a:t>, Ради </a:t>
            </a:r>
            <a:r>
              <a:rPr lang="ru-RU" b="1" i="1" dirty="0" err="1">
                <a:solidFill>
                  <a:schemeClr val="bg1"/>
                </a:solidFill>
              </a:rPr>
              <a:t>Європи</a:t>
            </a:r>
            <a:r>
              <a:rPr lang="ru-RU" b="1" i="1" dirty="0">
                <a:solidFill>
                  <a:schemeClr val="bg1"/>
                </a:solidFill>
              </a:rPr>
              <a:t>, </a:t>
            </a:r>
            <a:r>
              <a:rPr lang="ru-RU" b="1" i="1" dirty="0" err="1">
                <a:solidFill>
                  <a:schemeClr val="bg1"/>
                </a:solidFill>
              </a:rPr>
              <a:t>Європейського</a:t>
            </a:r>
            <a:r>
              <a:rPr lang="ru-RU" b="1" i="1" dirty="0">
                <a:solidFill>
                  <a:schemeClr val="bg1"/>
                </a:solidFill>
              </a:rPr>
              <a:t> Союзу, </a:t>
            </a:r>
            <a:r>
              <a:rPr lang="ru-RU" b="1" i="1" dirty="0" err="1">
                <a:solidFill>
                  <a:schemeClr val="bg1"/>
                </a:solidFill>
              </a:rPr>
              <a:t>Великої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сімки</a:t>
            </a:r>
            <a:r>
              <a:rPr lang="ru-RU" b="1" i="1" dirty="0">
                <a:solidFill>
                  <a:schemeClr val="bg1"/>
                </a:solidFill>
              </a:rPr>
              <a:t>, </a:t>
            </a:r>
            <a:r>
              <a:rPr lang="ru-RU" b="1" i="1" dirty="0" err="1">
                <a:solidFill>
                  <a:schemeClr val="bg1"/>
                </a:solidFill>
              </a:rPr>
              <a:t>Великої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двадцятки</a:t>
            </a:r>
            <a:r>
              <a:rPr lang="ru-RU" b="1" i="1" dirty="0">
                <a:solidFill>
                  <a:schemeClr val="bg1"/>
                </a:solidFill>
              </a:rPr>
              <a:t>, НАТО, </a:t>
            </a:r>
            <a:r>
              <a:rPr lang="ru-RU" b="1" i="1" dirty="0" err="1">
                <a:solidFill>
                  <a:schemeClr val="bg1"/>
                </a:solidFill>
              </a:rPr>
              <a:t>Організації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економічного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співробітництва</a:t>
            </a:r>
            <a:r>
              <a:rPr lang="ru-RU" b="1" i="1" dirty="0">
                <a:solidFill>
                  <a:schemeClr val="bg1"/>
                </a:solidFill>
              </a:rPr>
              <a:t> та </a:t>
            </a:r>
            <a:r>
              <a:rPr lang="ru-RU" b="1" i="1" dirty="0" err="1">
                <a:solidFill>
                  <a:schemeClr val="bg1"/>
                </a:solidFill>
              </a:rPr>
              <a:t>розвитку</a:t>
            </a:r>
            <a:r>
              <a:rPr lang="ru-RU" b="1" i="1" dirty="0">
                <a:solidFill>
                  <a:schemeClr val="bg1"/>
                </a:solidFill>
              </a:rPr>
              <a:t>, </a:t>
            </a:r>
            <a:r>
              <a:rPr lang="ru-RU" b="1" i="1" dirty="0" err="1">
                <a:solidFill>
                  <a:schemeClr val="bg1"/>
                </a:solidFill>
              </a:rPr>
              <a:t>Світової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організації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торгівлі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31247" y="6202112"/>
            <a:ext cx="4104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 smtClean="0">
                <a:solidFill>
                  <a:schemeClr val="bg1"/>
                </a:solidFill>
              </a:rPr>
              <a:t>Столиця</a:t>
            </a:r>
            <a:r>
              <a:rPr lang="ru-RU" b="1" i="1" dirty="0" smtClean="0">
                <a:solidFill>
                  <a:schemeClr val="bg1"/>
                </a:solidFill>
              </a:rPr>
              <a:t> (та </a:t>
            </a:r>
            <a:r>
              <a:rPr lang="ru-RU" b="1" i="1" dirty="0" err="1">
                <a:solidFill>
                  <a:schemeClr val="bg1"/>
                </a:solidFill>
              </a:rPr>
              <a:t>найбільше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місто</a:t>
            </a:r>
            <a:r>
              <a:rPr lang="ru-RU" b="1" i="1" dirty="0" smtClean="0">
                <a:solidFill>
                  <a:schemeClr val="bg1"/>
                </a:solidFill>
              </a:rPr>
              <a:t>)Лондон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717811" y="116632"/>
            <a:ext cx="23308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err="1" smtClean="0">
                <a:solidFill>
                  <a:schemeClr val="bg1"/>
                </a:solidFill>
              </a:rPr>
              <a:t>М</a:t>
            </a:r>
            <a:r>
              <a:rPr lang="ru-RU" b="1" i="1" dirty="0" err="1" smtClean="0">
                <a:solidFill>
                  <a:schemeClr val="bg1"/>
                </a:solidFill>
              </a:rPr>
              <a:t>ови</a:t>
            </a:r>
            <a:r>
              <a:rPr lang="ru-RU" b="1" i="1" dirty="0" smtClean="0">
                <a:solidFill>
                  <a:schemeClr val="bg1"/>
                </a:solidFill>
              </a:rPr>
              <a:t>- </a:t>
            </a:r>
            <a:r>
              <a:rPr lang="ru-RU" b="1" i="1" dirty="0" err="1" smtClean="0">
                <a:solidFill>
                  <a:schemeClr val="bg1"/>
                </a:solidFill>
              </a:rPr>
              <a:t>англійська</a:t>
            </a:r>
            <a:r>
              <a:rPr lang="ru-RU" b="1" i="1" dirty="0" smtClean="0">
                <a:solidFill>
                  <a:schemeClr val="bg1"/>
                </a:solidFill>
              </a:rPr>
              <a:t>,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валл</a:t>
            </a:r>
            <a:r>
              <a:rPr lang="uk-UA" b="1" i="1" dirty="0" err="1" smtClean="0">
                <a:solidFill>
                  <a:schemeClr val="bg1"/>
                </a:solidFill>
              </a:rPr>
              <a:t>ійська</a:t>
            </a:r>
            <a:r>
              <a:rPr lang="uk-UA" b="1" i="1" dirty="0" smtClean="0">
                <a:solidFill>
                  <a:schemeClr val="bg1"/>
                </a:solidFill>
              </a:rPr>
              <a:t>, </a:t>
            </a:r>
            <a:r>
              <a:rPr lang="uk-UA" b="1" i="1" dirty="0" err="1" smtClean="0">
                <a:solidFill>
                  <a:schemeClr val="bg1"/>
                </a:solidFill>
              </a:rPr>
              <a:t>гельська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265019" y="970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err="1">
                <a:solidFill>
                  <a:schemeClr val="bg1"/>
                </a:solidFill>
              </a:rPr>
              <a:t>Державний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устрій-Конституційна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монархія</a:t>
            </a:r>
            <a:endParaRPr lang="ru-RU" b="1" i="1" dirty="0">
              <a:solidFill>
                <a:schemeClr val="bg1"/>
              </a:solidFill>
            </a:endParaRPr>
          </a:p>
          <a:p>
            <a:pPr algn="ctr"/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smtClean="0">
                <a:solidFill>
                  <a:schemeClr val="bg1"/>
                </a:solidFill>
              </a:rPr>
              <a:t>Монарх-Королева </a:t>
            </a:r>
            <a:r>
              <a:rPr lang="ru-RU" b="1" i="1" dirty="0" err="1">
                <a:solidFill>
                  <a:schemeClr val="bg1"/>
                </a:solidFill>
              </a:rPr>
              <a:t>Єлизавета</a:t>
            </a:r>
            <a:r>
              <a:rPr lang="ru-RU" b="1" i="1" dirty="0">
                <a:solidFill>
                  <a:schemeClr val="bg1"/>
                </a:solidFill>
              </a:rPr>
              <a:t> II</a:t>
            </a:r>
          </a:p>
          <a:p>
            <a:pPr algn="ctr"/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Прем'єр-міністр</a:t>
            </a:r>
            <a:r>
              <a:rPr lang="ru-RU" b="1" i="1" dirty="0" smtClean="0">
                <a:solidFill>
                  <a:schemeClr val="bg1"/>
                </a:solidFill>
              </a:rPr>
              <a:t>-</a:t>
            </a:r>
            <a:r>
              <a:rPr lang="ru-RU" b="1" i="1" dirty="0">
                <a:solidFill>
                  <a:schemeClr val="bg1"/>
                </a:solidFill>
              </a:rPr>
              <a:t>	</a:t>
            </a:r>
            <a:r>
              <a:rPr lang="ru-RU" b="1" i="1" dirty="0" err="1">
                <a:solidFill>
                  <a:schemeClr val="bg1"/>
                </a:solidFill>
              </a:rPr>
              <a:t>Девід</a:t>
            </a:r>
            <a:r>
              <a:rPr lang="ru-RU" b="1" i="1" dirty="0">
                <a:solidFill>
                  <a:schemeClr val="bg1"/>
                </a:solidFill>
              </a:rPr>
              <a:t> Камерон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443964" y="6202112"/>
            <a:ext cx="2663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Валюта-Фунт </a:t>
            </a:r>
            <a:r>
              <a:rPr lang="ru-RU" b="1" i="1" dirty="0" err="1" smtClean="0">
                <a:solidFill>
                  <a:schemeClr val="bg1"/>
                </a:solidFill>
              </a:rPr>
              <a:t>стерлінг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07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Святослав\Desktop\presentations_sl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606"/>
            <a:ext cx="9144000" cy="686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15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вятослав\Desktop\presentations_slide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73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вятослав\Desktop\presentations_slide (1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21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3501008"/>
            <a:ext cx="9102964" cy="2808312"/>
          </a:xfrm>
        </p:spPr>
        <p:txBody>
          <a:bodyPr>
            <a:normAutofit fontScale="77500" lnSpcReduction="20000"/>
          </a:bodyPr>
          <a:lstStyle/>
          <a:p>
            <a:r>
              <a:rPr lang="ru-RU" sz="3000" b="1" i="1" dirty="0"/>
              <a:t>У </a:t>
            </a:r>
            <a:r>
              <a:rPr lang="ru-RU" sz="3000" b="1" i="1" dirty="0" err="1"/>
              <a:t>повоєнний</a:t>
            </a:r>
            <a:r>
              <a:rPr lang="ru-RU" sz="3000" b="1" i="1" dirty="0"/>
              <a:t> </a:t>
            </a:r>
            <a:r>
              <a:rPr lang="ru-RU" sz="3000" b="1" i="1" dirty="0" err="1"/>
              <a:t>період</a:t>
            </a:r>
            <a:r>
              <a:rPr lang="ru-RU" sz="3000" b="1" i="1" dirty="0"/>
              <a:t> у </a:t>
            </a:r>
            <a:r>
              <a:rPr lang="ru-RU" sz="3000" b="1" i="1" dirty="0" smtClean="0"/>
              <a:t>Велик</a:t>
            </a:r>
            <a:r>
              <a:rPr lang="uk-UA" sz="3000" b="1" i="1" dirty="0" err="1" smtClean="0"/>
              <a:t>ій</a:t>
            </a:r>
            <a:r>
              <a:rPr lang="ru-RU" sz="3000" b="1" i="1" dirty="0" smtClean="0"/>
              <a:t> </a:t>
            </a:r>
            <a:r>
              <a:rPr lang="ru-RU" sz="3000" b="1" i="1" dirty="0" err="1"/>
              <a:t>Британії</a:t>
            </a:r>
            <a:r>
              <a:rPr lang="ru-RU" sz="3000" b="1" i="1" dirty="0"/>
              <a:t> при </a:t>
            </a:r>
            <a:r>
              <a:rPr lang="ru-RU" sz="3000" b="1" i="1" dirty="0" err="1"/>
              <a:t>владі</a:t>
            </a:r>
            <a:r>
              <a:rPr lang="ru-RU" sz="3000" b="1" i="1" dirty="0"/>
              <a:t> </a:t>
            </a:r>
            <a:r>
              <a:rPr lang="ru-RU" sz="3000" b="1" i="1" dirty="0" err="1"/>
              <a:t>знаходились</a:t>
            </a:r>
            <a:r>
              <a:rPr lang="ru-RU" sz="3000" b="1" i="1" dirty="0"/>
              <a:t>, </a:t>
            </a:r>
            <a:r>
              <a:rPr lang="ru-RU" sz="3000" b="1" i="1" dirty="0" err="1"/>
              <a:t>змінюючи</a:t>
            </a:r>
            <a:r>
              <a:rPr lang="ru-RU" sz="3000" b="1" i="1" dirty="0"/>
              <a:t> одна одну, </a:t>
            </a:r>
            <a:r>
              <a:rPr lang="ru-RU" sz="3000" b="1" i="1" dirty="0" err="1"/>
              <a:t>лише</a:t>
            </a:r>
            <a:r>
              <a:rPr lang="ru-RU" sz="3000" b="1" i="1" dirty="0"/>
              <a:t> </a:t>
            </a:r>
            <a:r>
              <a:rPr lang="ru-RU" sz="3000" b="1" i="1" dirty="0" err="1"/>
              <a:t>дві</a:t>
            </a:r>
            <a:r>
              <a:rPr lang="ru-RU" sz="3000" b="1" i="1" dirty="0"/>
              <a:t> </a:t>
            </a:r>
            <a:r>
              <a:rPr lang="ru-RU" sz="3000" b="1" i="1" dirty="0" err="1"/>
              <a:t>партії</a:t>
            </a:r>
            <a:r>
              <a:rPr lang="ru-RU" sz="3000" b="1" i="1" dirty="0"/>
              <a:t> — </a:t>
            </a:r>
            <a:r>
              <a:rPr lang="ru-RU" sz="3000" b="1" i="1" dirty="0" err="1"/>
              <a:t>лейбористи</a:t>
            </a:r>
            <a:r>
              <a:rPr lang="ru-RU" sz="3000" b="1" i="1" dirty="0"/>
              <a:t> і </a:t>
            </a:r>
            <a:r>
              <a:rPr lang="ru-RU" sz="3000" b="1" i="1" dirty="0" err="1"/>
              <a:t>консерватори</a:t>
            </a:r>
            <a:r>
              <a:rPr lang="ru-RU" sz="3000" b="1" i="1" dirty="0"/>
              <a:t>. За 50 </a:t>
            </a:r>
            <a:r>
              <a:rPr lang="ru-RU" sz="3000" b="1" i="1" dirty="0" err="1"/>
              <a:t>післявоєнних</a:t>
            </a:r>
            <a:r>
              <a:rPr lang="ru-RU" sz="3000" b="1" i="1" dirty="0"/>
              <a:t> </a:t>
            </a:r>
            <a:r>
              <a:rPr lang="ru-RU" sz="3000" b="1" i="1" dirty="0" err="1"/>
              <a:t>років</a:t>
            </a:r>
            <a:r>
              <a:rPr lang="ru-RU" sz="3000" b="1" i="1" dirty="0"/>
              <a:t> </a:t>
            </a:r>
            <a:r>
              <a:rPr lang="ru-RU" sz="3000" b="1" i="1" dirty="0" err="1"/>
              <a:t>лейбористи</a:t>
            </a:r>
            <a:r>
              <a:rPr lang="ru-RU" sz="3000" b="1" i="1" dirty="0"/>
              <a:t> </a:t>
            </a:r>
            <a:r>
              <a:rPr lang="ru-RU" sz="3000" b="1" i="1" dirty="0" err="1"/>
              <a:t>урядували</a:t>
            </a:r>
            <a:r>
              <a:rPr lang="ru-RU" sz="3000" b="1" i="1" dirty="0"/>
              <a:t> 17 </a:t>
            </a:r>
            <a:r>
              <a:rPr lang="ru-RU" sz="3000" b="1" i="1" dirty="0" err="1"/>
              <a:t>років</a:t>
            </a:r>
            <a:r>
              <a:rPr lang="ru-RU" sz="3000" b="1" i="1" dirty="0"/>
              <a:t>, а </a:t>
            </a:r>
            <a:r>
              <a:rPr lang="ru-RU" sz="3000" b="1" i="1" dirty="0" err="1"/>
              <a:t>консерватори</a:t>
            </a:r>
            <a:r>
              <a:rPr lang="ru-RU" sz="3000" b="1" i="1" dirty="0"/>
              <a:t> — 33. </a:t>
            </a:r>
            <a:r>
              <a:rPr lang="ru-RU" sz="3000" b="1" i="1" dirty="0" err="1"/>
              <a:t>Лейбористи</a:t>
            </a:r>
            <a:r>
              <a:rPr lang="ru-RU" sz="3000" b="1" i="1" dirty="0"/>
              <a:t>, </a:t>
            </a:r>
            <a:r>
              <a:rPr lang="ru-RU" sz="3000" b="1" i="1" dirty="0" err="1"/>
              <a:t>які</a:t>
            </a:r>
            <a:r>
              <a:rPr lang="ru-RU" sz="3000" b="1" i="1" dirty="0"/>
              <a:t> </a:t>
            </a:r>
            <a:r>
              <a:rPr lang="ru-RU" sz="3000" b="1" i="1" dirty="0" err="1"/>
              <a:t>спиралися</a:t>
            </a:r>
            <a:r>
              <a:rPr lang="ru-RU" sz="3000" b="1" i="1" dirty="0"/>
              <a:t> на </a:t>
            </a:r>
            <a:r>
              <a:rPr lang="ru-RU" sz="3000" b="1" i="1" dirty="0" err="1"/>
              <a:t>профспілки</a:t>
            </a:r>
            <a:r>
              <a:rPr lang="ru-RU" sz="3000" b="1" i="1" dirty="0"/>
              <a:t>, проголосили </a:t>
            </a:r>
            <a:r>
              <a:rPr lang="ru-RU" sz="3000" b="1" i="1" dirty="0" err="1"/>
              <a:t>своєю</a:t>
            </a:r>
            <a:r>
              <a:rPr lang="ru-RU" sz="3000" b="1" i="1" dirty="0"/>
              <a:t> метою </a:t>
            </a:r>
            <a:r>
              <a:rPr lang="ru-RU" sz="3000" b="1" i="1" dirty="0" err="1"/>
              <a:t>поступове</a:t>
            </a:r>
            <a:r>
              <a:rPr lang="ru-RU" sz="3000" b="1" i="1" dirty="0"/>
              <a:t> </a:t>
            </a:r>
            <a:r>
              <a:rPr lang="ru-RU" sz="3000" b="1" i="1" dirty="0" err="1"/>
              <a:t>реформування</a:t>
            </a:r>
            <a:r>
              <a:rPr lang="ru-RU" sz="3000" b="1" i="1" dirty="0"/>
              <a:t> </a:t>
            </a:r>
            <a:r>
              <a:rPr lang="ru-RU" sz="3000" b="1" i="1" dirty="0" err="1"/>
              <a:t>британського</a:t>
            </a:r>
            <a:r>
              <a:rPr lang="ru-RU" sz="3000" b="1" i="1" dirty="0"/>
              <a:t> </a:t>
            </a:r>
            <a:r>
              <a:rPr lang="ru-RU" sz="3000" b="1" i="1" dirty="0" err="1"/>
              <a:t>суспільства</a:t>
            </a:r>
            <a:r>
              <a:rPr lang="ru-RU" sz="3000" b="1" i="1" dirty="0"/>
              <a:t> за </a:t>
            </a:r>
            <a:r>
              <a:rPr lang="ru-RU" sz="3000" b="1" i="1" dirty="0" err="1"/>
              <a:t>допомогою</a:t>
            </a:r>
            <a:r>
              <a:rPr lang="ru-RU" sz="3000" b="1" i="1" dirty="0"/>
              <a:t> державного </a:t>
            </a:r>
            <a:r>
              <a:rPr lang="ru-RU" sz="3000" b="1" i="1" dirty="0" err="1"/>
              <a:t>регулювання</a:t>
            </a:r>
            <a:r>
              <a:rPr lang="ru-RU" sz="3000" b="1" i="1" dirty="0"/>
              <a:t>. Консервативна </a:t>
            </a:r>
            <a:r>
              <a:rPr lang="ru-RU" sz="3000" b="1" i="1" dirty="0" err="1"/>
              <a:t>партія</a:t>
            </a:r>
            <a:r>
              <a:rPr lang="ru-RU" sz="3000" b="1" i="1" dirty="0"/>
              <a:t> </a:t>
            </a:r>
            <a:r>
              <a:rPr lang="ru-RU" sz="3000" b="1" i="1" dirty="0" err="1"/>
              <a:t>виступила</a:t>
            </a:r>
            <a:r>
              <a:rPr lang="ru-RU" sz="3000" b="1" i="1" dirty="0"/>
              <a:t> за </a:t>
            </a:r>
            <a:r>
              <a:rPr lang="ru-RU" sz="3000" b="1" i="1" dirty="0" err="1"/>
              <a:t>збереження</a:t>
            </a:r>
            <a:r>
              <a:rPr lang="ru-RU" sz="3000" b="1" i="1" dirty="0"/>
              <a:t> «</a:t>
            </a:r>
            <a:r>
              <a:rPr lang="ru-RU" sz="3000" b="1" i="1" dirty="0" err="1"/>
              <a:t>вільної</a:t>
            </a:r>
            <a:r>
              <a:rPr lang="ru-RU" sz="3000" b="1" i="1" dirty="0"/>
              <a:t> </a:t>
            </a:r>
            <a:r>
              <a:rPr lang="ru-RU" sz="3000" b="1" i="1" dirty="0" err="1"/>
              <a:t>конкуренції</a:t>
            </a:r>
            <a:r>
              <a:rPr lang="ru-RU" sz="3000" b="1" i="1" dirty="0"/>
              <a:t>», </a:t>
            </a:r>
            <a:r>
              <a:rPr lang="ru-RU" sz="3000" b="1" i="1" dirty="0" err="1"/>
              <a:t>пріоритет</a:t>
            </a:r>
            <a:r>
              <a:rPr lang="ru-RU" sz="3000" b="1" i="1" dirty="0"/>
              <a:t> </a:t>
            </a:r>
            <a:r>
              <a:rPr lang="ru-RU" sz="3000" b="1" i="1" dirty="0" err="1"/>
              <a:t>приватної</a:t>
            </a:r>
            <a:r>
              <a:rPr lang="ru-RU" sz="3000" b="1" i="1" dirty="0"/>
              <a:t> </a:t>
            </a:r>
            <a:r>
              <a:rPr lang="ru-RU" sz="3000" b="1" i="1" dirty="0" err="1"/>
              <a:t>власності</a:t>
            </a:r>
            <a:r>
              <a:rPr lang="ru-RU" sz="3000" b="1" i="1" dirty="0"/>
              <a:t>, </a:t>
            </a:r>
            <a:r>
              <a:rPr lang="ru-RU" sz="3000" b="1" i="1" dirty="0" err="1"/>
              <a:t>обмеження</a:t>
            </a:r>
            <a:r>
              <a:rPr lang="ru-RU" sz="3000" b="1" i="1" dirty="0"/>
              <a:t> </a:t>
            </a:r>
            <a:r>
              <a:rPr lang="ru-RU" sz="3000" b="1" i="1" dirty="0" err="1"/>
              <a:t>впливу</a:t>
            </a:r>
            <a:r>
              <a:rPr lang="ru-RU" sz="3000" b="1" i="1" dirty="0"/>
              <a:t> </a:t>
            </a:r>
            <a:r>
              <a:rPr lang="ru-RU" sz="3000" b="1" i="1" dirty="0" err="1"/>
              <a:t>держави</a:t>
            </a:r>
            <a:r>
              <a:rPr lang="ru-RU" sz="3000" b="1" i="1" dirty="0"/>
              <a:t> на </a:t>
            </a:r>
            <a:r>
              <a:rPr lang="ru-RU" sz="3000" b="1" i="1" dirty="0" err="1"/>
              <a:t>економіку</a:t>
            </a:r>
            <a:r>
              <a:rPr lang="ru-RU" sz="3000" b="1" i="1" dirty="0"/>
              <a:t>.</a:t>
            </a:r>
          </a:p>
          <a:p>
            <a:endParaRPr lang="ru-RU" dirty="0"/>
          </a:p>
        </p:txBody>
      </p:sp>
      <p:pic>
        <p:nvPicPr>
          <p:cNvPr id="1031" name="Picture 7" descr="C:\Users\Святослав\Desktop\877210_20060812121656.gif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" r="211"/>
          <a:stretch>
            <a:fillRect/>
          </a:stretch>
        </p:blipFill>
        <p:spPr bwMode="auto">
          <a:xfrm>
            <a:off x="0" y="-4962"/>
            <a:ext cx="4716016" cy="328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Святослав\Desktop\NewRo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620688"/>
            <a:ext cx="4098917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11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Святослав\Desktop\flags1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057758" y="764704"/>
            <a:ext cx="51125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err="1">
                <a:solidFill>
                  <a:schemeClr val="bg1"/>
                </a:solidFill>
              </a:rPr>
              <a:t>Згідно</a:t>
            </a:r>
            <a:r>
              <a:rPr lang="ru-RU" sz="4000" b="1" i="1" dirty="0">
                <a:solidFill>
                  <a:schemeClr val="bg1"/>
                </a:solidFill>
              </a:rPr>
              <a:t> з «планом Маршалла» Велика </a:t>
            </a:r>
            <a:r>
              <a:rPr lang="ru-RU" sz="4000" b="1" i="1" dirty="0" err="1">
                <a:solidFill>
                  <a:schemeClr val="bg1"/>
                </a:solidFill>
              </a:rPr>
              <a:t>Британія</a:t>
            </a:r>
            <a:r>
              <a:rPr lang="ru-RU" sz="4000" b="1" i="1" dirty="0">
                <a:solidFill>
                  <a:schemeClr val="bg1"/>
                </a:solidFill>
              </a:rPr>
              <a:t> </a:t>
            </a:r>
            <a:r>
              <a:rPr lang="ru-RU" sz="4000" b="1" i="1" dirty="0" err="1">
                <a:solidFill>
                  <a:schemeClr val="bg1"/>
                </a:solidFill>
              </a:rPr>
              <a:t>отримала</a:t>
            </a:r>
            <a:r>
              <a:rPr lang="ru-RU" sz="4000" b="1" i="1" dirty="0">
                <a:solidFill>
                  <a:schemeClr val="bg1"/>
                </a:solidFill>
              </a:rPr>
              <a:t> </a:t>
            </a:r>
            <a:r>
              <a:rPr lang="ru-RU" sz="4000" b="1" i="1" dirty="0" err="1">
                <a:solidFill>
                  <a:schemeClr val="bg1"/>
                </a:solidFill>
              </a:rPr>
              <a:t>від</a:t>
            </a:r>
            <a:r>
              <a:rPr lang="ru-RU" sz="4000" b="1" i="1" dirty="0">
                <a:solidFill>
                  <a:schemeClr val="bg1"/>
                </a:solidFill>
              </a:rPr>
              <a:t> США 2,8 млрд</a:t>
            </a:r>
            <a:r>
              <a:rPr lang="ru-RU" sz="4000" b="1" i="1" dirty="0" smtClean="0">
                <a:solidFill>
                  <a:schemeClr val="bg1"/>
                </a:solidFill>
              </a:rPr>
              <a:t>.$ </a:t>
            </a:r>
            <a:r>
              <a:rPr lang="ru-RU" sz="4000" b="1" i="1" dirty="0">
                <a:solidFill>
                  <a:schemeClr val="bg1"/>
                </a:solidFill>
              </a:rPr>
              <a:t>у </a:t>
            </a:r>
            <a:r>
              <a:rPr lang="ru-RU" sz="4000" b="1" i="1" dirty="0" err="1">
                <a:solidFill>
                  <a:schemeClr val="bg1"/>
                </a:solidFill>
              </a:rPr>
              <a:t>вигляді</a:t>
            </a:r>
            <a:r>
              <a:rPr lang="ru-RU" sz="4000" b="1" i="1" dirty="0">
                <a:solidFill>
                  <a:schemeClr val="bg1"/>
                </a:solidFill>
              </a:rPr>
              <a:t> </a:t>
            </a:r>
            <a:r>
              <a:rPr lang="ru-RU" sz="4000" b="1" i="1" dirty="0" err="1">
                <a:solidFill>
                  <a:schemeClr val="bg1"/>
                </a:solidFill>
              </a:rPr>
              <a:t>кредитів</a:t>
            </a:r>
            <a:r>
              <a:rPr lang="ru-RU" sz="4000" b="1" i="1" dirty="0">
                <a:solidFill>
                  <a:schemeClr val="bg1"/>
                </a:solidFill>
              </a:rPr>
              <a:t> та поставок </a:t>
            </a:r>
            <a:r>
              <a:rPr lang="ru-RU" sz="4000" b="1" i="1" dirty="0" err="1" smtClean="0">
                <a:solidFill>
                  <a:schemeClr val="bg1"/>
                </a:solidFill>
              </a:rPr>
              <a:t>продукції</a:t>
            </a:r>
            <a:r>
              <a:rPr lang="ru-RU" sz="4000" b="1" i="1" dirty="0" smtClean="0">
                <a:solidFill>
                  <a:schemeClr val="bg1"/>
                </a:solidFill>
              </a:rPr>
              <a:t>.</a:t>
            </a:r>
            <a:endParaRPr lang="ru-RU" sz="4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91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3318015"/>
            <a:ext cx="9036496" cy="3351345"/>
          </a:xfrm>
        </p:spPr>
        <p:txBody>
          <a:bodyPr>
            <a:normAutofit fontScale="70000" lnSpcReduction="20000"/>
          </a:bodyPr>
          <a:lstStyle/>
          <a:p>
            <a:r>
              <a:rPr lang="ru-RU" sz="2600" b="1" i="1" dirty="0" smtClean="0"/>
              <a:t>З </a:t>
            </a:r>
            <a:r>
              <a:rPr lang="ru-RU" sz="2600" b="1" i="1" dirty="0"/>
              <a:t>1968 р. </a:t>
            </a:r>
            <a:r>
              <a:rPr lang="ru-RU" sz="2600" b="1" i="1" dirty="0" err="1"/>
              <a:t>загострилася</a:t>
            </a:r>
            <a:r>
              <a:rPr lang="ru-RU" sz="2600" b="1" i="1" dirty="0"/>
              <a:t> </a:t>
            </a:r>
            <a:r>
              <a:rPr lang="ru-RU" sz="2600" b="1" i="1" dirty="0" err="1" smtClean="0"/>
              <a:t>проблеми</a:t>
            </a:r>
            <a:r>
              <a:rPr lang="ru-RU" sz="2600" b="1" i="1" dirty="0" smtClean="0"/>
              <a:t> </a:t>
            </a:r>
            <a:r>
              <a:rPr lang="ru-RU" sz="2600" b="1" i="1" dirty="0" err="1" smtClean="0"/>
              <a:t>самоврядної</a:t>
            </a:r>
            <a:r>
              <a:rPr lang="ru-RU" sz="2600" b="1" i="1" dirty="0" smtClean="0"/>
              <a:t> </a:t>
            </a:r>
            <a:r>
              <a:rPr lang="ru-RU" sz="2600" b="1" i="1" dirty="0" err="1"/>
              <a:t>частини</a:t>
            </a:r>
            <a:r>
              <a:rPr lang="ru-RU" sz="2600" b="1" i="1" dirty="0"/>
              <a:t> </a:t>
            </a:r>
            <a:r>
              <a:rPr lang="ru-RU" sz="2600" b="1" i="1" dirty="0" err="1"/>
              <a:t>Великої</a:t>
            </a:r>
            <a:r>
              <a:rPr lang="ru-RU" sz="2600" b="1" i="1" dirty="0"/>
              <a:t> </a:t>
            </a:r>
            <a:r>
              <a:rPr lang="ru-RU" sz="2600" b="1" i="1" dirty="0" err="1"/>
              <a:t>Британії</a:t>
            </a:r>
            <a:r>
              <a:rPr lang="ru-RU" sz="2600" b="1" i="1" dirty="0"/>
              <a:t> (</a:t>
            </a:r>
            <a:r>
              <a:rPr lang="ru-RU" sz="2600" b="1" i="1" dirty="0" err="1"/>
              <a:t>Північної</a:t>
            </a:r>
            <a:r>
              <a:rPr lang="ru-RU" sz="2600" b="1" i="1" dirty="0"/>
              <a:t> </a:t>
            </a:r>
            <a:r>
              <a:rPr lang="ru-RU" sz="2600" b="1" i="1" dirty="0" err="1"/>
              <a:t>Ірландії</a:t>
            </a:r>
            <a:r>
              <a:rPr lang="ru-RU" sz="2600" b="1" i="1" dirty="0"/>
              <a:t>). Тут </a:t>
            </a:r>
            <a:r>
              <a:rPr lang="ru-RU" sz="2600" b="1" i="1" dirty="0" err="1"/>
              <a:t>переплелися</a:t>
            </a:r>
            <a:r>
              <a:rPr lang="ru-RU" sz="2600" b="1" i="1" dirty="0"/>
              <a:t> </a:t>
            </a:r>
            <a:r>
              <a:rPr lang="ru-RU" sz="2600" b="1" i="1" dirty="0" err="1" smtClean="0"/>
              <a:t>релігійні</a:t>
            </a:r>
            <a:r>
              <a:rPr lang="ru-RU" sz="2600" b="1" i="1" dirty="0" smtClean="0"/>
              <a:t> </a:t>
            </a:r>
            <a:r>
              <a:rPr lang="ru-RU" sz="2600" b="1" i="1" dirty="0"/>
              <a:t>та </a:t>
            </a:r>
            <a:r>
              <a:rPr lang="ru-RU" sz="2600" b="1" i="1" dirty="0" err="1"/>
              <a:t>національні</a:t>
            </a:r>
            <a:r>
              <a:rPr lang="ru-RU" sz="2600" b="1" i="1" dirty="0"/>
              <a:t> </a:t>
            </a:r>
            <a:r>
              <a:rPr lang="ru-RU" sz="2600" b="1" i="1" dirty="0" err="1"/>
              <a:t>проблеми</a:t>
            </a:r>
            <a:r>
              <a:rPr lang="ru-RU" sz="2600" b="1" i="1" dirty="0"/>
              <a:t>. </a:t>
            </a:r>
            <a:r>
              <a:rPr lang="ru-RU" sz="2600" b="1" i="1" dirty="0" err="1" smtClean="0"/>
              <a:t>Конфліктувало</a:t>
            </a:r>
            <a:r>
              <a:rPr lang="ru-RU" sz="2600" b="1" i="1" dirty="0" smtClean="0"/>
              <a:t> </a:t>
            </a:r>
            <a:r>
              <a:rPr lang="ru-RU" sz="2600" b="1" i="1" dirty="0" err="1"/>
              <a:t>корінне</a:t>
            </a:r>
            <a:r>
              <a:rPr lang="ru-RU" sz="2600" b="1" i="1" dirty="0"/>
              <a:t> </a:t>
            </a:r>
            <a:r>
              <a:rPr lang="ru-RU" sz="2600" b="1" i="1" dirty="0" err="1"/>
              <a:t>населення</a:t>
            </a:r>
            <a:r>
              <a:rPr lang="ru-RU" sz="2600" b="1" i="1" dirty="0"/>
              <a:t> — католики і </a:t>
            </a:r>
            <a:r>
              <a:rPr lang="ru-RU" sz="2600" b="1" i="1" dirty="0" err="1"/>
              <a:t>протестанти</a:t>
            </a:r>
            <a:r>
              <a:rPr lang="ru-RU" sz="2600" b="1" i="1" dirty="0"/>
              <a:t> — </a:t>
            </a:r>
            <a:r>
              <a:rPr lang="ru-RU" sz="2600" b="1" i="1" dirty="0" err="1"/>
              <a:t>вихідці</a:t>
            </a:r>
            <a:r>
              <a:rPr lang="ru-RU" sz="2600" b="1" i="1" dirty="0"/>
              <a:t> з </a:t>
            </a:r>
            <a:r>
              <a:rPr lang="ru-RU" sz="2600" b="1" i="1" dirty="0" err="1"/>
              <a:t>Англії</a:t>
            </a:r>
            <a:r>
              <a:rPr lang="ru-RU" sz="2600" b="1" i="1" dirty="0"/>
              <a:t> та </a:t>
            </a:r>
            <a:r>
              <a:rPr lang="ru-RU" sz="2600" b="1" i="1" dirty="0" err="1"/>
              <a:t>Шотландії</a:t>
            </a:r>
            <a:r>
              <a:rPr lang="ru-RU" sz="2600" b="1" i="1" dirty="0" smtClean="0"/>
              <a:t>. </a:t>
            </a:r>
            <a:r>
              <a:rPr lang="ru-RU" sz="2600" b="1" i="1" dirty="0"/>
              <a:t>Справа </a:t>
            </a:r>
            <a:r>
              <a:rPr lang="ru-RU" sz="2600" b="1" i="1" dirty="0" err="1"/>
              <a:t>неодноразово</a:t>
            </a:r>
            <a:r>
              <a:rPr lang="ru-RU" sz="2600" b="1" i="1" dirty="0"/>
              <a:t> доходила до </a:t>
            </a:r>
            <a:r>
              <a:rPr lang="ru-RU" sz="2600" b="1" i="1" dirty="0" err="1"/>
              <a:t>збройних</a:t>
            </a:r>
            <a:r>
              <a:rPr lang="ru-RU" sz="2600" b="1" i="1" dirty="0"/>
              <a:t> </a:t>
            </a:r>
            <a:r>
              <a:rPr lang="ru-RU" sz="2600" b="1" i="1" dirty="0" err="1"/>
              <a:t>сутичок</a:t>
            </a:r>
            <a:r>
              <a:rPr lang="ru-RU" sz="2600" b="1" i="1" dirty="0"/>
              <a:t> і </a:t>
            </a:r>
            <a:r>
              <a:rPr lang="ru-RU" sz="2600" b="1" i="1" dirty="0" err="1"/>
              <a:t>терористичних</a:t>
            </a:r>
            <a:r>
              <a:rPr lang="ru-RU" sz="2600" b="1" i="1" dirty="0"/>
              <a:t> </a:t>
            </a:r>
            <a:r>
              <a:rPr lang="ru-RU" sz="2600" b="1" i="1" dirty="0" err="1"/>
              <a:t>актів</a:t>
            </a:r>
            <a:r>
              <a:rPr lang="ru-RU" sz="2600" b="1" i="1" dirty="0"/>
              <a:t>.</a:t>
            </a:r>
          </a:p>
          <a:p>
            <a:r>
              <a:rPr lang="ru-RU" sz="2600" b="1" i="1" dirty="0" smtClean="0"/>
              <a:t>У </a:t>
            </a:r>
            <a:r>
              <a:rPr lang="ru-RU" sz="2600" b="1" i="1" dirty="0"/>
              <a:t>1979 р. до </a:t>
            </a:r>
            <a:r>
              <a:rPr lang="ru-RU" sz="2600" b="1" i="1" dirty="0" err="1"/>
              <a:t>влади</a:t>
            </a:r>
            <a:r>
              <a:rPr lang="ru-RU" sz="2600" b="1" i="1" dirty="0"/>
              <a:t> </a:t>
            </a:r>
            <a:r>
              <a:rPr lang="ru-RU" sz="2600" b="1" i="1" dirty="0" err="1"/>
              <a:t>прийшли</a:t>
            </a:r>
            <a:r>
              <a:rPr lang="ru-RU" sz="2600" b="1" i="1" dirty="0"/>
              <a:t> </a:t>
            </a:r>
            <a:r>
              <a:rPr lang="ru-RU" sz="2600" b="1" i="1" dirty="0" err="1"/>
              <a:t>консерватори</a:t>
            </a:r>
            <a:r>
              <a:rPr lang="ru-RU" sz="2600" b="1" i="1" dirty="0"/>
              <a:t>, і уряд </a:t>
            </a:r>
            <a:r>
              <a:rPr lang="ru-RU" sz="2600" b="1" i="1" dirty="0" err="1"/>
              <a:t>очолила</a:t>
            </a:r>
            <a:r>
              <a:rPr lang="ru-RU" sz="2600" b="1" i="1" dirty="0"/>
              <a:t> Маргарет </a:t>
            </a:r>
            <a:r>
              <a:rPr lang="ru-RU" sz="2600" b="1" i="1" dirty="0" err="1"/>
              <a:t>Тетчер</a:t>
            </a:r>
            <a:r>
              <a:rPr lang="ru-RU" sz="2600" b="1" i="1" dirty="0"/>
              <a:t> — «</a:t>
            </a:r>
            <a:r>
              <a:rPr lang="ru-RU" sz="2600" b="1" i="1" dirty="0" err="1"/>
              <a:t>залізна</a:t>
            </a:r>
            <a:r>
              <a:rPr lang="ru-RU" sz="2600" b="1" i="1" dirty="0"/>
              <a:t> </a:t>
            </a:r>
            <a:r>
              <a:rPr lang="ru-RU" sz="2600" b="1" i="1" dirty="0" err="1"/>
              <a:t>леді</a:t>
            </a:r>
            <a:r>
              <a:rPr lang="ru-RU" sz="2600" b="1" i="1" dirty="0"/>
              <a:t>». Вона </a:t>
            </a:r>
            <a:r>
              <a:rPr lang="ru-RU" sz="2600" b="1" i="1" dirty="0" err="1"/>
              <a:t>суттєво</a:t>
            </a:r>
            <a:r>
              <a:rPr lang="ru-RU" sz="2600" b="1" i="1" dirty="0"/>
              <a:t> </a:t>
            </a:r>
            <a:r>
              <a:rPr lang="ru-RU" sz="2600" b="1" i="1" dirty="0" err="1"/>
              <a:t>змінила</a:t>
            </a:r>
            <a:r>
              <a:rPr lang="ru-RU" sz="2600" b="1" i="1" dirty="0"/>
              <a:t> </a:t>
            </a:r>
            <a:r>
              <a:rPr lang="ru-RU" sz="2600" b="1" i="1" dirty="0" err="1"/>
              <a:t>економічну</a:t>
            </a:r>
            <a:r>
              <a:rPr lang="ru-RU" sz="2600" b="1" i="1" dirty="0"/>
              <a:t> </a:t>
            </a:r>
            <a:r>
              <a:rPr lang="ru-RU" sz="2600" b="1" i="1" dirty="0" err="1"/>
              <a:t>політику</a:t>
            </a:r>
            <a:r>
              <a:rPr lang="ru-RU" sz="2600" b="1" i="1" dirty="0"/>
              <a:t>, </a:t>
            </a:r>
            <a:r>
              <a:rPr lang="ru-RU" sz="2600" b="1" i="1" dirty="0" err="1"/>
              <a:t>відмовившись</a:t>
            </a:r>
            <a:r>
              <a:rPr lang="ru-RU" sz="2600" b="1" i="1" dirty="0"/>
              <a:t> </a:t>
            </a:r>
            <a:r>
              <a:rPr lang="ru-RU" sz="2600" b="1" i="1" dirty="0" err="1"/>
              <a:t>від</a:t>
            </a:r>
            <a:r>
              <a:rPr lang="ru-RU" sz="2600" b="1" i="1" dirty="0"/>
              <a:t> державного </a:t>
            </a:r>
            <a:r>
              <a:rPr lang="ru-RU" sz="2600" b="1" i="1" dirty="0" err="1"/>
              <a:t>регулювання</a:t>
            </a:r>
            <a:r>
              <a:rPr lang="ru-RU" sz="2600" b="1" i="1" dirty="0"/>
              <a:t> і по вернувшись до </a:t>
            </a:r>
            <a:r>
              <a:rPr lang="ru-RU" sz="2600" b="1" i="1" dirty="0" err="1"/>
              <a:t>свободи</a:t>
            </a:r>
            <a:r>
              <a:rPr lang="ru-RU" sz="2600" b="1" i="1" dirty="0"/>
              <a:t> </a:t>
            </a:r>
            <a:r>
              <a:rPr lang="ru-RU" sz="2600" b="1" i="1" dirty="0" err="1"/>
              <a:t>ринкових</a:t>
            </a:r>
            <a:r>
              <a:rPr lang="ru-RU" sz="2600" b="1" i="1" dirty="0"/>
              <a:t> </a:t>
            </a:r>
            <a:r>
              <a:rPr lang="ru-RU" sz="2600" b="1" i="1" dirty="0" err="1" smtClean="0"/>
              <a:t>відносин</a:t>
            </a:r>
            <a:r>
              <a:rPr lang="ru-RU" sz="2600" b="1" i="1" dirty="0" smtClean="0"/>
              <a:t>. М</a:t>
            </a:r>
            <a:r>
              <a:rPr lang="ru-RU" sz="2600" b="1" i="1" dirty="0"/>
              <a:t>. </a:t>
            </a:r>
            <a:r>
              <a:rPr lang="ru-RU" sz="2600" b="1" i="1" dirty="0" err="1" smtClean="0"/>
              <a:t>Тетчер</a:t>
            </a:r>
            <a:r>
              <a:rPr lang="ru-RU" sz="2600" b="1" i="1" dirty="0" smtClean="0"/>
              <a:t>, </a:t>
            </a:r>
            <a:r>
              <a:rPr lang="ru-RU" sz="2600" b="1" i="1" dirty="0" err="1"/>
              <a:t>змінила</a:t>
            </a:r>
            <a:r>
              <a:rPr lang="ru-RU" sz="2600" b="1" i="1" dirty="0"/>
              <a:t> </a:t>
            </a:r>
            <a:r>
              <a:rPr lang="ru-RU" sz="2600" b="1" i="1" dirty="0" err="1"/>
              <a:t>податкову</a:t>
            </a:r>
            <a:r>
              <a:rPr lang="ru-RU" sz="2600" b="1" i="1" dirty="0"/>
              <a:t> </a:t>
            </a:r>
            <a:r>
              <a:rPr lang="ru-RU" sz="2600" b="1" i="1" dirty="0" err="1"/>
              <a:t>політику</a:t>
            </a:r>
            <a:r>
              <a:rPr lang="ru-RU" sz="2600" b="1" i="1" dirty="0"/>
              <a:t>, </a:t>
            </a:r>
            <a:r>
              <a:rPr lang="ru-RU" sz="2600" b="1" i="1" dirty="0" err="1"/>
              <a:t>зменшивши</a:t>
            </a:r>
            <a:r>
              <a:rPr lang="ru-RU" sz="2600" b="1" i="1" dirty="0"/>
              <a:t> </a:t>
            </a:r>
            <a:r>
              <a:rPr lang="ru-RU" sz="2600" b="1" i="1" dirty="0" err="1"/>
              <a:t>прямі</a:t>
            </a:r>
            <a:r>
              <a:rPr lang="ru-RU" sz="2600" b="1" i="1" dirty="0"/>
              <a:t> </a:t>
            </a:r>
            <a:r>
              <a:rPr lang="ru-RU" sz="2600" b="1" i="1" dirty="0" err="1" smtClean="0"/>
              <a:t>податки</a:t>
            </a:r>
            <a:r>
              <a:rPr lang="ru-RU" sz="2600" b="1" i="1" dirty="0" smtClean="0"/>
              <a:t> </a:t>
            </a:r>
            <a:r>
              <a:rPr lang="ru-RU" sz="2600" b="1" i="1" dirty="0"/>
              <a:t>на </a:t>
            </a:r>
            <a:r>
              <a:rPr lang="ru-RU" sz="2600" b="1" i="1" dirty="0" err="1"/>
              <a:t>великі</a:t>
            </a:r>
            <a:r>
              <a:rPr lang="ru-RU" sz="2600" b="1" i="1" dirty="0"/>
              <a:t> </a:t>
            </a:r>
            <a:r>
              <a:rPr lang="ru-RU" sz="2600" b="1" i="1" dirty="0" err="1"/>
              <a:t>прибутки</a:t>
            </a:r>
            <a:r>
              <a:rPr lang="ru-RU" sz="2600" b="1" i="1" dirty="0"/>
              <a:t> і </a:t>
            </a:r>
            <a:r>
              <a:rPr lang="ru-RU" sz="2600" b="1" i="1" dirty="0" err="1"/>
              <a:t>збільшивши</a:t>
            </a:r>
            <a:r>
              <a:rPr lang="ru-RU" sz="2600" b="1" i="1" dirty="0"/>
              <a:t> на </a:t>
            </a:r>
            <a:r>
              <a:rPr lang="ru-RU" sz="2600" b="1" i="1" dirty="0" err="1"/>
              <a:t>середні</a:t>
            </a:r>
            <a:r>
              <a:rPr lang="ru-RU" sz="2600" b="1" i="1" dirty="0"/>
              <a:t>. </a:t>
            </a:r>
            <a:r>
              <a:rPr lang="ru-RU" sz="2600" b="1" i="1" dirty="0" err="1"/>
              <a:t>Це</a:t>
            </a:r>
            <a:r>
              <a:rPr lang="ru-RU" sz="2600" b="1" i="1" dirty="0"/>
              <a:t> </a:t>
            </a:r>
            <a:r>
              <a:rPr lang="ru-RU" sz="2600" b="1" i="1" dirty="0" err="1" smtClean="0"/>
              <a:t>призвело</a:t>
            </a:r>
            <a:r>
              <a:rPr lang="ru-RU" sz="2600" b="1" i="1" dirty="0" smtClean="0"/>
              <a:t> </a:t>
            </a:r>
            <a:r>
              <a:rPr lang="ru-RU" sz="2600" b="1" i="1" dirty="0"/>
              <a:t>не </a:t>
            </a:r>
            <a:r>
              <a:rPr lang="ru-RU" sz="2600" b="1" i="1" dirty="0" err="1"/>
              <a:t>тільки</a:t>
            </a:r>
            <a:r>
              <a:rPr lang="ru-RU" sz="2600" b="1" i="1" dirty="0"/>
              <a:t> до </a:t>
            </a:r>
            <a:r>
              <a:rPr lang="ru-RU" sz="2600" b="1" i="1" dirty="0" err="1"/>
              <a:t>зростання</a:t>
            </a:r>
            <a:r>
              <a:rPr lang="ru-RU" sz="2600" b="1" i="1" dirty="0"/>
              <a:t> </a:t>
            </a:r>
            <a:r>
              <a:rPr lang="ru-RU" sz="2600" b="1" i="1" dirty="0" err="1"/>
              <a:t>капіталовкладень</a:t>
            </a:r>
            <a:r>
              <a:rPr lang="ru-RU" sz="2600" b="1" i="1" dirty="0"/>
              <a:t>, але й до </a:t>
            </a:r>
            <a:r>
              <a:rPr lang="ru-RU" sz="2600" b="1" i="1" dirty="0" err="1"/>
              <a:t>поляризації</a:t>
            </a:r>
            <a:r>
              <a:rPr lang="ru-RU" sz="2600" b="1" i="1" dirty="0"/>
              <a:t> </a:t>
            </a:r>
            <a:r>
              <a:rPr lang="ru-RU" sz="2600" b="1" i="1" dirty="0" err="1"/>
              <a:t>суспільства</a:t>
            </a:r>
            <a:r>
              <a:rPr lang="ru-RU" sz="2600" b="1" i="1" dirty="0"/>
              <a:t>. </a:t>
            </a:r>
            <a:r>
              <a:rPr lang="ru-RU" sz="2600" b="1" i="1" dirty="0" err="1"/>
              <a:t>Зменшені</a:t>
            </a:r>
            <a:r>
              <a:rPr lang="ru-RU" sz="2600" b="1" i="1" dirty="0"/>
              <a:t> </a:t>
            </a:r>
            <a:r>
              <a:rPr lang="ru-RU" sz="2600" b="1" i="1" dirty="0" err="1"/>
              <a:t>були</a:t>
            </a:r>
            <a:r>
              <a:rPr lang="ru-RU" sz="2600" b="1" i="1" dirty="0"/>
              <a:t> </a:t>
            </a:r>
            <a:r>
              <a:rPr lang="ru-RU" sz="2600" b="1" i="1" dirty="0" err="1"/>
              <a:t>соціальні</a:t>
            </a:r>
            <a:r>
              <a:rPr lang="ru-RU" sz="2600" b="1" i="1" dirty="0"/>
              <a:t> </a:t>
            </a:r>
            <a:r>
              <a:rPr lang="ru-RU" sz="2600" b="1" i="1" dirty="0" err="1" smtClean="0"/>
              <a:t>витрати.З</a:t>
            </a:r>
            <a:r>
              <a:rPr lang="ru-RU" sz="2600" b="1" i="1" dirty="0" smtClean="0"/>
              <a:t> </a:t>
            </a:r>
            <a:r>
              <a:rPr lang="ru-RU" sz="2600" b="1" i="1" dirty="0"/>
              <a:t>1980 р. Велика </a:t>
            </a:r>
            <a:r>
              <a:rPr lang="ru-RU" sz="2600" b="1" i="1" dirty="0" err="1"/>
              <a:t>Британія</a:t>
            </a:r>
            <a:r>
              <a:rPr lang="ru-RU" sz="2600" b="1" i="1" dirty="0"/>
              <a:t> </a:t>
            </a:r>
            <a:r>
              <a:rPr lang="ru-RU" sz="2600" b="1" i="1" dirty="0" err="1"/>
              <a:t>змогла</a:t>
            </a:r>
            <a:r>
              <a:rPr lang="ru-RU" sz="2600" b="1" i="1" dirty="0"/>
              <a:t> </a:t>
            </a:r>
            <a:r>
              <a:rPr lang="ru-RU" sz="2600" b="1" i="1" dirty="0" err="1"/>
              <a:t>забезпечувати</a:t>
            </a:r>
            <a:r>
              <a:rPr lang="ru-RU" sz="2600" b="1" i="1" dirty="0"/>
              <a:t> себе </a:t>
            </a:r>
            <a:r>
              <a:rPr lang="ru-RU" sz="2600" b="1" i="1" dirty="0" err="1"/>
              <a:t>нафтою</a:t>
            </a:r>
            <a:r>
              <a:rPr lang="ru-RU" sz="2600" b="1" i="1" dirty="0"/>
              <a:t> </a:t>
            </a:r>
            <a:r>
              <a:rPr lang="ru-RU" sz="2600" b="1" i="1" dirty="0" smtClean="0"/>
              <a:t>і </a:t>
            </a:r>
            <a:r>
              <a:rPr lang="ru-RU" sz="2600" b="1" i="1" dirty="0" err="1"/>
              <a:t>навіть</a:t>
            </a:r>
            <a:r>
              <a:rPr lang="ru-RU" sz="2600" b="1" i="1" dirty="0"/>
              <a:t> почала </a:t>
            </a:r>
            <a:r>
              <a:rPr lang="ru-RU" sz="2600" b="1" i="1" dirty="0" err="1"/>
              <a:t>її</a:t>
            </a:r>
            <a:r>
              <a:rPr lang="ru-RU" sz="2600" b="1" i="1" dirty="0"/>
              <a:t> </a:t>
            </a:r>
            <a:r>
              <a:rPr lang="ru-RU" sz="2600" b="1" i="1" dirty="0" err="1"/>
              <a:t>експортувати</a:t>
            </a:r>
            <a:r>
              <a:rPr lang="ru-RU" sz="2600" b="1" i="1" dirty="0"/>
              <a:t>, </a:t>
            </a:r>
            <a:r>
              <a:rPr lang="ru-RU" sz="2600" b="1" i="1" dirty="0" err="1"/>
              <a:t>що</a:t>
            </a:r>
            <a:r>
              <a:rPr lang="ru-RU" sz="2600" b="1" i="1" dirty="0"/>
              <a:t> мало </a:t>
            </a:r>
            <a:r>
              <a:rPr lang="ru-RU" sz="2600" b="1" i="1" dirty="0" err="1" smtClean="0"/>
              <a:t>велике</a:t>
            </a:r>
            <a:r>
              <a:rPr lang="ru-RU" sz="2600" b="1" i="1" dirty="0" smtClean="0"/>
              <a:t> </a:t>
            </a:r>
            <a:r>
              <a:rPr lang="ru-RU" sz="2600" b="1" i="1" dirty="0" err="1"/>
              <a:t>значення</a:t>
            </a:r>
            <a:r>
              <a:rPr lang="ru-RU" sz="2600" b="1" i="1" dirty="0"/>
              <a:t> для </a:t>
            </a:r>
            <a:r>
              <a:rPr lang="ru-RU" sz="2600" b="1" i="1" dirty="0" err="1"/>
              <a:t>вирішення</a:t>
            </a:r>
            <a:r>
              <a:rPr lang="ru-RU" sz="2600" b="1" i="1" dirty="0"/>
              <a:t> </a:t>
            </a:r>
            <a:r>
              <a:rPr lang="ru-RU" sz="2600" b="1" i="1" dirty="0" err="1" smtClean="0"/>
              <a:t>енергетичних</a:t>
            </a:r>
            <a:r>
              <a:rPr lang="ru-RU" sz="2600" b="1" i="1" dirty="0" smtClean="0"/>
              <a:t> проблем</a:t>
            </a:r>
            <a:r>
              <a:rPr lang="ru-RU" sz="2600" b="1" i="1" dirty="0"/>
              <a:t>.</a:t>
            </a:r>
          </a:p>
          <a:p>
            <a:endParaRPr lang="ru-RU" dirty="0"/>
          </a:p>
        </p:txBody>
      </p:sp>
      <p:pic>
        <p:nvPicPr>
          <p:cNvPr id="1031" name="Picture 7" descr="C:\Users\Святослав\Desktop\union-jack-componen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15" y="33031"/>
            <a:ext cx="8417667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66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796" y="3292332"/>
            <a:ext cx="9159796" cy="1290266"/>
          </a:xfrm>
        </p:spPr>
        <p:txBody>
          <a:bodyPr>
            <a:normAutofit/>
          </a:bodyPr>
          <a:lstStyle/>
          <a:p>
            <a:r>
              <a:rPr lang="ru-RU" i="1" dirty="0" err="1"/>
              <a:t>Б</a:t>
            </a:r>
            <a:r>
              <a:rPr lang="ru-RU" i="1" dirty="0" err="1" smtClean="0"/>
              <a:t>ула</a:t>
            </a:r>
            <a:r>
              <a:rPr lang="ru-RU" i="1" dirty="0" smtClean="0"/>
              <a:t> </a:t>
            </a:r>
            <a:r>
              <a:rPr lang="ru-RU" i="1" dirty="0"/>
              <a:t>проведена </a:t>
            </a:r>
            <a:r>
              <a:rPr lang="ru-RU" i="1" dirty="0" err="1"/>
              <a:t>денаціоналізація</a:t>
            </a:r>
            <a:r>
              <a:rPr lang="ru-RU" i="1" dirty="0"/>
              <a:t> </a:t>
            </a:r>
            <a:r>
              <a:rPr lang="ru-RU" i="1" dirty="0" err="1"/>
              <a:t>державних</a:t>
            </a:r>
            <a:r>
              <a:rPr lang="ru-RU" i="1" dirty="0"/>
              <a:t> </a:t>
            </a:r>
            <a:r>
              <a:rPr lang="ru-RU" i="1" dirty="0" err="1"/>
              <a:t>підприємств</a:t>
            </a:r>
            <a:r>
              <a:rPr lang="ru-RU" i="1" dirty="0"/>
              <a:t>, але з </a:t>
            </a:r>
            <a:r>
              <a:rPr lang="ru-RU" i="1" dirty="0" err="1"/>
              <a:t>тією</a:t>
            </a:r>
            <a:r>
              <a:rPr lang="ru-RU" i="1" dirty="0"/>
              <a:t> </a:t>
            </a:r>
            <a:r>
              <a:rPr lang="ru-RU" i="1" dirty="0" err="1"/>
              <a:t>особливістю</a:t>
            </a:r>
            <a:r>
              <a:rPr lang="ru-RU" i="1" dirty="0"/>
              <a:t>, </a:t>
            </a:r>
            <a:r>
              <a:rPr lang="ru-RU" i="1" dirty="0" err="1"/>
              <a:t>що</a:t>
            </a:r>
            <a:r>
              <a:rPr lang="ru-RU" i="1" dirty="0"/>
              <a:t> </a:t>
            </a:r>
            <a:r>
              <a:rPr lang="ru-RU" i="1" dirty="0" err="1"/>
              <a:t>їх</a:t>
            </a:r>
            <a:r>
              <a:rPr lang="ru-RU" i="1" dirty="0"/>
              <a:t> </a:t>
            </a:r>
            <a:r>
              <a:rPr lang="ru-RU" i="1" dirty="0" err="1"/>
              <a:t>акціонерами</a:t>
            </a:r>
            <a:r>
              <a:rPr lang="ru-RU" i="1" dirty="0"/>
              <a:t> стали 9 млн. </a:t>
            </a:r>
            <a:r>
              <a:rPr lang="ru-RU" i="1" dirty="0" err="1"/>
              <a:t>рядових</a:t>
            </a:r>
            <a:r>
              <a:rPr lang="ru-RU" i="1" dirty="0"/>
              <a:t> </a:t>
            </a:r>
            <a:r>
              <a:rPr lang="ru-RU" i="1" dirty="0" err="1"/>
              <a:t>британців</a:t>
            </a:r>
            <a:r>
              <a:rPr lang="ru-RU" i="1" dirty="0"/>
              <a:t>. Тим самим </a:t>
            </a:r>
            <a:r>
              <a:rPr lang="ru-RU" i="1" dirty="0" err="1"/>
              <a:t>Тетчер</a:t>
            </a:r>
            <a:r>
              <a:rPr lang="ru-RU" i="1" dirty="0"/>
              <a:t> </a:t>
            </a:r>
            <a:r>
              <a:rPr lang="ru-RU" i="1" dirty="0" err="1"/>
              <a:t>знову</a:t>
            </a:r>
            <a:r>
              <a:rPr lang="ru-RU" i="1" dirty="0"/>
              <a:t> ж «вбила </a:t>
            </a:r>
            <a:r>
              <a:rPr lang="ru-RU" i="1" dirty="0" err="1"/>
              <a:t>декількох</a:t>
            </a:r>
            <a:r>
              <a:rPr lang="ru-RU" i="1" dirty="0"/>
              <a:t> </a:t>
            </a:r>
            <a:r>
              <a:rPr lang="ru-RU" i="1" dirty="0" err="1"/>
              <a:t>зайців</a:t>
            </a:r>
            <a:r>
              <a:rPr lang="ru-RU" i="1" dirty="0"/>
              <a:t>».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4581128"/>
            <a:ext cx="9144000" cy="2276872"/>
          </a:xfrm>
        </p:spPr>
        <p:txBody>
          <a:bodyPr>
            <a:normAutofit/>
          </a:bodyPr>
          <a:lstStyle/>
          <a:p>
            <a:pPr algn="just"/>
            <a:r>
              <a:rPr lang="ru-RU" sz="1600" b="1" i="1" dirty="0" err="1"/>
              <a:t>По-перше</a:t>
            </a:r>
            <a:r>
              <a:rPr lang="ru-RU" sz="1600" b="1" i="1" dirty="0"/>
              <a:t>, для </a:t>
            </a:r>
            <a:r>
              <a:rPr lang="ru-RU" sz="1600" b="1" i="1" dirty="0" err="1"/>
              <a:t>розвитку</a:t>
            </a:r>
            <a:r>
              <a:rPr lang="ru-RU" sz="1600" b="1" i="1" dirty="0"/>
              <a:t> </a:t>
            </a:r>
            <a:r>
              <a:rPr lang="ru-RU" sz="1600" b="1" i="1" dirty="0" err="1"/>
              <a:t>економіки</a:t>
            </a:r>
            <a:r>
              <a:rPr lang="ru-RU" sz="1600" b="1" i="1" dirty="0"/>
              <a:t> </a:t>
            </a:r>
            <a:r>
              <a:rPr lang="ru-RU" sz="1600" b="1" i="1" dirty="0" err="1"/>
              <a:t>були</a:t>
            </a:r>
            <a:r>
              <a:rPr lang="ru-RU" sz="1600" b="1" i="1" dirty="0"/>
              <a:t> </a:t>
            </a:r>
            <a:r>
              <a:rPr lang="ru-RU" sz="1600" b="1" i="1" dirty="0" err="1"/>
              <a:t>залучені</a:t>
            </a:r>
            <a:r>
              <a:rPr lang="ru-RU" sz="1600" b="1" i="1" dirty="0"/>
              <a:t> </a:t>
            </a:r>
            <a:r>
              <a:rPr lang="ru-RU" sz="1600" b="1" i="1" dirty="0" err="1"/>
              <a:t>кошти</a:t>
            </a:r>
            <a:r>
              <a:rPr lang="ru-RU" sz="1600" b="1" i="1" dirty="0"/>
              <a:t> </a:t>
            </a:r>
            <a:r>
              <a:rPr lang="ru-RU" sz="1600" b="1" i="1" dirty="0" err="1"/>
              <a:t>мільйонів</a:t>
            </a:r>
            <a:r>
              <a:rPr lang="ru-RU" sz="1600" b="1" i="1" dirty="0"/>
              <a:t> </a:t>
            </a:r>
            <a:r>
              <a:rPr lang="ru-RU" sz="1600" b="1" i="1" dirty="0" err="1"/>
              <a:t>британців</a:t>
            </a:r>
            <a:r>
              <a:rPr lang="ru-RU" sz="1600" b="1" i="1" dirty="0"/>
              <a:t>, </a:t>
            </a:r>
            <a:r>
              <a:rPr lang="ru-RU" sz="1600" b="1" i="1" dirty="0" err="1"/>
              <a:t>що</a:t>
            </a:r>
            <a:r>
              <a:rPr lang="ru-RU" sz="1600" b="1" i="1" dirty="0"/>
              <a:t> дало </a:t>
            </a:r>
            <a:r>
              <a:rPr lang="ru-RU" sz="1600" b="1" i="1" dirty="0" err="1"/>
              <a:t>поштовх</a:t>
            </a:r>
            <a:r>
              <a:rPr lang="ru-RU" sz="1600" b="1" i="1" dirty="0"/>
              <a:t> </a:t>
            </a:r>
            <a:r>
              <a:rPr lang="ru-RU" sz="1600" b="1" i="1" dirty="0" err="1"/>
              <a:t>розвитку</a:t>
            </a:r>
            <a:r>
              <a:rPr lang="ru-RU" sz="1600" b="1" i="1" dirty="0"/>
              <a:t> </a:t>
            </a:r>
            <a:r>
              <a:rPr lang="ru-RU" sz="1600" b="1" i="1" dirty="0" err="1"/>
              <a:t>промисловості</a:t>
            </a:r>
            <a:r>
              <a:rPr lang="ru-RU" sz="1600" b="1" i="1" dirty="0"/>
              <a:t>, а держава </a:t>
            </a:r>
            <a:r>
              <a:rPr lang="ru-RU" sz="1600" b="1" i="1" dirty="0" err="1" smtClean="0"/>
              <a:t>економила</a:t>
            </a:r>
            <a:r>
              <a:rPr lang="ru-RU" sz="1600" b="1" i="1" dirty="0" smtClean="0"/>
              <a:t> </a:t>
            </a:r>
            <a:r>
              <a:rPr lang="ru-RU" sz="1600" b="1" i="1" dirty="0" err="1"/>
              <a:t>великі</a:t>
            </a:r>
            <a:r>
              <a:rPr lang="ru-RU" sz="1600" b="1" i="1" dirty="0"/>
              <a:t> </a:t>
            </a:r>
            <a:r>
              <a:rPr lang="ru-RU" sz="1600" b="1" i="1" dirty="0" err="1"/>
              <a:t>кошти</a:t>
            </a:r>
            <a:r>
              <a:rPr lang="ru-RU" sz="1600" b="1" i="1" dirty="0"/>
              <a:t>. </a:t>
            </a:r>
          </a:p>
          <a:p>
            <a:pPr algn="just"/>
            <a:r>
              <a:rPr lang="ru-RU" sz="1600" b="1" i="1" dirty="0" err="1"/>
              <a:t>По-друге</a:t>
            </a:r>
            <a:r>
              <a:rPr lang="ru-RU" sz="1600" b="1" i="1" dirty="0"/>
              <a:t>, велика </a:t>
            </a:r>
            <a:r>
              <a:rPr lang="ru-RU" sz="1600" b="1" i="1" dirty="0" err="1"/>
              <a:t>кількість</a:t>
            </a:r>
            <a:r>
              <a:rPr lang="ru-RU" sz="1600" b="1" i="1" dirty="0"/>
              <a:t> людей, яка </a:t>
            </a:r>
            <a:r>
              <a:rPr lang="ru-RU" sz="1600" b="1" i="1" dirty="0" err="1"/>
              <a:t>працювала</a:t>
            </a:r>
            <a:r>
              <a:rPr lang="ru-RU" sz="1600" b="1" i="1" dirty="0"/>
              <a:t> на </a:t>
            </a:r>
            <a:r>
              <a:rPr lang="ru-RU" sz="1600" b="1" i="1" dirty="0" err="1"/>
              <a:t>цих</a:t>
            </a:r>
            <a:r>
              <a:rPr lang="ru-RU" sz="1600" b="1" i="1" dirty="0"/>
              <a:t> </a:t>
            </a:r>
            <a:r>
              <a:rPr lang="ru-RU" sz="1600" b="1" i="1" dirty="0" err="1"/>
              <a:t>денаціоналізованих</a:t>
            </a:r>
            <a:r>
              <a:rPr lang="ru-RU" sz="1600" b="1" i="1" dirty="0"/>
              <a:t> </a:t>
            </a:r>
            <a:r>
              <a:rPr lang="ru-RU" sz="1600" b="1" i="1" dirty="0" err="1"/>
              <a:t>підприємствах</a:t>
            </a:r>
            <a:r>
              <a:rPr lang="ru-RU" sz="1600" b="1" i="1" dirty="0"/>
              <a:t>, стала </a:t>
            </a:r>
            <a:r>
              <a:rPr lang="ru-RU" sz="1600" b="1" i="1" dirty="0" err="1"/>
              <a:t>більш</a:t>
            </a:r>
            <a:r>
              <a:rPr lang="ru-RU" sz="1600" b="1" i="1" dirty="0"/>
              <a:t> </a:t>
            </a:r>
            <a:r>
              <a:rPr lang="ru-RU" sz="1600" b="1" i="1" dirty="0" err="1"/>
              <a:t>зацікавленою</a:t>
            </a:r>
            <a:r>
              <a:rPr lang="ru-RU" sz="1600" b="1" i="1" dirty="0"/>
              <a:t> в результатах </a:t>
            </a:r>
            <a:r>
              <a:rPr lang="ru-RU" sz="1600" b="1" i="1" dirty="0" err="1"/>
              <a:t>своєї</a:t>
            </a:r>
            <a:r>
              <a:rPr lang="ru-RU" sz="1600" b="1" i="1" dirty="0"/>
              <a:t> </a:t>
            </a:r>
            <a:r>
              <a:rPr lang="ru-RU" sz="1600" b="1" i="1" dirty="0" err="1"/>
              <a:t>праці</a:t>
            </a:r>
            <a:r>
              <a:rPr lang="ru-RU" sz="1600" b="1" i="1" dirty="0"/>
              <a:t>.</a:t>
            </a:r>
          </a:p>
          <a:p>
            <a:pPr algn="just"/>
            <a:r>
              <a:rPr lang="ru-RU" sz="1600" b="1" i="1" dirty="0"/>
              <a:t>У 1982 р. уряд </a:t>
            </a:r>
            <a:r>
              <a:rPr lang="ru-RU" sz="1600" b="1" i="1" dirty="0" err="1"/>
              <a:t>прийняв</a:t>
            </a:r>
            <a:r>
              <a:rPr lang="ru-RU" sz="1600" b="1" i="1" dirty="0"/>
              <a:t> закон про </a:t>
            </a:r>
            <a:r>
              <a:rPr lang="ru-RU" sz="1600" b="1" i="1" dirty="0" err="1"/>
              <a:t>зайнятість</a:t>
            </a:r>
            <a:r>
              <a:rPr lang="ru-RU" sz="1600" b="1" i="1" dirty="0"/>
              <a:t>, </a:t>
            </a:r>
            <a:r>
              <a:rPr lang="ru-RU" sz="1600" b="1" i="1" dirty="0" err="1"/>
              <a:t>який</a:t>
            </a:r>
            <a:r>
              <a:rPr lang="ru-RU" sz="1600" b="1" i="1" dirty="0"/>
              <a:t> </a:t>
            </a:r>
            <a:r>
              <a:rPr lang="ru-RU" sz="1600" b="1" i="1" dirty="0" err="1"/>
              <a:t>обмежив</a:t>
            </a:r>
            <a:r>
              <a:rPr lang="ru-RU" sz="1600" b="1" i="1" dirty="0"/>
              <a:t> право на </a:t>
            </a:r>
            <a:r>
              <a:rPr lang="ru-RU" sz="1600" b="1" i="1" dirty="0" err="1"/>
              <a:t>страйки</a:t>
            </a:r>
            <a:r>
              <a:rPr lang="ru-RU" sz="1600" b="1" i="1" dirty="0"/>
              <a:t>. </a:t>
            </a:r>
          </a:p>
          <a:p>
            <a:pPr algn="just"/>
            <a:r>
              <a:rPr lang="ru-RU" sz="1600" b="1" i="1" dirty="0"/>
              <a:t>У 1984-1985 </a:t>
            </a:r>
            <a:r>
              <a:rPr lang="ru-RU" sz="1600" b="1" i="1" dirty="0" err="1"/>
              <a:t>pp</a:t>
            </a:r>
            <a:r>
              <a:rPr lang="ru-RU" sz="1600" b="1" i="1" dirty="0"/>
              <a:t>. </a:t>
            </a:r>
            <a:r>
              <a:rPr lang="ru-RU" sz="1600" b="1" i="1" dirty="0" err="1"/>
              <a:t>цілий</a:t>
            </a:r>
            <a:r>
              <a:rPr lang="ru-RU" sz="1600" b="1" i="1" dirty="0"/>
              <a:t> </a:t>
            </a:r>
            <a:r>
              <a:rPr lang="ru-RU" sz="1600" b="1" i="1" dirty="0" err="1"/>
              <a:t>рік</a:t>
            </a:r>
            <a:r>
              <a:rPr lang="ru-RU" sz="1600" b="1" i="1" dirty="0"/>
              <a:t> </a:t>
            </a:r>
            <a:r>
              <a:rPr lang="ru-RU" sz="1600" b="1" i="1" dirty="0" err="1"/>
              <a:t>продовжувався</a:t>
            </a:r>
            <a:r>
              <a:rPr lang="ru-RU" sz="1600" b="1" i="1" dirty="0"/>
              <a:t> </a:t>
            </a:r>
            <a:r>
              <a:rPr lang="ru-RU" sz="1600" b="1" i="1" dirty="0" err="1"/>
              <a:t>страйк</a:t>
            </a:r>
            <a:r>
              <a:rPr lang="ru-RU" sz="1600" b="1" i="1" dirty="0"/>
              <a:t> </a:t>
            </a:r>
            <a:r>
              <a:rPr lang="ru-RU" sz="1600" b="1" i="1" dirty="0" err="1"/>
              <a:t>шахтарів</a:t>
            </a:r>
            <a:r>
              <a:rPr lang="ru-RU" sz="1600" b="1" i="1" dirty="0"/>
              <a:t>, але уряд </a:t>
            </a:r>
            <a:r>
              <a:rPr lang="ru-RU" sz="1600" b="1" i="1" dirty="0" err="1"/>
              <a:t>витримав</a:t>
            </a:r>
            <a:r>
              <a:rPr lang="ru-RU" sz="1600" b="1" i="1" dirty="0"/>
              <a:t> </a:t>
            </a:r>
            <a:r>
              <a:rPr lang="ru-RU" sz="1600" b="1" i="1" dirty="0" err="1"/>
              <a:t>цей</a:t>
            </a:r>
            <a:r>
              <a:rPr lang="ru-RU" sz="1600" b="1" i="1" dirty="0"/>
              <a:t> натиск, не </a:t>
            </a:r>
            <a:r>
              <a:rPr lang="ru-RU" sz="1600" b="1" i="1" dirty="0" err="1"/>
              <a:t>задовольнивши</a:t>
            </a:r>
            <a:r>
              <a:rPr lang="ru-RU" sz="1600" b="1" i="1" dirty="0"/>
              <a:t> </a:t>
            </a:r>
            <a:r>
              <a:rPr lang="ru-RU" sz="1600" b="1" i="1" dirty="0" err="1"/>
              <a:t>їхні</a:t>
            </a:r>
            <a:r>
              <a:rPr lang="ru-RU" sz="1600" b="1" i="1" dirty="0"/>
              <a:t> </a:t>
            </a:r>
            <a:r>
              <a:rPr lang="ru-RU" sz="1600" b="1" i="1" dirty="0" err="1"/>
              <a:t>вимоги</a:t>
            </a:r>
            <a:endParaRPr lang="ru-RU" sz="1600" b="1" i="1" dirty="0"/>
          </a:p>
        </p:txBody>
      </p:sp>
      <p:pic>
        <p:nvPicPr>
          <p:cNvPr id="1026" name="Picture 2" descr="C:\Users\Святослав\Desktop\c34cde3-x-39aff49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37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</TotalTime>
  <Words>646</Words>
  <Application>Microsoft Office PowerPoint</Application>
  <PresentationFormat>Экран (4:3)</PresentationFormat>
  <Paragraphs>37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Велика Британія після ІІ Світовіої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Була проведена денаціоналізація державних підприємств, але з тією особливістю, що їх акціонерами стали 9 млн. рядових британців. Тим самим Тетчер знову ж «вбила декількох зайців».</vt:lpstr>
      <vt:lpstr>Презентация PowerPoint</vt:lpstr>
      <vt:lpstr>НАСЕЛЕННЯ</vt:lpstr>
      <vt:lpstr>Господарство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Велика Британія після ІІ Світовіої</dc:title>
  <dc:creator>User</dc:creator>
  <cp:lastModifiedBy>Святослав</cp:lastModifiedBy>
  <cp:revision>32</cp:revision>
  <dcterms:created xsi:type="dcterms:W3CDTF">2014-12-29T16:07:09Z</dcterms:created>
  <dcterms:modified xsi:type="dcterms:W3CDTF">2015-02-03T14:57:25Z</dcterms:modified>
</cp:coreProperties>
</file>