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64" r:id="rId5"/>
    <p:sldId id="266" r:id="rId6"/>
    <p:sldId id="263" r:id="rId7"/>
    <p:sldId id="268" r:id="rId8"/>
    <p:sldId id="262" r:id="rId9"/>
    <p:sldId id="267" r:id="rId10"/>
    <p:sldId id="269" r:id="rId11"/>
    <p:sldId id="270" r:id="rId12"/>
    <p:sldId id="272" r:id="rId13"/>
    <p:sldId id="273" r:id="rId14"/>
    <p:sldId id="274" r:id="rId15"/>
    <p:sldId id="278" r:id="rId16"/>
    <p:sldId id="283" r:id="rId17"/>
    <p:sldId id="284" r:id="rId18"/>
    <p:sldId id="285" r:id="rId19"/>
    <p:sldId id="286" r:id="rId20"/>
    <p:sldId id="287" r:id="rId21"/>
    <p:sldId id="289" r:id="rId22"/>
    <p:sldId id="290" r:id="rId23"/>
    <p:sldId id="291" r:id="rId24"/>
    <p:sldId id="292"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00"/>
    <a:srgbClr val="003300"/>
    <a:srgbClr val="33CCFF"/>
    <a:srgbClr val="0066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20.03.2014</a:t>
            </a:fld>
            <a:endParaRPr lang="ru-RU" dirty="0"/>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20.03.2014</a:t>
            </a:fld>
            <a:endParaRPr lang="ru-RU" dirty="0"/>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dirty="0"/>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20.03.2014</a:t>
            </a:fld>
            <a:endParaRPr lang="ru-RU" dirty="0"/>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20.03.2014</a:t>
            </a:fld>
            <a:endParaRPr lang="ru-RU" dirty="0"/>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20.03.2014</a:t>
            </a:fld>
            <a:endParaRPr lang="ru-RU" dirty="0"/>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dirty="0"/>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dirty="0"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20.03.2014</a:t>
            </a:fld>
            <a:endParaRPr lang="ru-RU"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1500174"/>
            <a:ext cx="6477000" cy="1828800"/>
          </a:xfrm>
        </p:spPr>
        <p:txBody>
          <a:bodyPr>
            <a:noAutofit/>
          </a:bodyPr>
          <a:lstStyle/>
          <a:p>
            <a:r>
              <a:rPr lang="uk-UA" sz="7200" b="1" dirty="0" smtClean="0">
                <a:solidFill>
                  <a:srgbClr val="002060"/>
                </a:solidFill>
                <a:effectLst>
                  <a:outerShdw blurRad="38100" dist="38100" dir="2700000" algn="tl">
                    <a:srgbClr val="000000">
                      <a:alpha val="43137"/>
                    </a:srgbClr>
                  </a:outerShdw>
                </a:effectLst>
                <a:latin typeface="Myriad Pro Light" pitchFamily="34" charset="0"/>
              </a:rPr>
              <a:t>Рентгенівські промені</a:t>
            </a:r>
            <a:endParaRPr lang="uk-UA" sz="7200" b="1" dirty="0">
              <a:solidFill>
                <a:srgbClr val="002060"/>
              </a:solidFill>
              <a:effectLst>
                <a:outerShdw blurRad="38100" dist="38100" dir="2700000" algn="tl">
                  <a:srgbClr val="000000">
                    <a:alpha val="43137"/>
                  </a:srgbClr>
                </a:outerShdw>
              </a:effectLst>
              <a:latin typeface="Myriad Pro Light" pitchFamily="34" charset="0"/>
            </a:endParaRPr>
          </a:p>
        </p:txBody>
      </p:sp>
      <p:sp>
        <p:nvSpPr>
          <p:cNvPr id="3" name="Подзаголовок 2"/>
          <p:cNvSpPr>
            <a:spLocks noGrp="1"/>
          </p:cNvSpPr>
          <p:nvPr>
            <p:ph type="subTitle" idx="1"/>
          </p:nvPr>
        </p:nvSpPr>
        <p:spPr>
          <a:xfrm>
            <a:off x="4214810" y="4000504"/>
            <a:ext cx="4643470" cy="2357454"/>
          </a:xfrm>
        </p:spPr>
        <p:txBody>
          <a:bodyPr>
            <a:normAutofit fontScale="92500"/>
          </a:bodyPr>
          <a:lstStyle/>
          <a:p>
            <a:r>
              <a:rPr lang="uk-UA"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Підготувала</a:t>
            </a:r>
          </a:p>
          <a:p>
            <a:r>
              <a:rPr lang="uk-UA"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Учениця 11-А класу</a:t>
            </a:r>
          </a:p>
          <a:p>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Білоцерківської загальноосвітньої </a:t>
            </a:r>
            <a:endPar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школи</a:t>
            </a:r>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І-ІІІ</a:t>
            </a:r>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 ступенів №</a:t>
            </a:r>
            <a:r>
              <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8</a:t>
            </a:r>
          </a:p>
          <a:p>
            <a:r>
              <a:rPr lang="uk-UA"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Кравчук Анастасія</a:t>
            </a:r>
            <a:endParaRPr lang="ru-RU" sz="2400"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pic>
        <p:nvPicPr>
          <p:cNvPr id="4" name="Рисунок 3" descr="radiograph-icon21.jpg"/>
          <p:cNvPicPr>
            <a:picLocks noChangeAspect="1"/>
          </p:cNvPicPr>
          <p:nvPr/>
        </p:nvPicPr>
        <p:blipFill>
          <a:blip r:embed="rId2" cstate="print"/>
          <a:stretch>
            <a:fillRect/>
          </a:stretch>
        </p:blipFill>
        <p:spPr>
          <a:xfrm>
            <a:off x="1500166" y="3500438"/>
            <a:ext cx="2027034" cy="2471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Myriad Pro Light" pitchFamily="34" charset="0"/>
              </a:rPr>
              <a:t>Рентгенівські промені</a:t>
            </a:r>
            <a:endParaRPr lang="ru-RU" b="1" dirty="0">
              <a:latin typeface="Myriad Pro Light" pitchFamily="34" charset="0"/>
            </a:endParaRPr>
          </a:p>
        </p:txBody>
      </p:sp>
      <p:sp>
        <p:nvSpPr>
          <p:cNvPr id="5" name="Прямоугольник 4"/>
          <p:cNvSpPr/>
          <p:nvPr/>
        </p:nvSpPr>
        <p:spPr>
          <a:xfrm>
            <a:off x="928662" y="2214554"/>
            <a:ext cx="7572428" cy="4524315"/>
          </a:xfrm>
          <a:prstGeom prst="rect">
            <a:avLst/>
          </a:prstGeom>
        </p:spPr>
        <p:txBody>
          <a:bodyPr wrap="square">
            <a:spAutoFit/>
          </a:bodyPr>
          <a:lstStyle/>
          <a:p>
            <a:r>
              <a:rPr lang="uk-UA" sz="2400" dirty="0" smtClean="0">
                <a:latin typeface="Times New Roman" pitchFamily="18" charset="0"/>
                <a:cs typeface="Times New Roman" pitchFamily="18" charset="0"/>
              </a:rPr>
              <a:t>Рентгенівський знімок - це зображення тіні. Рентгенівські промені проходять крізь досліджувану ділянку тіла й переносять на плівку тіні досліджуваного предмета. На дві сторони плівки наноситься світлочутлива емульсія. Після зйомки її проявляють як звичайну фотоплівку. Кості й інші предмети, що не пропускають промені, виглядають на плівці темніше.</a:t>
            </a:r>
          </a:p>
          <a:p>
            <a:r>
              <a:rPr lang="uk-UA" sz="2400" dirty="0" smtClean="0">
                <a:latin typeface="Times New Roman" pitchFamily="18" charset="0"/>
                <a:cs typeface="Times New Roman" pitchFamily="18" charset="0"/>
              </a:rPr>
              <a:t>У цей час рентгенівські промені широко використаються в медицині, науці й промисловості,  та надають велику допомогу людині.</a:t>
            </a:r>
          </a:p>
          <a:p>
            <a:r>
              <a:rPr lang="ru-RU" sz="2400" dirty="0" smtClean="0"/>
              <a:t/>
            </a:r>
            <a:br>
              <a:rPr lang="ru-RU" sz="2400" dirty="0" smtClean="0"/>
            </a:b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Myriad Pro Light" pitchFamily="34" charset="0"/>
              </a:rPr>
              <a:t>Рентгенівські промені</a:t>
            </a:r>
            <a:endParaRPr lang="ru-RU" b="1" dirty="0">
              <a:latin typeface="Myriad Pro Light" pitchFamily="34" charset="0"/>
            </a:endParaRPr>
          </a:p>
        </p:txBody>
      </p:sp>
      <p:pic>
        <p:nvPicPr>
          <p:cNvPr id="4" name="Рисунок 3" descr="4xj5l2cyynb655.jpg"/>
          <p:cNvPicPr>
            <a:picLocks noChangeAspect="1"/>
          </p:cNvPicPr>
          <p:nvPr/>
        </p:nvPicPr>
        <p:blipFill>
          <a:blip r:embed="rId3" cstate="print"/>
          <a:stretch>
            <a:fillRect/>
          </a:stretch>
        </p:blipFill>
        <p:spPr>
          <a:xfrm>
            <a:off x="0" y="2143116"/>
            <a:ext cx="3500438" cy="3500438"/>
          </a:xfrm>
          <a:prstGeom prst="rect">
            <a:avLst/>
          </a:prstGeom>
        </p:spPr>
      </p:pic>
      <p:pic>
        <p:nvPicPr>
          <p:cNvPr id="6" name="Рисунок 5" descr="5baf3fa79d81.jpg"/>
          <p:cNvPicPr>
            <a:picLocks noChangeAspect="1"/>
          </p:cNvPicPr>
          <p:nvPr/>
        </p:nvPicPr>
        <p:blipFill>
          <a:blip r:embed="rId4" cstate="print"/>
          <a:stretch>
            <a:fillRect/>
          </a:stretch>
        </p:blipFill>
        <p:spPr>
          <a:xfrm>
            <a:off x="6322337" y="2928934"/>
            <a:ext cx="2821663" cy="2690250"/>
          </a:xfrm>
          <a:prstGeom prst="rect">
            <a:avLst/>
          </a:prstGeom>
        </p:spPr>
      </p:pic>
      <p:pic>
        <p:nvPicPr>
          <p:cNvPr id="7" name="Рисунок 6" descr="0023-026-Rentgenovskoe-izluchenie.jpg"/>
          <p:cNvPicPr>
            <a:picLocks noChangeAspect="1"/>
          </p:cNvPicPr>
          <p:nvPr/>
        </p:nvPicPr>
        <p:blipFill>
          <a:blip r:embed="rId5" cstate="print"/>
          <a:stretch>
            <a:fillRect/>
          </a:stretch>
        </p:blipFill>
        <p:spPr>
          <a:xfrm>
            <a:off x="3500430" y="2357430"/>
            <a:ext cx="3000396" cy="2594998"/>
          </a:xfrm>
          <a:prstGeom prst="rect">
            <a:avLst/>
          </a:prstGeom>
        </p:spPr>
      </p:pic>
      <p:pic>
        <p:nvPicPr>
          <p:cNvPr id="9" name="Рисунок 8" descr="269442640.jpg"/>
          <p:cNvPicPr>
            <a:picLocks noChangeAspect="1"/>
          </p:cNvPicPr>
          <p:nvPr/>
        </p:nvPicPr>
        <p:blipFill>
          <a:blip r:embed="rId6" cstate="print"/>
          <a:stretch>
            <a:fillRect/>
          </a:stretch>
        </p:blipFill>
        <p:spPr>
          <a:xfrm>
            <a:off x="5072066" y="4500570"/>
            <a:ext cx="1474142" cy="2022983"/>
          </a:xfrm>
          <a:prstGeom prst="rect">
            <a:avLst/>
          </a:prstGeom>
        </p:spPr>
      </p:pic>
      <p:pic>
        <p:nvPicPr>
          <p:cNvPr id="8" name="Рисунок 7" descr="00037893.jpg"/>
          <p:cNvPicPr>
            <a:picLocks noChangeAspect="1"/>
          </p:cNvPicPr>
          <p:nvPr/>
        </p:nvPicPr>
        <p:blipFill>
          <a:blip r:embed="rId7" cstate="print"/>
          <a:stretch>
            <a:fillRect/>
          </a:stretch>
        </p:blipFill>
        <p:spPr>
          <a:xfrm>
            <a:off x="3370548" y="4500570"/>
            <a:ext cx="1723412" cy="20221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b="1" dirty="0" smtClean="0">
                <a:latin typeface="Myriad Pro Light" pitchFamily="34" charset="0"/>
              </a:rPr>
              <a:t>Біологічна дія рентгенівських </a:t>
            </a:r>
            <a:br>
              <a:rPr lang="uk-UA" b="1" dirty="0" smtClean="0">
                <a:latin typeface="Myriad Pro Light" pitchFamily="34" charset="0"/>
              </a:rPr>
            </a:br>
            <a:r>
              <a:rPr lang="uk-UA" b="1" dirty="0" smtClean="0">
                <a:latin typeface="Myriad Pro Light" pitchFamily="34" charset="0"/>
              </a:rPr>
              <a:t>променів</a:t>
            </a:r>
            <a:r>
              <a:rPr lang="ru-RU" b="1" dirty="0" smtClean="0"/>
              <a:t/>
            </a:r>
            <a:br>
              <a:rPr lang="ru-RU" b="1" dirty="0" smtClean="0"/>
            </a:br>
            <a:endParaRPr lang="ru-RU" b="1" dirty="0">
              <a:latin typeface="Myriad Pro Light" pitchFamily="34" charset="0"/>
            </a:endParaRPr>
          </a:p>
        </p:txBody>
      </p:sp>
      <p:sp>
        <p:nvSpPr>
          <p:cNvPr id="6" name="Прямоугольник 5"/>
          <p:cNvSpPr/>
          <p:nvPr/>
        </p:nvSpPr>
        <p:spPr>
          <a:xfrm>
            <a:off x="1142976" y="2143116"/>
            <a:ext cx="7072362" cy="3785652"/>
          </a:xfrm>
          <a:prstGeom prst="rect">
            <a:avLst/>
          </a:prstGeom>
        </p:spPr>
        <p:txBody>
          <a:bodyPr wrap="square">
            <a:spAutoFit/>
          </a:bodyPr>
          <a:lstStyle/>
          <a:p>
            <a:r>
              <a:rPr lang="ru-RU" sz="2000" dirty="0" smtClean="0">
                <a:latin typeface="Times New Roman" pitchFamily="18" charset="0"/>
                <a:cs typeface="Times New Roman" pitchFamily="18" charset="0"/>
              </a:rPr>
              <a:t>Одним </a:t>
            </a:r>
            <a:r>
              <a:rPr lang="uk-UA" sz="2000" dirty="0" smtClean="0">
                <a:latin typeface="Times New Roman" pitchFamily="18" charset="0"/>
                <a:cs typeface="Times New Roman" pitchFamily="18" charset="0"/>
              </a:rPr>
              <a:t>із механізмів поглинання променів речовиною є іонізація, що викликає зміни хімічної структури речовини та утворення нових зв'язків. Це приводить до того, що клітини різних тканин і хімічні речовини, які ними виробляються, руйнуються. При значних дозах випромінення такий процес може наступити досить швидко. Малі ж дози можуть змінювати властивості клітин у наступних поколіннях, коли втрачається їх функція і життєздатність. Найбільш чутливими до випромінювання є клітини кісткового мозку, що виробляють форменні елементи крові, статеві клітини, що знаходяться в статевих залозах (гонадах), клітини слизової оболонки кишечнику і кришталика ока. Це - так звані </a:t>
            </a:r>
            <a:r>
              <a:rPr lang="uk-UA" sz="2000" dirty="0" smtClean="0">
                <a:latin typeface="Times New Roman" pitchFamily="18" charset="0"/>
                <a:cs typeface="Times New Roman" pitchFamily="18" charset="0"/>
              </a:rPr>
              <a:t>“критичні</a:t>
            </a:r>
            <a:r>
              <a:rPr lang="uk-UA"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органи”</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b="1" dirty="0" smtClean="0">
                <a:latin typeface="Myriad Pro Light" pitchFamily="34" charset="0"/>
              </a:rPr>
              <a:t>Біологічна дія рентгенівських </a:t>
            </a:r>
            <a:br>
              <a:rPr lang="uk-UA" b="1" dirty="0" smtClean="0">
                <a:latin typeface="Myriad Pro Light" pitchFamily="34" charset="0"/>
              </a:rPr>
            </a:br>
            <a:r>
              <a:rPr lang="uk-UA" b="1" dirty="0" smtClean="0">
                <a:latin typeface="Myriad Pro Light" pitchFamily="34" charset="0"/>
              </a:rPr>
              <a:t>променів</a:t>
            </a:r>
            <a:r>
              <a:rPr lang="ru-RU" b="1" dirty="0" smtClean="0"/>
              <a:t/>
            </a:r>
            <a:br>
              <a:rPr lang="ru-RU" b="1" dirty="0" smtClean="0"/>
            </a:br>
            <a:endParaRPr lang="ru-RU" b="1" dirty="0">
              <a:latin typeface="Myriad Pro Light" pitchFamily="34" charset="0"/>
            </a:endParaRPr>
          </a:p>
        </p:txBody>
      </p:sp>
      <p:sp>
        <p:nvSpPr>
          <p:cNvPr id="4" name="Прямоугольник 3"/>
          <p:cNvSpPr/>
          <p:nvPr/>
        </p:nvSpPr>
        <p:spPr>
          <a:xfrm>
            <a:off x="857224" y="1857363"/>
            <a:ext cx="8001056" cy="4093428"/>
          </a:xfrm>
          <a:prstGeom prst="rect">
            <a:avLst/>
          </a:prstGeom>
        </p:spPr>
        <p:txBody>
          <a:bodyPr wrap="square">
            <a:spAutoFit/>
          </a:bodyPr>
          <a:lstStyle/>
          <a:p>
            <a:r>
              <a:rPr lang="uk-UA" sz="2000" dirty="0" smtClean="0">
                <a:latin typeface="Times New Roman" pitchFamily="18" charset="0"/>
                <a:cs typeface="Times New Roman" pitchFamily="18" charset="0"/>
              </a:rPr>
              <a:t> При рентгенологічному дослідженні опромінення організму проходить у незначних дозах, причому на обмеженій ділянці - в якійсь частині тіла. Проте оскільки існують тканини з високочутливими клітинами, для пошкодження яких достатньо невеликих доз (кількості випромінення), необхідно постійно намагатися захистити ці критичні органи. З двох існуючих видів рентгенологічного дослідження - рентгеноскопії і рентгенографії - перша супроводжується значно більшим променевим навантаженням через триваліший час дослідження і, як правило, більших об'ємів тіла, що піддаються опроміненню. Рентгенорафія, завдяки короткому часу (інколи протягом сотих чи, навіть, тисячних доль секунди), незважаючи на високі параметри потужності трубки, проводиться при меншому променевому навантаженні. </a:t>
            </a:r>
            <a:endParaRPr lang="uk-UA"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b="1" dirty="0" smtClean="0">
                <a:latin typeface="Myriad Pro Light" pitchFamily="34" charset="0"/>
              </a:rPr>
              <a:t>Біологічна дія рентгенівських </a:t>
            </a:r>
            <a:br>
              <a:rPr lang="uk-UA" b="1" dirty="0" smtClean="0">
                <a:latin typeface="Myriad Pro Light" pitchFamily="34" charset="0"/>
              </a:rPr>
            </a:br>
            <a:r>
              <a:rPr lang="uk-UA" b="1" dirty="0" smtClean="0">
                <a:latin typeface="Myriad Pro Light" pitchFamily="34" charset="0"/>
              </a:rPr>
              <a:t>променів</a:t>
            </a:r>
            <a:r>
              <a:rPr lang="ru-RU" b="1" dirty="0" smtClean="0"/>
              <a:t/>
            </a:r>
            <a:br>
              <a:rPr lang="ru-RU" b="1" dirty="0" smtClean="0"/>
            </a:br>
            <a:endParaRPr lang="ru-RU" b="1" dirty="0">
              <a:latin typeface="Myriad Pro Light" pitchFamily="34" charset="0"/>
            </a:endParaRPr>
          </a:p>
        </p:txBody>
      </p:sp>
      <p:sp>
        <p:nvSpPr>
          <p:cNvPr id="6" name="Прямоугольник 5"/>
          <p:cNvSpPr/>
          <p:nvPr/>
        </p:nvSpPr>
        <p:spPr>
          <a:xfrm>
            <a:off x="928662" y="2500306"/>
            <a:ext cx="7572428" cy="2785378"/>
          </a:xfrm>
          <a:prstGeom prst="rect">
            <a:avLst/>
          </a:prstGeom>
        </p:spPr>
        <p:txBody>
          <a:bodyPr wrap="square">
            <a:spAutoFit/>
          </a:bodyPr>
          <a:lstStyle/>
          <a:p>
            <a:r>
              <a:rPr lang="uk-UA" sz="2500" dirty="0" smtClean="0">
                <a:latin typeface="Times New Roman" pitchFamily="18" charset="0"/>
                <a:cs typeface="Times New Roman" pitchFamily="18" charset="0"/>
              </a:rPr>
              <a:t>Про це слід завжди пам'ятати, як і про вторинне випромінювання, що потрапляє на персонал рентгенівських кабінетів. Це випромінення виникає при потраплянні первинного пучка променів із трубки на частини апарата, стіни і підлогу, а від цих поверхонь, - так же, як і від тіла людини або тварини - на персонал.</a:t>
            </a:r>
            <a:endParaRPr lang="uk-UA" sz="25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Захист від рентгенівського </a:t>
            </a:r>
            <a:br>
              <a:rPr lang="uk-UA" dirty="0" smtClean="0">
                <a:latin typeface="Myriad Pro Light" pitchFamily="34" charset="0"/>
              </a:rPr>
            </a:br>
            <a:r>
              <a:rPr lang="uk-UA" dirty="0" smtClean="0">
                <a:latin typeface="Myriad Pro Light" pitchFamily="34" charset="0"/>
              </a:rPr>
              <a:t>випромінювання</a:t>
            </a:r>
            <a:r>
              <a:rPr lang="ru-RU" b="1" dirty="0" smtClean="0"/>
              <a:t/>
            </a:r>
            <a:br>
              <a:rPr lang="ru-RU" b="1" dirty="0" smtClean="0"/>
            </a:br>
            <a:endParaRPr lang="ru-RU" b="1" dirty="0">
              <a:latin typeface="Myriad Pro Light" pitchFamily="34" charset="0"/>
            </a:endParaRPr>
          </a:p>
        </p:txBody>
      </p:sp>
      <p:sp>
        <p:nvSpPr>
          <p:cNvPr id="4" name="Прямоугольник 3"/>
          <p:cNvSpPr/>
          <p:nvPr/>
        </p:nvSpPr>
        <p:spPr>
          <a:xfrm>
            <a:off x="1000100" y="1857364"/>
            <a:ext cx="6858048" cy="4324261"/>
          </a:xfrm>
          <a:prstGeom prst="rect">
            <a:avLst/>
          </a:prstGeom>
        </p:spPr>
        <p:txBody>
          <a:bodyPr wrap="square">
            <a:spAutoFit/>
          </a:bodyPr>
          <a:lstStyle/>
          <a:p>
            <a:r>
              <a:rPr lang="uk-UA" sz="2500" dirty="0" smtClean="0">
                <a:latin typeface="Times New Roman" pitchFamily="18" charset="0"/>
                <a:cs typeface="Times New Roman" pitchFamily="18" charset="0"/>
              </a:rPr>
              <a:t>При виконанні рентгенівських досліджень у всіх випадках необхідно намагатися максимально обмежити променеве навантаження на персонал рентген-кабінету, де проводиться дослідження. Це необхідно для виключення променевих уражень, які хоча і вкрай рідко, але інколи зустрічаються при грубих порушеннях методики й техніки рентгенологічного дослідження, а також для зменшення ризику негативного впливу невеликих доз випромінення на генетичний апарат клітин.</a:t>
            </a:r>
            <a:endParaRPr lang="uk-UA" sz="25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Захист від рентгенівського </a:t>
            </a:r>
            <a:br>
              <a:rPr lang="uk-UA" dirty="0" smtClean="0">
                <a:latin typeface="Myriad Pro Light" pitchFamily="34" charset="0"/>
              </a:rPr>
            </a:br>
            <a:r>
              <a:rPr lang="uk-UA" dirty="0" smtClean="0">
                <a:latin typeface="Myriad Pro Light" pitchFamily="34" charset="0"/>
              </a:rPr>
              <a:t>випромінювання</a:t>
            </a:r>
            <a:r>
              <a:rPr lang="ru-RU" b="1" dirty="0" smtClean="0"/>
              <a:t/>
            </a:r>
            <a:br>
              <a:rPr lang="ru-RU" b="1" dirty="0" smtClean="0"/>
            </a:br>
            <a:endParaRPr lang="ru-RU" b="1" dirty="0">
              <a:latin typeface="Myriad Pro Light" pitchFamily="34" charset="0"/>
            </a:endParaRPr>
          </a:p>
        </p:txBody>
      </p:sp>
      <p:pic>
        <p:nvPicPr>
          <p:cNvPr id="5" name="Рисунок 4" descr="069169cb64c781622abfb8fb1bc3.jpg"/>
          <p:cNvPicPr>
            <a:picLocks noChangeAspect="1"/>
          </p:cNvPicPr>
          <p:nvPr/>
        </p:nvPicPr>
        <p:blipFill>
          <a:blip r:embed="rId3" cstate="print"/>
          <a:stretch>
            <a:fillRect/>
          </a:stretch>
        </p:blipFill>
        <p:spPr>
          <a:xfrm>
            <a:off x="1643042" y="2285992"/>
            <a:ext cx="5959961" cy="347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Захист від рентгенівського </a:t>
            </a:r>
            <a:br>
              <a:rPr lang="uk-UA" dirty="0" smtClean="0">
                <a:latin typeface="Myriad Pro Light" pitchFamily="34" charset="0"/>
              </a:rPr>
            </a:br>
            <a:r>
              <a:rPr lang="uk-UA" dirty="0" smtClean="0">
                <a:latin typeface="Myriad Pro Light" pitchFamily="34" charset="0"/>
              </a:rPr>
              <a:t>випромінювання</a:t>
            </a:r>
            <a:r>
              <a:rPr lang="ru-RU" b="1" dirty="0" smtClean="0"/>
              <a:t/>
            </a:r>
            <a:br>
              <a:rPr lang="ru-RU" b="1" dirty="0" smtClean="0"/>
            </a:br>
            <a:endParaRPr lang="ru-RU" b="1" dirty="0">
              <a:latin typeface="Myriad Pro Light" pitchFamily="34" charset="0"/>
            </a:endParaRPr>
          </a:p>
        </p:txBody>
      </p:sp>
      <p:sp>
        <p:nvSpPr>
          <p:cNvPr id="4" name="Прямоугольник 3"/>
          <p:cNvSpPr/>
          <p:nvPr/>
        </p:nvSpPr>
        <p:spPr>
          <a:xfrm>
            <a:off x="785786" y="2071678"/>
            <a:ext cx="7429552" cy="4324261"/>
          </a:xfrm>
          <a:prstGeom prst="rect">
            <a:avLst/>
          </a:prstGeom>
        </p:spPr>
        <p:txBody>
          <a:bodyPr wrap="square">
            <a:spAutoFit/>
          </a:bodyPr>
          <a:lstStyle/>
          <a:p>
            <a:r>
              <a:rPr lang="uk-UA" sz="2500" dirty="0" smtClean="0">
                <a:latin typeface="Times New Roman" pitchFamily="18" charset="0"/>
                <a:cs typeface="Times New Roman" pitchFamily="18" charset="0"/>
              </a:rPr>
              <a:t>При проведенні рентгенологічних досліджень повинні застосовуватися оптимальні фізико-технічні умови та методичні прийоми, які гарантують найменше опромінення. Для цього необхідно, перш за все, максимально діафрагмувати робочий пучок рентгенівського випромінювання, пам'ятаючи, що площа опромінення не може бути більшою величини, що забезпечує необхідний розмір площі дослідження. У всіх випадках необхідно застосовувати фільтрацію робочого пучка випромінювання. </a:t>
            </a:r>
            <a:endParaRPr lang="uk-UA" sz="25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Захист від рентгенівського </a:t>
            </a:r>
            <a:br>
              <a:rPr lang="uk-UA" dirty="0" smtClean="0">
                <a:latin typeface="Myriad Pro Light" pitchFamily="34" charset="0"/>
              </a:rPr>
            </a:br>
            <a:r>
              <a:rPr lang="uk-UA" dirty="0" smtClean="0">
                <a:latin typeface="Myriad Pro Light" pitchFamily="34" charset="0"/>
              </a:rPr>
              <a:t>випромінювання</a:t>
            </a:r>
            <a:r>
              <a:rPr lang="ru-RU" b="1" dirty="0" smtClean="0"/>
              <a:t/>
            </a:r>
            <a:br>
              <a:rPr lang="ru-RU" b="1" dirty="0" smtClean="0"/>
            </a:br>
            <a:endParaRPr lang="ru-RU" b="1" dirty="0">
              <a:latin typeface="Myriad Pro Light" pitchFamily="34" charset="0"/>
            </a:endParaRPr>
          </a:p>
        </p:txBody>
      </p:sp>
      <p:sp>
        <p:nvSpPr>
          <p:cNvPr id="4" name="Прямоугольник 3"/>
          <p:cNvSpPr/>
          <p:nvPr/>
        </p:nvSpPr>
        <p:spPr>
          <a:xfrm>
            <a:off x="928662" y="2214554"/>
            <a:ext cx="7429552" cy="3939540"/>
          </a:xfrm>
          <a:prstGeom prst="rect">
            <a:avLst/>
          </a:prstGeom>
        </p:spPr>
        <p:txBody>
          <a:bodyPr wrap="square">
            <a:spAutoFit/>
          </a:bodyPr>
          <a:lstStyle/>
          <a:p>
            <a:r>
              <a:rPr lang="uk-UA" sz="2500" dirty="0" smtClean="0">
                <a:latin typeface="Times New Roman" pitchFamily="18" charset="0"/>
                <a:cs typeface="Times New Roman" pitchFamily="18" charset="0"/>
              </a:rPr>
              <a:t>Використання додаткових фільтрів забезпечує відносну однорідність рентгенівського випромінювання й оптимальну дозу вихідної експозиційної дози. Радіаційний захист персоналу рентгенівських кабінетів забезпечується раціональним плануванням кабінетів, справністю рентгенодіагностичної апаратури, використанням засобів індивідуального захисту і виконанням встановлених правил роботи з джерелами іонізуючих випромінювань. </a:t>
            </a:r>
            <a:endParaRPr lang="uk-UA" sz="25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Захист від рентгенівського </a:t>
            </a:r>
            <a:br>
              <a:rPr lang="uk-UA" dirty="0" smtClean="0">
                <a:latin typeface="Myriad Pro Light" pitchFamily="34" charset="0"/>
              </a:rPr>
            </a:br>
            <a:r>
              <a:rPr lang="uk-UA" dirty="0" smtClean="0">
                <a:latin typeface="Myriad Pro Light" pitchFamily="34" charset="0"/>
              </a:rPr>
              <a:t>випромінювання</a:t>
            </a:r>
            <a:r>
              <a:rPr lang="ru-RU" b="1" dirty="0" smtClean="0"/>
              <a:t/>
            </a:r>
            <a:br>
              <a:rPr lang="ru-RU" b="1" dirty="0" smtClean="0"/>
            </a:br>
            <a:endParaRPr lang="ru-RU" b="1" dirty="0">
              <a:latin typeface="Myriad Pro Light" pitchFamily="34" charset="0"/>
            </a:endParaRPr>
          </a:p>
        </p:txBody>
      </p:sp>
      <p:sp>
        <p:nvSpPr>
          <p:cNvPr id="5" name="Прямоугольник 4"/>
          <p:cNvSpPr/>
          <p:nvPr/>
        </p:nvSpPr>
        <p:spPr>
          <a:xfrm>
            <a:off x="1071538" y="2643182"/>
            <a:ext cx="7000924" cy="2400657"/>
          </a:xfrm>
          <a:prstGeom prst="rect">
            <a:avLst/>
          </a:prstGeom>
        </p:spPr>
        <p:txBody>
          <a:bodyPr wrap="square">
            <a:spAutoFit/>
          </a:bodyPr>
          <a:lstStyle/>
          <a:p>
            <a:r>
              <a:rPr lang="uk-UA" sz="2500" dirty="0" smtClean="0">
                <a:latin typeface="Times New Roman" pitchFamily="18" charset="0"/>
                <a:cs typeface="Times New Roman" pitchFamily="18" charset="0"/>
              </a:rPr>
              <a:t>Важливу роль у забезпеченні радіаційної безпеки відіграє коректний контроль за дозами випромінювання на робочих місцях та індивідуальним опроміненням осіб, які працюють у рентген-кабінеті, а також медичне спостереження за станом їх здоров'я. </a:t>
            </a:r>
            <a:endParaRPr lang="uk-UA" sz="25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222250" ty="0" sx="100000" sy="82000" flip="none" algn="ct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8001024" cy="990600"/>
          </a:xfrm>
        </p:spPr>
        <p:txBody>
          <a:bodyPr/>
          <a:lstStyle/>
          <a:p>
            <a:pPr algn="ctr"/>
            <a:r>
              <a:rPr lang="uk-UA" b="1" dirty="0" smtClean="0">
                <a:latin typeface="Myriad Pro Light" pitchFamily="34" charset="0"/>
              </a:rPr>
              <a:t>Рентгенівські промені</a:t>
            </a:r>
            <a:endParaRPr lang="uk-UA" b="1" dirty="0">
              <a:latin typeface="Myriad Pro Light" pitchFamily="34" charset="0"/>
            </a:endParaRPr>
          </a:p>
        </p:txBody>
      </p:sp>
      <p:sp>
        <p:nvSpPr>
          <p:cNvPr id="4" name="Прямоугольник 3"/>
          <p:cNvSpPr/>
          <p:nvPr/>
        </p:nvSpPr>
        <p:spPr>
          <a:xfrm>
            <a:off x="928662" y="2643182"/>
            <a:ext cx="7286676" cy="2569934"/>
          </a:xfrm>
          <a:prstGeom prst="rect">
            <a:avLst/>
          </a:prstGeom>
        </p:spPr>
        <p:txBody>
          <a:bodyPr wrap="square">
            <a:spAutoFit/>
          </a:bodyPr>
          <a:lstStyle/>
          <a:p>
            <a:r>
              <a:rPr lang="uk-UA" sz="2500" b="1" dirty="0" smtClean="0">
                <a:solidFill>
                  <a:schemeClr val="bg1"/>
                </a:solidFill>
                <a:latin typeface="Times New Roman" pitchFamily="18" charset="0"/>
                <a:cs typeface="Times New Roman" pitchFamily="18" charset="0"/>
              </a:rPr>
              <a:t>Рентгенівські промені</a:t>
            </a:r>
            <a:r>
              <a:rPr lang="uk-UA" sz="2500" dirty="0" smtClean="0">
                <a:solidFill>
                  <a:schemeClr val="bg1"/>
                </a:solidFill>
                <a:latin typeface="Times New Roman" pitchFamily="18" charset="0"/>
                <a:cs typeface="Times New Roman" pitchFamily="18" charset="0"/>
              </a:rPr>
              <a:t> були відкриті в 1895 році в Німеччині </a:t>
            </a:r>
            <a:r>
              <a:rPr lang="uk-UA" sz="2500" b="1" dirty="0" smtClean="0">
                <a:solidFill>
                  <a:schemeClr val="bg1"/>
                </a:solidFill>
                <a:latin typeface="Times New Roman" pitchFamily="18" charset="0"/>
                <a:cs typeface="Times New Roman" pitchFamily="18" charset="0"/>
              </a:rPr>
              <a:t>Вільгельмом Рентгеном</a:t>
            </a:r>
            <a:r>
              <a:rPr lang="uk-UA" sz="2500" dirty="0" smtClean="0">
                <a:solidFill>
                  <a:schemeClr val="bg1"/>
                </a:solidFill>
                <a:latin typeface="Times New Roman" pitchFamily="18" charset="0"/>
                <a:cs typeface="Times New Roman" pitchFamily="18" charset="0"/>
              </a:rPr>
              <a:t>, на його честь і були названі.</a:t>
            </a:r>
          </a:p>
          <a:p>
            <a:r>
              <a:rPr lang="uk-UA" sz="2500" dirty="0" smtClean="0">
                <a:solidFill>
                  <a:schemeClr val="bg1"/>
                </a:solidFill>
                <a:latin typeface="Times New Roman" pitchFamily="18" charset="0"/>
                <a:cs typeface="Times New Roman" pitchFamily="18" charset="0"/>
              </a:rPr>
              <a:t>Ці промені, на зразок світлових, мають проникаючу здатність.</a:t>
            </a:r>
          </a:p>
          <a:p>
            <a:r>
              <a:rPr lang="ru-RU" dirty="0" smtClean="0"/>
              <a:t/>
            </a:r>
            <a:br>
              <a:rPr lang="ru-RU" dirty="0" smtClean="0"/>
            </a:br>
            <a:endParaRPr lang="ru-R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latin typeface="Myriad Pro Light" pitchFamily="34" charset="0"/>
              </a:rPr>
              <a:t>Засоби індивідуального захисту</a:t>
            </a:r>
            <a:r>
              <a:rPr lang="ru-RU" dirty="0" smtClean="0"/>
              <a:t> </a:t>
            </a:r>
            <a:r>
              <a:rPr lang="ru-RU" b="1" dirty="0" smtClean="0"/>
              <a:t/>
            </a:r>
            <a:br>
              <a:rPr lang="ru-RU" b="1" dirty="0" smtClean="0"/>
            </a:br>
            <a:endParaRPr lang="ru-RU" b="1" dirty="0">
              <a:latin typeface="Myriad Pro Light" pitchFamily="34" charset="0"/>
            </a:endParaRPr>
          </a:p>
        </p:txBody>
      </p:sp>
      <p:sp>
        <p:nvSpPr>
          <p:cNvPr id="5" name="Прямоугольник 4"/>
          <p:cNvSpPr/>
          <p:nvPr/>
        </p:nvSpPr>
        <p:spPr>
          <a:xfrm>
            <a:off x="785786" y="2071678"/>
            <a:ext cx="6000792" cy="5539978"/>
          </a:xfrm>
          <a:prstGeom prst="rect">
            <a:avLst/>
          </a:prstGeom>
        </p:spPr>
        <p:txBody>
          <a:bodyPr wrap="square">
            <a:spAutoFit/>
          </a:bodyPr>
          <a:lstStyle/>
          <a:p>
            <a:r>
              <a:rPr lang="uk-UA" sz="2400" dirty="0" smtClean="0">
                <a:latin typeface="Times New Roman" pitchFamily="18" charset="0"/>
                <a:cs typeface="Times New Roman" pitchFamily="18" charset="0"/>
              </a:rPr>
              <a:t>У кожному рентген-кабінеті необхідно мати такі засоби індивідуального захисту: </a:t>
            </a:r>
            <a:endParaRPr lang="uk-UA" sz="2400" dirty="0" smtClean="0">
              <a:latin typeface="Times New Roman" pitchFamily="18" charset="0"/>
              <a:cs typeface="Times New Roman" pitchFamily="18" charset="0"/>
            </a:endParaRPr>
          </a:p>
          <a:p>
            <a:pPr>
              <a:buFont typeface="Wingdings" pitchFamily="2" charset="2"/>
              <a:buChar char="q"/>
            </a:pPr>
            <a:r>
              <a:rPr lang="uk-UA" sz="2400" dirty="0" smtClean="0">
                <a:latin typeface="Times New Roman" pitchFamily="18" charset="0"/>
                <a:cs typeface="Times New Roman" pitchFamily="18" charset="0"/>
              </a:rPr>
              <a:t>фартухи нагрудні з просвинцованої гуми для захисту передніх відділів тулуба та нижніх кінцівок (до проксимальних відділів гомілок);</a:t>
            </a:r>
            <a:endParaRPr lang="uk-UA" sz="2400" dirty="0" smtClean="0">
              <a:latin typeface="Times New Roman" pitchFamily="18" charset="0"/>
              <a:cs typeface="Times New Roman" pitchFamily="18" charset="0"/>
            </a:endParaRPr>
          </a:p>
          <a:p>
            <a:pPr>
              <a:buFont typeface="Wingdings" pitchFamily="2" charset="2"/>
              <a:buChar char="q"/>
            </a:pPr>
            <a:r>
              <a:rPr lang="uk-UA" sz="2400" dirty="0" smtClean="0">
                <a:latin typeface="Times New Roman" pitchFamily="18" charset="0"/>
                <a:cs typeface="Times New Roman" pitchFamily="18" charset="0"/>
              </a:rPr>
              <a:t>спідниці захисні з просвинцованої гуми для захисту ділянки тазу та статевих органів;</a:t>
            </a:r>
          </a:p>
          <a:p>
            <a:pPr>
              <a:buFont typeface="Wingdings" pitchFamily="2" charset="2"/>
              <a:buChar char="q"/>
            </a:pPr>
            <a:r>
              <a:rPr lang="uk-UA" sz="2400" dirty="0" smtClean="0">
                <a:latin typeface="Times New Roman" pitchFamily="18" charset="0"/>
                <a:cs typeface="Times New Roman" pitchFamily="18" charset="0"/>
              </a:rPr>
              <a:t>рукавиці гумові захисні з просвинцованої гуми для роботи поблизу робочого пучка.</a:t>
            </a:r>
          </a:p>
          <a:p>
            <a:endParaRPr lang="ru-RU" dirty="0" smtClean="0"/>
          </a:p>
          <a:p>
            <a:endParaRPr lang="uk-UA" dirty="0" smtClean="0"/>
          </a:p>
          <a:p>
            <a:endParaRPr lang="uk-UA" dirty="0" smtClean="0"/>
          </a:p>
          <a:p>
            <a:endParaRPr lang="ru-RU" dirty="0" smtClean="0"/>
          </a:p>
          <a:p>
            <a:endParaRPr lang="ru-RU" dirty="0"/>
          </a:p>
        </p:txBody>
      </p:sp>
      <p:pic>
        <p:nvPicPr>
          <p:cNvPr id="6" name="Рисунок 5" descr="28243017-Zashchita-ot-rentgenovskogo-i-gamma-izlucheniia---novaia-tkan.gif"/>
          <p:cNvPicPr>
            <a:picLocks noChangeAspect="1"/>
          </p:cNvPicPr>
          <p:nvPr/>
        </p:nvPicPr>
        <p:blipFill>
          <a:blip r:embed="rId3" cstate="print"/>
          <a:stretch>
            <a:fillRect/>
          </a:stretch>
        </p:blipFill>
        <p:spPr>
          <a:xfrm>
            <a:off x="6786578" y="1785926"/>
            <a:ext cx="1643066" cy="2000256"/>
          </a:xfrm>
          <a:prstGeom prst="rect">
            <a:avLst/>
          </a:prstGeom>
        </p:spPr>
      </p:pic>
      <p:pic>
        <p:nvPicPr>
          <p:cNvPr id="7" name="Рисунок 6" descr="Stayer-11210ko_enl.jpg"/>
          <p:cNvPicPr>
            <a:picLocks noChangeAspect="1"/>
          </p:cNvPicPr>
          <p:nvPr/>
        </p:nvPicPr>
        <p:blipFill>
          <a:blip r:embed="rId4" cstate="print"/>
          <a:stretch>
            <a:fillRect/>
          </a:stretch>
        </p:blipFill>
        <p:spPr>
          <a:xfrm>
            <a:off x="6786578" y="3643314"/>
            <a:ext cx="1928826" cy="14287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solidFill>
                  <a:srgbClr val="33CCFF"/>
                </a:solidFill>
                <a:latin typeface="Myriad Pro Light" pitchFamily="34" charset="0"/>
              </a:rPr>
              <a:t>Сьогодення</a:t>
            </a:r>
            <a:r>
              <a:rPr lang="ru-RU" b="1" dirty="0" smtClean="0">
                <a:solidFill>
                  <a:srgbClr val="33CCFF"/>
                </a:solidFill>
              </a:rPr>
              <a:t/>
            </a:r>
            <a:br>
              <a:rPr lang="ru-RU" b="1" dirty="0" smtClean="0">
                <a:solidFill>
                  <a:srgbClr val="33CCFF"/>
                </a:solidFill>
              </a:rPr>
            </a:br>
            <a:endParaRPr lang="ru-RU" b="1" dirty="0">
              <a:solidFill>
                <a:srgbClr val="33CCFF"/>
              </a:solidFill>
              <a:latin typeface="Myriad Pro Light" pitchFamily="34" charset="0"/>
            </a:endParaRPr>
          </a:p>
        </p:txBody>
      </p:sp>
      <p:sp>
        <p:nvSpPr>
          <p:cNvPr id="4" name="Прямоугольник 3"/>
          <p:cNvSpPr/>
          <p:nvPr/>
        </p:nvSpPr>
        <p:spPr>
          <a:xfrm>
            <a:off x="928662" y="2143116"/>
            <a:ext cx="7358146" cy="3170099"/>
          </a:xfrm>
          <a:prstGeom prst="rect">
            <a:avLst/>
          </a:prstGeom>
          <a:ln cmpd="sng">
            <a:prstDash val="sysDot"/>
          </a:ln>
        </p:spPr>
        <p:style>
          <a:lnRef idx="0">
            <a:schemeClr val="accent5"/>
          </a:lnRef>
          <a:fillRef idx="3">
            <a:schemeClr val="accent5"/>
          </a:fillRef>
          <a:effectRef idx="3">
            <a:schemeClr val="accent5"/>
          </a:effectRef>
          <a:fontRef idx="minor">
            <a:schemeClr val="lt1"/>
          </a:fontRef>
        </p:style>
        <p:txBody>
          <a:bodyPr wrap="square">
            <a:spAutoFit/>
          </a:bodyPr>
          <a:lstStyle/>
          <a:p>
            <a:r>
              <a:rPr lang="uk-UA" sz="2500" dirty="0" smtClean="0">
                <a:solidFill>
                  <a:srgbClr val="000000"/>
                </a:solidFill>
                <a:latin typeface="Times New Roman" pitchFamily="18" charset="0"/>
                <a:cs typeface="Times New Roman" pitchFamily="18" charset="0"/>
              </a:rPr>
              <a:t>Прогрес не стоїть на місці і вже сьогодні ми можемо використовувати безпечний рентген. Російські учені розробили і запатентували новий спосіб отримання рентгенівських знімків. Унікальність методу в тому, що він дозволяє бачити внутрішню структуру м'яких органів, сильно зменшує час опромінювання рентгеном, при цьому не треба використовувати дорогі контрастні речовини.</a:t>
            </a:r>
            <a:endParaRPr lang="uk-UA" sz="2500" dirty="0">
              <a:solidFill>
                <a:srgbClr val="00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solidFill>
                  <a:srgbClr val="003300"/>
                </a:solidFill>
                <a:latin typeface="Myriad Pro Light" pitchFamily="34" charset="0"/>
              </a:rPr>
              <a:t>Сьогодення</a:t>
            </a:r>
            <a:r>
              <a:rPr lang="ru-RU" b="1" dirty="0" smtClean="0">
                <a:solidFill>
                  <a:srgbClr val="33CCFF"/>
                </a:solidFill>
              </a:rPr>
              <a:t/>
            </a:r>
            <a:br>
              <a:rPr lang="ru-RU" b="1" dirty="0" smtClean="0">
                <a:solidFill>
                  <a:srgbClr val="33CCFF"/>
                </a:solidFill>
              </a:rPr>
            </a:br>
            <a:endParaRPr lang="ru-RU" b="1" dirty="0">
              <a:solidFill>
                <a:srgbClr val="33CCFF"/>
              </a:solidFill>
              <a:latin typeface="Myriad Pro Light" pitchFamily="34" charset="0"/>
            </a:endParaRPr>
          </a:p>
        </p:txBody>
      </p:sp>
      <p:sp>
        <p:nvSpPr>
          <p:cNvPr id="4" name="Прямоугольник 3"/>
          <p:cNvSpPr/>
          <p:nvPr/>
        </p:nvSpPr>
        <p:spPr>
          <a:xfrm>
            <a:off x="928662" y="3500438"/>
            <a:ext cx="7358146" cy="3108543"/>
          </a:xfrm>
          <a:prstGeom prst="rect">
            <a:avLst/>
          </a:prstGeom>
          <a:ln cmpd="sng">
            <a:prstDash val="sysDot"/>
          </a:ln>
        </p:spPr>
        <p:style>
          <a:lnRef idx="0">
            <a:schemeClr val="accent5"/>
          </a:lnRef>
          <a:fillRef idx="3">
            <a:schemeClr val="accent5"/>
          </a:fillRef>
          <a:effectRef idx="3">
            <a:schemeClr val="accent5"/>
          </a:effectRef>
          <a:fontRef idx="minor">
            <a:schemeClr val="lt1"/>
          </a:fontRef>
        </p:style>
        <p:txBody>
          <a:bodyPr wrap="square">
            <a:spAutoFit/>
          </a:bodyPr>
          <a:lstStyle/>
          <a:p>
            <a:r>
              <a:rPr lang="uk-UA" sz="2800" dirty="0" smtClean="0">
                <a:solidFill>
                  <a:srgbClr val="000000"/>
                </a:solidFill>
                <a:latin typeface="Times New Roman" pitchFamily="18" charset="0"/>
                <a:cs typeface="Times New Roman" pitchFamily="18" charset="0"/>
              </a:rPr>
              <a:t>Новий метод пройшов перевірку на безлічі зразків. Наприклад, дослідники одержали рентгенівські знімки ракової пухлини жіночих грудей. Звичайно, щоб побачити ракову тканину, її необхідно підфарбовувати - це довга і складна операція. А тут просто просвітили і одержали зображення.</a:t>
            </a:r>
            <a:endParaRPr lang="uk-UA" sz="2500" dirty="0">
              <a:solidFill>
                <a:srgbClr val="00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solidFill>
                  <a:srgbClr val="33CCFF"/>
                </a:solidFill>
                <a:latin typeface="Myriad Pro Light" pitchFamily="34" charset="0"/>
              </a:rPr>
              <a:t>Сьогодення</a:t>
            </a:r>
            <a:r>
              <a:rPr lang="ru-RU" b="1" dirty="0" smtClean="0">
                <a:solidFill>
                  <a:srgbClr val="33CCFF"/>
                </a:solidFill>
              </a:rPr>
              <a:t/>
            </a:r>
            <a:br>
              <a:rPr lang="ru-RU" b="1" dirty="0" smtClean="0">
                <a:solidFill>
                  <a:srgbClr val="33CCFF"/>
                </a:solidFill>
              </a:rPr>
            </a:br>
            <a:endParaRPr lang="ru-RU" b="1" dirty="0">
              <a:solidFill>
                <a:srgbClr val="33CCFF"/>
              </a:solidFill>
              <a:latin typeface="Myriad Pro Light" pitchFamily="34" charset="0"/>
            </a:endParaRPr>
          </a:p>
        </p:txBody>
      </p:sp>
      <p:sp>
        <p:nvSpPr>
          <p:cNvPr id="4" name="Прямоугольник 3"/>
          <p:cNvSpPr/>
          <p:nvPr/>
        </p:nvSpPr>
        <p:spPr>
          <a:xfrm>
            <a:off x="2571736" y="2071678"/>
            <a:ext cx="6072230" cy="4524315"/>
          </a:xfrm>
          <a:prstGeom prst="rect">
            <a:avLst/>
          </a:prstGeom>
          <a:ln cmpd="sng">
            <a:prstDash val="sysDot"/>
          </a:ln>
        </p:spPr>
        <p:style>
          <a:lnRef idx="0">
            <a:schemeClr val="accent5"/>
          </a:lnRef>
          <a:fillRef idx="3">
            <a:schemeClr val="accent5"/>
          </a:fillRef>
          <a:effectRef idx="3">
            <a:schemeClr val="accent5"/>
          </a:effectRef>
          <a:fontRef idx="minor">
            <a:schemeClr val="lt1"/>
          </a:fontRef>
        </p:style>
        <p:txBody>
          <a:bodyPr wrap="square">
            <a:spAutoFit/>
          </a:bodyPr>
          <a:lstStyle/>
          <a:p>
            <a:r>
              <a:rPr lang="uk-UA" sz="2400" dirty="0" smtClean="0">
                <a:solidFill>
                  <a:srgbClr val="000000"/>
                </a:solidFill>
                <a:latin typeface="Times New Roman" pitchFamily="18" charset="0"/>
                <a:cs typeface="Times New Roman" pitchFamily="18" charset="0"/>
              </a:rPr>
              <a:t>Безпечна для людини доза складає 5 рентген в рік, а при кожній процедурі флюорографії ми одержуємо 1 рентген, що не дуже-то корисне для організму. Новий метод дозволяє одержувати контрастні знімки всіх м'яких внутрішніх органів і кровоносних судин, а час опромінювання при цьому знижується в 300 разів, в порівнянні із звичайним способом. Крім того, учені пропонують використовувати більш м'який рентген (довжина хвилі 1 ангстрем), що саме по собі безпечніше для живого організму.</a:t>
            </a:r>
            <a:endParaRPr lang="uk-UA" sz="2400" dirty="0">
              <a:solidFill>
                <a:srgbClr val="00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53400" cy="990600"/>
          </a:xfrm>
        </p:spPr>
        <p:txBody>
          <a:bodyPr>
            <a:normAutofit fontScale="90000"/>
          </a:bodyPr>
          <a:lstStyle/>
          <a:p>
            <a:pPr algn="ctr"/>
            <a:r>
              <a:rPr lang="uk-UA" dirty="0" smtClean="0">
                <a:solidFill>
                  <a:srgbClr val="000000"/>
                </a:solidFill>
                <a:latin typeface="Myriad Pro Light" pitchFamily="34" charset="0"/>
              </a:rPr>
              <a:t>Сьогодення</a:t>
            </a:r>
            <a:r>
              <a:rPr lang="ru-RU" b="1" dirty="0" smtClean="0">
                <a:solidFill>
                  <a:srgbClr val="000000"/>
                </a:solidFill>
              </a:rPr>
              <a:t/>
            </a:r>
            <a:br>
              <a:rPr lang="ru-RU" b="1" dirty="0" smtClean="0">
                <a:solidFill>
                  <a:srgbClr val="000000"/>
                </a:solidFill>
              </a:rPr>
            </a:br>
            <a:endParaRPr lang="ru-RU" b="1" dirty="0">
              <a:solidFill>
                <a:srgbClr val="000000"/>
              </a:solidFill>
              <a:latin typeface="Myriad Pro Light" pitchFamily="34" charset="0"/>
            </a:endParaRPr>
          </a:p>
        </p:txBody>
      </p:sp>
      <p:sp>
        <p:nvSpPr>
          <p:cNvPr id="4" name="Прямоугольник 3"/>
          <p:cNvSpPr/>
          <p:nvPr/>
        </p:nvSpPr>
        <p:spPr>
          <a:xfrm>
            <a:off x="714348" y="1928802"/>
            <a:ext cx="7858180" cy="4154984"/>
          </a:xfrm>
          <a:prstGeom prst="rect">
            <a:avLst/>
          </a:prstGeom>
          <a:ln cmpd="sng">
            <a:prstDash val="sysDot"/>
          </a:ln>
        </p:spPr>
        <p:style>
          <a:lnRef idx="0">
            <a:schemeClr val="accent5"/>
          </a:lnRef>
          <a:fillRef idx="3">
            <a:schemeClr val="accent5"/>
          </a:fillRef>
          <a:effectRef idx="3">
            <a:schemeClr val="accent5"/>
          </a:effectRef>
          <a:fontRef idx="minor">
            <a:schemeClr val="lt1"/>
          </a:fontRef>
        </p:style>
        <p:txBody>
          <a:bodyPr wrap="square">
            <a:spAutoFit/>
          </a:bodyPr>
          <a:lstStyle/>
          <a:p>
            <a:r>
              <a:rPr lang="uk-UA" sz="2400" dirty="0" smtClean="0">
                <a:solidFill>
                  <a:srgbClr val="000000"/>
                </a:solidFill>
                <a:latin typeface="Times New Roman" pitchFamily="18" charset="0"/>
                <a:cs typeface="Times New Roman" pitchFamily="18" charset="0"/>
              </a:rPr>
              <a:t>Більш того, за допомогою математичних методів учені зуміли вирішити зворотну задачу - обчислити коефіцієнти світлозаломлення (величина, яка показує, як сильно заломлюється проміння) об'єкту, що вивчається. А ці коефіцієнти індивідуальні для кожної біологічної тканини: наприклад, вони різні для здорових клітин якого-небудь органу і ракових утворень. Тому, обчисливши коефіцієнт світлозаломлення для, скажімо, кровоносної судини, учені порівнюють його з вже наперед відомою величиною для здорового капіляра і роблять висновок, чи все з ним в порядку.</a:t>
            </a:r>
            <a:endParaRPr lang="uk-UA" sz="2400" dirty="0">
              <a:solidFill>
                <a:srgbClr val="00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8153400" cy="990600"/>
          </a:xfrm>
        </p:spPr>
        <p:style>
          <a:lnRef idx="0">
            <a:scrgbClr r="0" g="0" b="0"/>
          </a:lnRef>
          <a:fillRef idx="1002">
            <a:schemeClr val="dk1"/>
          </a:fillRef>
          <a:effectRef idx="0">
            <a:scrgbClr r="0" g="0" b="0"/>
          </a:effectRef>
          <a:fontRef idx="major"/>
        </p:style>
        <p:txBody>
          <a:bodyPr/>
          <a:lstStyle/>
          <a:p>
            <a:r>
              <a:rPr lang="uk-UA" dirty="0" smtClean="0">
                <a:solidFill>
                  <a:srgbClr val="FFCC99"/>
                </a:solidFill>
                <a:latin typeface="Impact" pitchFamily="34" charset="0"/>
              </a:rPr>
              <a:t>Дякую за увагу   !</a:t>
            </a:r>
            <a:endParaRPr lang="ru-RU" dirty="0">
              <a:solidFill>
                <a:srgbClr val="FFCC99"/>
              </a:solidFill>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222250" ty="0" sx="100000" sy="82000" flip="none" algn="ct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001024" cy="990600"/>
          </a:xfrm>
        </p:spPr>
        <p:txBody>
          <a:bodyPr/>
          <a:lstStyle/>
          <a:p>
            <a:pPr algn="ctr"/>
            <a:r>
              <a:rPr lang="ru-RU" b="1" dirty="0" smtClean="0">
                <a:latin typeface="Myriad Pro Light" pitchFamily="34" charset="0"/>
              </a:rPr>
              <a:t>Вільгельм Конрад Рентген</a:t>
            </a:r>
            <a:endParaRPr lang="uk-UA" b="1" dirty="0">
              <a:latin typeface="Myriad Pro Light" pitchFamily="34" charset="0"/>
            </a:endParaRPr>
          </a:p>
        </p:txBody>
      </p:sp>
      <p:sp>
        <p:nvSpPr>
          <p:cNvPr id="4" name="Прямоугольник 3"/>
          <p:cNvSpPr/>
          <p:nvPr/>
        </p:nvSpPr>
        <p:spPr>
          <a:xfrm>
            <a:off x="928662" y="2643182"/>
            <a:ext cx="7286676" cy="646331"/>
          </a:xfrm>
          <a:prstGeom prst="rect">
            <a:avLst/>
          </a:prstGeom>
        </p:spPr>
        <p:txBody>
          <a:bodyPr wrap="square">
            <a:spAutoFit/>
          </a:bodyPr>
          <a:lstStyle/>
          <a:p>
            <a:r>
              <a:rPr lang="ru-RU" dirty="0" smtClean="0"/>
              <a:t/>
            </a:r>
            <a:br>
              <a:rPr lang="ru-RU" dirty="0" smtClean="0"/>
            </a:br>
            <a:endParaRPr lang="ru-RU" dirty="0"/>
          </a:p>
        </p:txBody>
      </p:sp>
      <p:pic>
        <p:nvPicPr>
          <p:cNvPr id="8" name="Рисунок 7" descr="Wilhelm-Conrad-Rontgen.jpg"/>
          <p:cNvPicPr>
            <a:picLocks noChangeAspect="1"/>
          </p:cNvPicPr>
          <p:nvPr/>
        </p:nvPicPr>
        <p:blipFill>
          <a:blip r:embed="rId3" cstate="print"/>
          <a:stretch>
            <a:fillRect/>
          </a:stretch>
        </p:blipFill>
        <p:spPr>
          <a:xfrm>
            <a:off x="6286512" y="1785926"/>
            <a:ext cx="2354493" cy="3643314"/>
          </a:xfrm>
          <a:prstGeom prst="rect">
            <a:avLst/>
          </a:prstGeom>
        </p:spPr>
      </p:pic>
      <p:sp>
        <p:nvSpPr>
          <p:cNvPr id="10" name="Прямоугольник 9"/>
          <p:cNvSpPr/>
          <p:nvPr/>
        </p:nvSpPr>
        <p:spPr>
          <a:xfrm>
            <a:off x="642910" y="1841242"/>
            <a:ext cx="5357850" cy="4185761"/>
          </a:xfrm>
          <a:prstGeom prst="rect">
            <a:avLst/>
          </a:prstGeom>
        </p:spPr>
        <p:txBody>
          <a:bodyPr wrap="square">
            <a:spAutoFit/>
          </a:bodyPr>
          <a:lstStyle/>
          <a:p>
            <a:pPr>
              <a:buSzPct val="107000"/>
              <a:buBlip>
                <a:blip r:embed="rId4"/>
              </a:buBlip>
            </a:pPr>
            <a:r>
              <a:rPr lang="uk-UA" sz="1900" dirty="0" smtClean="0">
                <a:latin typeface="Times New Roman" pitchFamily="18" charset="0"/>
                <a:cs typeface="Times New Roman" pitchFamily="18" charset="0"/>
              </a:rPr>
              <a:t>Вільгельм Конрад Рентген народився 17 березня 1845 р., в м. Ленепе. Він отримав технічну освіту. Захистивши в 1868 р. дисертацію на ступінь доктора філософії, він працює асистентом на кафедрі фізики. </a:t>
            </a:r>
          </a:p>
          <a:p>
            <a:pPr>
              <a:buSzPct val="107000"/>
              <a:buBlip>
                <a:blip r:embed="rId4"/>
              </a:buBlip>
            </a:pPr>
            <a:r>
              <a:rPr lang="uk-UA" sz="1900" dirty="0" smtClean="0">
                <a:latin typeface="Times New Roman" pitchFamily="18" charset="0"/>
                <a:cs typeface="Times New Roman" pitchFamily="18" charset="0"/>
              </a:rPr>
              <a:t>У 1895 відкрив випромінювання з довжиною хвилі, коротшою, ніж довжина хвилі ультрафіолетових променів (X-промені), назване надалі рентгенівськими променями, і досліджував їх властивості: здатність відбиватися, поглинатися, іонізувати повітря. </a:t>
            </a:r>
          </a:p>
          <a:p>
            <a:pPr>
              <a:buSzPct val="107000"/>
              <a:buBlip>
                <a:blip r:embed="rId4"/>
              </a:buBlip>
            </a:pPr>
            <a:r>
              <a:rPr lang="uk-UA" sz="1900" dirty="0" smtClean="0">
                <a:latin typeface="Times New Roman" pitchFamily="18" charset="0"/>
                <a:cs typeface="Times New Roman" pitchFamily="18" charset="0"/>
              </a:rPr>
              <a:t>Відкриття Рентгена викликало величезний інтерес у науковому світі. Його досліди були повторені майже у всіх лабораторіях світу. </a:t>
            </a:r>
            <a:endParaRPr lang="uk-UA" sz="1900" dirty="0">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Myriad Pro Light" pitchFamily="34" charset="0"/>
              </a:rPr>
              <a:t>Рентгенівські промені</a:t>
            </a:r>
            <a:endParaRPr lang="ru-RU" b="1" dirty="0">
              <a:latin typeface="Myriad Pro Light" pitchFamily="34" charset="0"/>
            </a:endParaRPr>
          </a:p>
        </p:txBody>
      </p:sp>
      <p:sp>
        <p:nvSpPr>
          <p:cNvPr id="4" name="Прямоугольник 3"/>
          <p:cNvSpPr/>
          <p:nvPr/>
        </p:nvSpPr>
        <p:spPr>
          <a:xfrm>
            <a:off x="785786" y="2357430"/>
            <a:ext cx="7715304" cy="3939540"/>
          </a:xfrm>
          <a:prstGeom prst="rect">
            <a:avLst/>
          </a:prstGeom>
        </p:spPr>
        <p:txBody>
          <a:bodyPr wrap="square">
            <a:spAutoFit/>
          </a:bodyPr>
          <a:lstStyle/>
          <a:p>
            <a:r>
              <a:rPr lang="uk-UA" sz="2500" dirty="0" smtClean="0">
                <a:latin typeface="Times New Roman" pitchFamily="18" charset="0"/>
                <a:cs typeface="Times New Roman" pitchFamily="18" charset="0"/>
              </a:rPr>
              <a:t>Вони відрізняються від світлових променів довжиною хвиль і енергією. Сама коротка довжина хвилі з рентгенівської трубки становить від однієї п'ятнадцятитисячної до однієї мільйонної довжини хвиль зелених кольорів. Через дуже маленьку довжину хвиль рентгенівські промені проникають крізь матеріали, які не пропускають світло. Чим коротша довжина хвилі, тим більша проникаюча здатність цих хвиль.</a:t>
            </a:r>
            <a:r>
              <a:rPr lang="ru-RU" sz="2500" dirty="0" smtClean="0">
                <a:latin typeface="Times New Roman" pitchFamily="18" charset="0"/>
                <a:cs typeface="Times New Roman" pitchFamily="18" charset="0"/>
              </a:rPr>
              <a:t/>
            </a:r>
            <a:br>
              <a:rPr lang="ru-RU" sz="2500" dirty="0" smtClean="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 name="Рисунок 7" descr="81c3ef57a3c1.jpg"/>
          <p:cNvPicPr>
            <a:picLocks noChangeAspect="1"/>
          </p:cNvPicPr>
          <p:nvPr/>
        </p:nvPicPr>
        <p:blipFill>
          <a:blip r:embed="rId3" cstate="print"/>
          <a:stretch>
            <a:fillRect/>
          </a:stretch>
        </p:blipFill>
        <p:spPr>
          <a:xfrm>
            <a:off x="5643570" y="2500306"/>
            <a:ext cx="2514513" cy="3833918"/>
          </a:xfrm>
          <a:prstGeom prst="rect">
            <a:avLst/>
          </a:prstGeom>
        </p:spPr>
      </p:pic>
      <p:sp>
        <p:nvSpPr>
          <p:cNvPr id="2" name="Заголовок 1"/>
          <p:cNvSpPr>
            <a:spLocks noGrp="1"/>
          </p:cNvSpPr>
          <p:nvPr>
            <p:ph type="title"/>
          </p:nvPr>
        </p:nvSpPr>
        <p:spPr/>
        <p:txBody>
          <a:bodyPr/>
          <a:lstStyle/>
          <a:p>
            <a:pPr algn="ctr"/>
            <a:r>
              <a:rPr lang="uk-UA" b="1" dirty="0" smtClean="0">
                <a:latin typeface="Myriad Pro Light" pitchFamily="34" charset="0"/>
              </a:rPr>
              <a:t>Рентгенівські промені</a:t>
            </a:r>
            <a:endParaRPr lang="ru-RU" b="1" dirty="0">
              <a:latin typeface="Myriad Pro Light" pitchFamily="34" charset="0"/>
            </a:endParaRPr>
          </a:p>
        </p:txBody>
      </p:sp>
      <p:pic>
        <p:nvPicPr>
          <p:cNvPr id="6" name="Рисунок 5" descr="037_x_ray_photography.jpg"/>
          <p:cNvPicPr>
            <a:picLocks noChangeAspect="1"/>
          </p:cNvPicPr>
          <p:nvPr/>
        </p:nvPicPr>
        <p:blipFill>
          <a:blip r:embed="rId4" cstate="print"/>
          <a:stretch>
            <a:fillRect/>
          </a:stretch>
        </p:blipFill>
        <p:spPr>
          <a:xfrm>
            <a:off x="714348" y="2571744"/>
            <a:ext cx="2571768" cy="3808733"/>
          </a:xfrm>
          <a:prstGeom prst="rect">
            <a:avLst/>
          </a:prstGeom>
        </p:spPr>
      </p:pic>
      <p:pic>
        <p:nvPicPr>
          <p:cNvPr id="7" name="Рисунок 6" descr="19746_html_2101ae7.jpg"/>
          <p:cNvPicPr>
            <a:picLocks noChangeAspect="1"/>
          </p:cNvPicPr>
          <p:nvPr/>
        </p:nvPicPr>
        <p:blipFill>
          <a:blip r:embed="rId5" cstate="print"/>
          <a:stretch>
            <a:fillRect/>
          </a:stretch>
        </p:blipFill>
        <p:spPr>
          <a:xfrm>
            <a:off x="3214678" y="1714488"/>
            <a:ext cx="2762246" cy="27148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Myriad Pro Light" pitchFamily="34" charset="0"/>
              </a:rPr>
              <a:t>Рентгенівська трубка</a:t>
            </a:r>
            <a:endParaRPr lang="ru-RU" dirty="0">
              <a:latin typeface="Myriad Pro Light" pitchFamily="34" charset="0"/>
            </a:endParaRPr>
          </a:p>
        </p:txBody>
      </p:sp>
      <p:sp>
        <p:nvSpPr>
          <p:cNvPr id="4" name="Прямоугольник 3"/>
          <p:cNvSpPr/>
          <p:nvPr/>
        </p:nvSpPr>
        <p:spPr>
          <a:xfrm>
            <a:off x="1000100" y="2714620"/>
            <a:ext cx="7500990" cy="2185214"/>
          </a:xfrm>
          <a:prstGeom prst="rect">
            <a:avLst/>
          </a:prstGeom>
        </p:spPr>
        <p:txBody>
          <a:bodyPr wrap="square">
            <a:spAutoFit/>
          </a:bodyPr>
          <a:lstStyle/>
          <a:p>
            <a:r>
              <a:rPr lang="uk-UA" sz="2500" dirty="0" smtClean="0">
                <a:latin typeface="Times New Roman" pitchFamily="18" charset="0"/>
                <a:cs typeface="Times New Roman" pitchFamily="18" charset="0"/>
              </a:rPr>
              <a:t>Рентгенівська трубка випускає рентгенівські промені. Із трубки викачують повітря до однієї сто мільйонної  від начального обсягу. У скляній трубці перебувають два електроди.</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Myriad Pro Light" pitchFamily="34" charset="0"/>
              </a:rPr>
              <a:t>Рентгенівська трубка</a:t>
            </a:r>
            <a:endParaRPr lang="ru-RU" dirty="0">
              <a:latin typeface="Myriad Pro Light" pitchFamily="34" charset="0"/>
            </a:endParaRPr>
          </a:p>
        </p:txBody>
      </p:sp>
      <p:pic>
        <p:nvPicPr>
          <p:cNvPr id="5" name="Рисунок 4" descr="Gammadecay-1.jpg"/>
          <p:cNvPicPr>
            <a:picLocks noChangeAspect="1"/>
          </p:cNvPicPr>
          <p:nvPr/>
        </p:nvPicPr>
        <p:blipFill>
          <a:blip r:embed="rId3" cstate="print"/>
          <a:stretch>
            <a:fillRect/>
          </a:stretch>
        </p:blipFill>
        <p:spPr>
          <a:xfrm>
            <a:off x="2000232" y="1857364"/>
            <a:ext cx="5214974" cy="43774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Myriad Pro Light" pitchFamily="34" charset="0"/>
              </a:rPr>
              <a:t>Електроди</a:t>
            </a:r>
            <a:endParaRPr lang="ru-RU" b="1" dirty="0">
              <a:latin typeface="Myriad Pro Light" pitchFamily="34" charset="0"/>
            </a:endParaRPr>
          </a:p>
        </p:txBody>
      </p:sp>
      <p:sp>
        <p:nvSpPr>
          <p:cNvPr id="4" name="Прямоугольник 3"/>
          <p:cNvSpPr/>
          <p:nvPr/>
        </p:nvSpPr>
        <p:spPr>
          <a:xfrm>
            <a:off x="1214414" y="2714620"/>
            <a:ext cx="6715172" cy="2015936"/>
          </a:xfrm>
          <a:prstGeom prst="rect">
            <a:avLst/>
          </a:prstGeom>
        </p:spPr>
        <p:txBody>
          <a:bodyPr wrap="square">
            <a:spAutoFit/>
          </a:bodyPr>
          <a:lstStyle/>
          <a:p>
            <a:r>
              <a:rPr lang="uk-UA" sz="2500" dirty="0" smtClean="0">
                <a:latin typeface="Times New Roman" pitchFamily="18" charset="0"/>
                <a:cs typeface="Times New Roman" pitchFamily="18" charset="0"/>
              </a:rPr>
              <a:t>Один називається «</a:t>
            </a:r>
            <a:r>
              <a:rPr lang="uk-UA" sz="2500" b="1" dirty="0" smtClean="0">
                <a:latin typeface="Times New Roman" pitchFamily="18" charset="0"/>
                <a:cs typeface="Times New Roman" pitchFamily="18" charset="0"/>
              </a:rPr>
              <a:t>катод</a:t>
            </a:r>
            <a:r>
              <a:rPr lang="uk-UA" sz="2500" dirty="0" smtClean="0">
                <a:latin typeface="Times New Roman" pitchFamily="18" charset="0"/>
                <a:cs typeface="Times New Roman" pitchFamily="18" charset="0"/>
              </a:rPr>
              <a:t>», він заряджений негативно. У ньому розташована вольфрамова котушка проводу, що при нагріванні електричним струмом випускає електрони.</a:t>
            </a:r>
          </a:p>
          <a:p>
            <a:r>
              <a:rPr lang="uk-UA" sz="2500" dirty="0" smtClean="0">
                <a:latin typeface="Times New Roman" pitchFamily="18" charset="0"/>
                <a:cs typeface="Times New Roman" pitchFamily="18" charset="0"/>
              </a:rPr>
              <a:t>Інший електрод – це «</a:t>
            </a:r>
            <a:r>
              <a:rPr lang="uk-UA" sz="2500" b="1" dirty="0" smtClean="0">
                <a:latin typeface="Times New Roman" pitchFamily="18" charset="0"/>
                <a:cs typeface="Times New Roman" pitchFamily="18" charset="0"/>
              </a:rPr>
              <a:t>мішень</a:t>
            </a:r>
            <a:r>
              <a:rPr lang="uk-UA" sz="2500" dirty="0" smtClean="0">
                <a:latin typeface="Times New Roman" pitchFamily="18" charset="0"/>
                <a:cs typeface="Times New Roman" pitchFamily="18" charset="0"/>
              </a:rPr>
              <a:t>», або «</a:t>
            </a:r>
            <a:r>
              <a:rPr lang="uk-UA" sz="2500" b="1" dirty="0" smtClean="0">
                <a:latin typeface="Times New Roman" pitchFamily="18" charset="0"/>
                <a:cs typeface="Times New Roman" pitchFamily="18" charset="0"/>
              </a:rPr>
              <a:t>анод</a:t>
            </a:r>
            <a:r>
              <a:rPr lang="uk-UA" sz="2500" dirty="0" smtClean="0">
                <a:latin typeface="Times New Roman" pitchFamily="18" charset="0"/>
                <a:cs typeface="Times New Roman" pitchFamily="18" charset="0"/>
              </a:rPr>
              <a:t>».</a:t>
            </a:r>
            <a:endParaRPr lang="uk-UA" sz="2500"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Myriad Pro Light" pitchFamily="34" charset="0"/>
              </a:rPr>
              <a:t>Електроди</a:t>
            </a:r>
            <a:endParaRPr lang="ru-RU" b="1" dirty="0">
              <a:latin typeface="Myriad Pro Light" pitchFamily="34" charset="0"/>
            </a:endParaRPr>
          </a:p>
        </p:txBody>
      </p:sp>
      <p:pic>
        <p:nvPicPr>
          <p:cNvPr id="6" name="Рисунок 5" descr="ionizir-izluchenie.jpg"/>
          <p:cNvPicPr>
            <a:picLocks noChangeAspect="1"/>
          </p:cNvPicPr>
          <p:nvPr/>
        </p:nvPicPr>
        <p:blipFill>
          <a:blip r:embed="rId3" cstate="print"/>
          <a:stretch>
            <a:fillRect/>
          </a:stretch>
        </p:blipFill>
        <p:spPr>
          <a:xfrm>
            <a:off x="1928794" y="1928802"/>
            <a:ext cx="5116514" cy="4419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Другая 12">
      <a:dk1>
        <a:srgbClr val="FFFFFF"/>
      </a:dk1>
      <a:lt1>
        <a:sysClr val="window" lastClr="FFFFFF"/>
      </a:lt1>
      <a:dk2>
        <a:srgbClr val="FBD5B5"/>
      </a:dk2>
      <a:lt2>
        <a:srgbClr val="0000E5"/>
      </a:lt2>
      <a:accent1>
        <a:srgbClr val="CBCBFF"/>
      </a:accent1>
      <a:accent2>
        <a:srgbClr val="FFFFFF"/>
      </a:accent2>
      <a:accent3>
        <a:srgbClr val="FFFFFF"/>
      </a:accent3>
      <a:accent4>
        <a:srgbClr val="FFFFFF"/>
      </a:accent4>
      <a:accent5>
        <a:srgbClr val="3AE2AA"/>
      </a:accent5>
      <a:accent6>
        <a:srgbClr val="FFFFFF"/>
      </a:accent6>
      <a:hlink>
        <a:srgbClr val="FFFFFF"/>
      </a:hlink>
      <a:folHlink>
        <a:srgbClr val="FFFFF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105</TotalTime>
  <Words>759</Words>
  <Application>Microsoft Office PowerPoint</Application>
  <PresentationFormat>Экран (4:3)</PresentationFormat>
  <Paragraphs>62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Обычная</vt:lpstr>
      <vt:lpstr>Рентгенівські промені</vt:lpstr>
      <vt:lpstr>Рентгенівські промені</vt:lpstr>
      <vt:lpstr>Вільгельм Конрад Рентген</vt:lpstr>
      <vt:lpstr>Рентгенівські промені</vt:lpstr>
      <vt:lpstr>Рентгенівські промені</vt:lpstr>
      <vt:lpstr>Рентгенівська трубка</vt:lpstr>
      <vt:lpstr>Рентгенівська трубка</vt:lpstr>
      <vt:lpstr>Електроди</vt:lpstr>
      <vt:lpstr>Електроди</vt:lpstr>
      <vt:lpstr>Рентгенівські промені</vt:lpstr>
      <vt:lpstr>Рентгенівські промені</vt:lpstr>
      <vt:lpstr>Біологічна дія рентгенівських  променів </vt:lpstr>
      <vt:lpstr>Біологічна дія рентгенівських  променів </vt:lpstr>
      <vt:lpstr>Біологічна дія рентгенівських  променів </vt:lpstr>
      <vt:lpstr>Захист від рентгенівського  випромінювання </vt:lpstr>
      <vt:lpstr>Захист від рентгенівського  випромінювання </vt:lpstr>
      <vt:lpstr>Захист від рентгенівського  випромінювання </vt:lpstr>
      <vt:lpstr>Захист від рентгенівського  випромінювання </vt:lpstr>
      <vt:lpstr>Захист від рентгенівського  випромінювання </vt:lpstr>
      <vt:lpstr>Засоби індивідуального захисту  </vt:lpstr>
      <vt:lpstr>Сьогодення </vt:lpstr>
      <vt:lpstr>Сьогодення </vt:lpstr>
      <vt:lpstr>Сьогодення </vt:lpstr>
      <vt:lpstr>Сьогодення </vt:lpstr>
      <vt:lpstr>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Рентгенівські промені</dc:title>
  <dc:creator>COMP</dc:creator>
  <cp:lastModifiedBy>COMP</cp:lastModifiedBy>
  <cp:revision>12</cp:revision>
  <dcterms:created xsi:type="dcterms:W3CDTF">2014-03-20T17:01:32Z</dcterms:created>
  <dcterms:modified xsi:type="dcterms:W3CDTF">2014-03-20T18:59:17Z</dcterms:modified>
</cp:coreProperties>
</file>