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71" r:id="rId14"/>
    <p:sldId id="26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8" autoAdjust="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26_%D0%BB%D0%B8%D0%BF%D0%BD%D1%8F" TargetMode="External"/><Relationship Id="rId2" Type="http://schemas.openxmlformats.org/officeDocument/2006/relationships/hyperlink" Target="http://znaimo.com.ua/%D0%9A%D1%83%D0%B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1959" TargetMode="External"/><Relationship Id="rId5" Type="http://schemas.openxmlformats.org/officeDocument/2006/relationships/hyperlink" Target="http://znaimo.com.ua/1_%D1%81%D1%96%D1%87%D0%BD%D1%8F" TargetMode="External"/><Relationship Id="rId4" Type="http://schemas.openxmlformats.org/officeDocument/2006/relationships/hyperlink" Target="http://znaimo.com.ua/195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A%D0%B0%D0%B7%D0%B0%D1%80%D0%BC%D0%B8_%D0%9C%D0%BE%D0%BD%D0%BA%D0%B0%D0%B4%D0%B0" TargetMode="External"/><Relationship Id="rId3" Type="http://schemas.openxmlformats.org/officeDocument/2006/relationships/hyperlink" Target="http://znaimo.com.ua/1952" TargetMode="External"/><Relationship Id="rId7" Type="http://schemas.openxmlformats.org/officeDocument/2006/relationships/hyperlink" Target="http://znaimo.com.ua/1953" TargetMode="External"/><Relationship Id="rId2" Type="http://schemas.openxmlformats.org/officeDocument/2006/relationships/hyperlink" Target="http://znaimo.com.ua/10_%D0%B1%D0%B5%D1%80%D0%B5%D0%B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26_%D0%BB%D0%B8%D0%BF%D0%BD%D1%8F" TargetMode="External"/><Relationship Id="rId5" Type="http://schemas.openxmlformats.org/officeDocument/2006/relationships/hyperlink" Target="http://znaimo.com.ua/%D0%9A%D0%B0%D1%81%D1%82%D1%80%D0%BE_%D0%A4%D1%96%D0%B4%D0%B5%D0%BB%D1%8C" TargetMode="External"/><Relationship Id="rId4" Type="http://schemas.openxmlformats.org/officeDocument/2006/relationships/hyperlink" Target="http://znaimo.com.ua/%D0%91%D0%B0%D1%82%D1%96%D1%81%D1%82%D0%B0_%D0%A4%D1%83%D0%BB%D1%8C%D1%85%D0%B5%D0%BD%D1%81%D1%96%D0%BE" TargetMode="External"/><Relationship Id="rId9" Type="http://schemas.openxmlformats.org/officeDocument/2006/relationships/hyperlink" Target="http://znaimo.com.ua/%D0%A1%D0%B0%D0%BD%D1%82%D1%8C%D1%8F%D0%B3%D0%BE-%D0%B4%D0%B5-%D0%9A%D1%83%D0%B1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uk-UA" dirty="0" smtClean="0"/>
              <a:t>Кубинська революція. </a:t>
            </a:r>
            <a:r>
              <a:rPr lang="uk-UA" dirty="0" err="1" smtClean="0"/>
              <a:t>Фідель</a:t>
            </a:r>
            <a:r>
              <a:rPr lang="uk-UA" dirty="0" smtClean="0"/>
              <a:t> </a:t>
            </a:r>
            <a:r>
              <a:rPr lang="uk-UA" dirty="0" err="1" smtClean="0"/>
              <a:t>Кастро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714884"/>
            <a:ext cx="6400800" cy="1752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Виконала: Билина Діана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подій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На початку </a:t>
            </a:r>
            <a:r>
              <a:rPr lang="ru-RU" sz="2400" dirty="0" err="1" smtClean="0"/>
              <a:t>грудня</a:t>
            </a:r>
            <a:r>
              <a:rPr lang="ru-RU" sz="2400" dirty="0" smtClean="0"/>
              <a:t> 1956 до </a:t>
            </a:r>
            <a:r>
              <a:rPr lang="ru-RU" sz="2400" dirty="0" err="1" smtClean="0"/>
              <a:t>берегів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Орьенте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підпливла</a:t>
            </a:r>
            <a:r>
              <a:rPr lang="ru-RU" sz="2400" dirty="0" smtClean="0"/>
              <a:t> яхта «</a:t>
            </a:r>
            <a:r>
              <a:rPr lang="ru-RU" sz="2400" dirty="0" err="1" smtClean="0"/>
              <a:t>Гранма</a:t>
            </a:r>
            <a:r>
              <a:rPr lang="ru-RU" sz="2400" dirty="0" smtClean="0"/>
              <a:t>»,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висадилися</a:t>
            </a:r>
            <a:r>
              <a:rPr lang="ru-RU" sz="2400" dirty="0" smtClean="0"/>
              <a:t> 82 </a:t>
            </a:r>
            <a:r>
              <a:rPr lang="ru-RU" sz="2400" dirty="0" err="1" smtClean="0"/>
              <a:t>озброєних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повстанця</a:t>
            </a:r>
            <a:r>
              <a:rPr lang="ru-RU" sz="2400" dirty="0" smtClean="0"/>
              <a:t>. </a:t>
            </a:r>
            <a:r>
              <a:rPr lang="ru-RU" sz="2400" dirty="0" err="1" smtClean="0"/>
              <a:t>Кубинська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революція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перейшла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. </a:t>
            </a:r>
            <a:r>
              <a:rPr lang="ru-RU" sz="2400" dirty="0" err="1" smtClean="0"/>
              <a:t>Висадку</a:t>
            </a:r>
            <a:r>
              <a:rPr lang="ru-RU" sz="2400" dirty="0" smtClean="0"/>
              <a:t> десанту </a:t>
            </a:r>
            <a:r>
              <a:rPr lang="ru-RU" sz="2400" dirty="0" err="1" smtClean="0"/>
              <a:t>відразу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помітили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урядові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знищений</a:t>
            </a:r>
            <a:r>
              <a:rPr lang="ru-RU" sz="2400" dirty="0" smtClean="0"/>
              <a:t>. За </a:t>
            </a:r>
            <a:r>
              <a:rPr lang="ru-RU" sz="2400" dirty="0" err="1" smtClean="0"/>
              <a:t>різними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загону </a:t>
            </a:r>
            <a:r>
              <a:rPr lang="ru-RU" sz="2400" dirty="0" err="1" smtClean="0"/>
              <a:t>вціліло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11 до 22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Незважаючи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черговий</a:t>
            </a:r>
            <a:r>
              <a:rPr lang="ru-RU" sz="2400" dirty="0" smtClean="0"/>
              <a:t> провал, </a:t>
            </a:r>
            <a:r>
              <a:rPr lang="ru-RU" sz="2400" dirty="0" err="1" smtClean="0"/>
              <a:t>революціонери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думали </a:t>
            </a:r>
            <a:r>
              <a:rPr lang="ru-RU" sz="2400" dirty="0" err="1" smtClean="0"/>
              <a:t>здаватися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заглибитися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перейти в </a:t>
            </a:r>
            <a:r>
              <a:rPr lang="ru-RU" sz="2400" dirty="0" err="1" smtClean="0"/>
              <a:t>сільські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регіони</a:t>
            </a:r>
            <a:r>
              <a:rPr lang="ru-RU" sz="2400" dirty="0" smtClean="0"/>
              <a:t>. Там </a:t>
            </a:r>
            <a:r>
              <a:rPr lang="ru-RU" sz="2400" dirty="0" err="1" smtClean="0"/>
              <a:t>повстанці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завойовували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вербували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ряди. У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велася</a:t>
            </a:r>
            <a:r>
              <a:rPr lang="ru-RU" sz="2400" dirty="0" smtClean="0"/>
              <a:t> активна робота в </a:t>
            </a:r>
            <a:r>
              <a:rPr lang="ru-RU" sz="2400" dirty="0" err="1" smtClean="0"/>
              <a:t>студентському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. </a:t>
            </a:r>
            <a:r>
              <a:rPr lang="ru-RU" sz="2400" dirty="0" err="1" smtClean="0"/>
              <a:t>Організовувалися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62560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Влітку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1958 </a:t>
            </a:r>
            <a:r>
              <a:rPr lang="ru-RU" dirty="0" err="1" smtClean="0">
                <a:solidFill>
                  <a:schemeClr val="bg1"/>
                </a:solidFill>
              </a:rPr>
              <a:t>кубинська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революція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перейшла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стадію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наступу</a:t>
            </a:r>
            <a:r>
              <a:rPr lang="ru-RU" dirty="0" smtClean="0">
                <a:solidFill>
                  <a:schemeClr val="bg1"/>
                </a:solidFill>
              </a:rPr>
              <a:t>. До </a:t>
            </a:r>
            <a:r>
              <a:rPr lang="ru-RU" dirty="0" err="1" smtClean="0">
                <a:solidFill>
                  <a:schemeClr val="bg1"/>
                </a:solidFill>
              </a:rPr>
              <a:t>осені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повстанці</a:t>
            </a:r>
            <a:r>
              <a:rPr lang="ru-RU" dirty="0" smtClean="0">
                <a:solidFill>
                  <a:schemeClr val="bg1"/>
                </a:solidFill>
              </a:rPr>
              <a:t> взяли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контроль </a:t>
            </a:r>
            <a:r>
              <a:rPr lang="ru-RU" dirty="0" err="1" smtClean="0"/>
              <a:t>провінції</a:t>
            </a:r>
            <a:r>
              <a:rPr lang="ru-RU" dirty="0" smtClean="0"/>
              <a:t> Лас </a:t>
            </a:r>
            <a:r>
              <a:rPr lang="ru-RU" dirty="0" err="1" smtClean="0"/>
              <a:t>Вільяс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Ор’єнте</a:t>
            </a:r>
            <a:r>
              <a:rPr lang="ru-RU" dirty="0" smtClean="0"/>
              <a:t>, а в перший день нового 1959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переможно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в Сантьяго.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подіями</a:t>
            </a:r>
            <a:r>
              <a:rPr lang="ru-RU" dirty="0" smtClean="0"/>
              <a:t> загони </a:t>
            </a:r>
            <a:r>
              <a:rPr lang="ru-RU" dirty="0" err="1" smtClean="0"/>
              <a:t>Че</a:t>
            </a:r>
            <a:r>
              <a:rPr lang="ru-RU" dirty="0" smtClean="0"/>
              <a:t> </a:t>
            </a:r>
            <a:r>
              <a:rPr lang="ru-RU" dirty="0" err="1" smtClean="0"/>
              <a:t>Геварри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Санта Клара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</a:t>
            </a:r>
            <a:r>
              <a:rPr lang="ru-RU" dirty="0" err="1" smtClean="0"/>
              <a:t>Батіста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втекти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а </a:t>
            </a:r>
            <a:r>
              <a:rPr lang="ru-RU" dirty="0" err="1" smtClean="0"/>
              <a:t>його</a:t>
            </a:r>
            <a:r>
              <a:rPr lang="ru-RU" dirty="0" smtClean="0"/>
              <a:t> уряд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. 2 </a:t>
            </a:r>
            <a:r>
              <a:rPr lang="ru-RU" dirty="0" err="1" smtClean="0"/>
              <a:t>січня</a:t>
            </a:r>
            <a:r>
              <a:rPr lang="ru-RU" dirty="0" smtClean="0"/>
              <a:t> </a:t>
            </a:r>
            <a:r>
              <a:rPr lang="ru-RU" dirty="0" err="1" smtClean="0"/>
              <a:t>революціонери</a:t>
            </a:r>
            <a:r>
              <a:rPr lang="ru-RU" dirty="0" smtClean="0"/>
              <a:t> </a:t>
            </a:r>
            <a:r>
              <a:rPr lang="ru-RU" dirty="0" err="1" smtClean="0"/>
              <a:t>зайняли</a:t>
            </a:r>
            <a:r>
              <a:rPr lang="ru-RU" dirty="0" smtClean="0"/>
              <a:t> Гавану – </a:t>
            </a:r>
            <a:r>
              <a:rPr lang="ru-RU" dirty="0" err="1" smtClean="0"/>
              <a:t>столицю</a:t>
            </a:r>
            <a:r>
              <a:rPr lang="ru-RU" dirty="0" smtClean="0"/>
              <a:t> </a:t>
            </a:r>
            <a:r>
              <a:rPr lang="ru-RU" dirty="0" err="1" smtClean="0"/>
              <a:t>Куби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, 6 </a:t>
            </a:r>
            <a:r>
              <a:rPr lang="ru-RU" dirty="0" err="1" smtClean="0"/>
              <a:t>січня</a:t>
            </a:r>
            <a:r>
              <a:rPr lang="ru-RU" dirty="0" smtClean="0"/>
              <a:t>, в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тріумфально</a:t>
            </a:r>
            <a:r>
              <a:rPr lang="ru-RU" dirty="0" smtClean="0"/>
              <a:t> </a:t>
            </a:r>
            <a:r>
              <a:rPr lang="ru-RU" dirty="0" err="1" smtClean="0"/>
              <a:t>прибув</a:t>
            </a:r>
            <a:r>
              <a:rPr lang="ru-RU" dirty="0" smtClean="0"/>
              <a:t> </a:t>
            </a:r>
            <a:r>
              <a:rPr lang="ru-RU" dirty="0" err="1" smtClean="0"/>
              <a:t>Фідель</a:t>
            </a:r>
            <a:r>
              <a:rPr lang="ru-RU" dirty="0" smtClean="0"/>
              <a:t> Кастро,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 на себе всю </a:t>
            </a:r>
            <a:r>
              <a:rPr lang="ru-RU" dirty="0" err="1" smtClean="0"/>
              <a:t>повноту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tsn.ua/media/images2/585xX/Apr2011/383418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357214"/>
            <a:ext cx="5572125" cy="4114801"/>
          </a:xfrm>
          <a:prstGeom prst="rect">
            <a:avLst/>
          </a:prstGeom>
          <a:noFill/>
        </p:spPr>
      </p:pic>
      <p:pic>
        <p:nvPicPr>
          <p:cNvPr id="29700" name="Picture 4" descr="http://rubtsov.penza.com.ru/peoples/pict/castro_fide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57966"/>
            <a:ext cx="5110157" cy="5300034"/>
          </a:xfrm>
          <a:prstGeom prst="rect">
            <a:avLst/>
          </a:prstGeom>
          <a:noFill/>
        </p:spPr>
      </p:pic>
      <p:pic>
        <p:nvPicPr>
          <p:cNvPr id="29702" name="Picture 6" descr="https://encrypted-tbn3.gstatic.com/images?q=tbn:ANd9GcRhAs2MhwkvgneoD3_jNt7FWgkQenif_OFHKY8nfdeV01JtIB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429024" cy="238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seslova.com.ua/images/bse/0005/53722/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4235990"/>
          </a:xfrm>
          <a:prstGeom prst="rect">
            <a:avLst/>
          </a:prstGeom>
          <a:noFill/>
        </p:spPr>
      </p:pic>
      <p:pic>
        <p:nvPicPr>
          <p:cNvPr id="28676" name="Picture 4" descr="http://artukraine.com.ua/storage/01_alena/13.12.2013/kubinskaya_revolyuciya_1953-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52"/>
            <a:ext cx="4762500" cy="2876551"/>
          </a:xfrm>
          <a:prstGeom prst="rect">
            <a:avLst/>
          </a:prstGeom>
          <a:noFill/>
        </p:spPr>
      </p:pic>
      <p:pic>
        <p:nvPicPr>
          <p:cNvPr id="28678" name="Picture 6" descr="http://www.umoloda.kiev.ua/img/content/i14/141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255878" cy="2857520"/>
          </a:xfrm>
          <a:prstGeom prst="rect">
            <a:avLst/>
          </a:prstGeom>
          <a:noFill/>
        </p:spPr>
      </p:pic>
      <p:pic>
        <p:nvPicPr>
          <p:cNvPr id="28680" name="Picture 8" descr="http://ukrmap.su/program2010/wh11/5_files/image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48024"/>
            <a:ext cx="533400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Куби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революції.Наслідки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почалися</a:t>
            </a:r>
            <a:r>
              <a:rPr lang="ru-RU" dirty="0" smtClean="0"/>
              <a:t> </a:t>
            </a:r>
            <a:r>
              <a:rPr lang="ru-RU" dirty="0" err="1" smtClean="0"/>
              <a:t>радикальні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.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колишнім</a:t>
            </a:r>
            <a:r>
              <a:rPr lang="ru-RU" dirty="0" smtClean="0"/>
              <a:t> </a:t>
            </a:r>
            <a:r>
              <a:rPr lang="ru-RU" dirty="0" err="1" smtClean="0"/>
              <a:t>збройним</a:t>
            </a:r>
            <a:r>
              <a:rPr lang="ru-RU" dirty="0" smtClean="0"/>
              <a:t> силам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 err="1" smtClean="0"/>
              <a:t>Повстанська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, а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</a:t>
            </a:r>
            <a:r>
              <a:rPr lang="ru-RU" dirty="0" err="1" smtClean="0"/>
              <a:t>посіла</a:t>
            </a:r>
            <a:r>
              <a:rPr lang="ru-RU" dirty="0" smtClean="0"/>
              <a:t> Народна </a:t>
            </a:r>
            <a:r>
              <a:rPr lang="ru-RU" dirty="0" err="1" smtClean="0"/>
              <a:t>міліція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 1959 року </a:t>
            </a:r>
            <a:r>
              <a:rPr lang="ru-RU" dirty="0" err="1" smtClean="0"/>
              <a:t>була</a:t>
            </a:r>
            <a:r>
              <a:rPr lang="ru-RU" dirty="0" smtClean="0"/>
              <a:t> проведена </a:t>
            </a:r>
            <a:r>
              <a:rPr lang="ru-RU" dirty="0" err="1" smtClean="0"/>
              <a:t>аграрна</a:t>
            </a:r>
            <a:r>
              <a:rPr lang="ru-RU" dirty="0" smtClean="0"/>
              <a:t> реформа,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латифундії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скасовані</a:t>
            </a:r>
            <a:r>
              <a:rPr lang="ru-RU" dirty="0" smtClean="0"/>
              <a:t>, а земля </a:t>
            </a:r>
            <a:r>
              <a:rPr lang="ru-RU" dirty="0" err="1" smtClean="0"/>
              <a:t>перейшла</a:t>
            </a:r>
            <a:r>
              <a:rPr lang="ru-RU" dirty="0" smtClean="0"/>
              <a:t> у </a:t>
            </a:r>
            <a:r>
              <a:rPr lang="ru-RU" dirty="0" err="1" smtClean="0"/>
              <a:t>володіння</a:t>
            </a:r>
            <a:r>
              <a:rPr lang="ru-RU" dirty="0" smtClean="0"/>
              <a:t> селян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, в 1963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селянські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ліквідовані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цукровому</a:t>
            </a:r>
            <a:r>
              <a:rPr lang="ru-RU" dirty="0" smtClean="0"/>
              <a:t> </a:t>
            </a:r>
            <a:r>
              <a:rPr lang="ru-RU" dirty="0" err="1" smtClean="0"/>
              <a:t>секторі</a:t>
            </a:r>
            <a:r>
              <a:rPr lang="ru-RU" dirty="0" smtClean="0"/>
              <a:t>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кооперування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625609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solidFill>
                  <a:schemeClr val="bg1"/>
                </a:solidFill>
              </a:rPr>
              <a:t>У </a:t>
            </a:r>
            <a:r>
              <a:rPr lang="ru-RU" sz="9600" dirty="0" smtClean="0">
                <a:solidFill>
                  <a:schemeClr val="bg1"/>
                </a:solidFill>
              </a:rPr>
              <a:t>тому </a:t>
            </a:r>
            <a:r>
              <a:rPr lang="ru-RU" sz="9600" dirty="0" smtClean="0">
                <a:solidFill>
                  <a:schemeClr val="bg1"/>
                </a:solidFill>
              </a:rPr>
              <a:t>ж 1959 банки </a:t>
            </a:r>
            <a:r>
              <a:rPr lang="ru-RU" sz="9600" dirty="0" err="1" smtClean="0">
                <a:solidFill>
                  <a:schemeClr val="bg1"/>
                </a:solidFill>
              </a:rPr>
              <a:t>і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великі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sz="9600" dirty="0" smtClean="0">
                <a:solidFill>
                  <a:schemeClr val="bg1"/>
                </a:solidFill>
              </a:rPr>
              <a:t> стали </a:t>
            </a:r>
            <a:r>
              <a:rPr lang="ru-RU" sz="9600" dirty="0" err="1" smtClean="0">
                <a:solidFill>
                  <a:schemeClr val="bg1"/>
                </a:solidFill>
              </a:rPr>
              <a:t>власністю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держави</a:t>
            </a:r>
            <a:r>
              <a:rPr lang="ru-RU" sz="9600" dirty="0" smtClean="0">
                <a:solidFill>
                  <a:schemeClr val="bg1"/>
                </a:solidFill>
              </a:rPr>
              <a:t>, а в 1960 </a:t>
            </a:r>
            <a:r>
              <a:rPr lang="ru-RU" sz="9600" dirty="0" err="1" smtClean="0">
                <a:solidFill>
                  <a:schemeClr val="bg1"/>
                </a:solidFill>
              </a:rPr>
              <a:t>році</a:t>
            </a:r>
            <a:r>
              <a:rPr lang="ru-RU" sz="9600" dirty="0" smtClean="0">
                <a:solidFill>
                  <a:schemeClr val="bg1"/>
                </a:solidFill>
              </a:rPr>
              <a:t> та ж доля </a:t>
            </a:r>
            <a:r>
              <a:rPr lang="ru-RU" sz="9600" dirty="0" err="1" smtClean="0">
                <a:solidFill>
                  <a:schemeClr val="bg1"/>
                </a:solidFill>
              </a:rPr>
              <a:t>спіткала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американські</a:t>
            </a: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dirty="0" err="1" smtClean="0">
                <a:solidFill>
                  <a:schemeClr val="bg1"/>
                </a:solidFill>
              </a:rPr>
              <a:t>фірми</a:t>
            </a:r>
            <a:endParaRPr lang="ru-RU" sz="96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9600" dirty="0" smtClean="0"/>
              <a:t>З 1961 року </a:t>
            </a:r>
            <a:r>
              <a:rPr lang="ru-RU" sz="9600" dirty="0" err="1" smtClean="0"/>
              <a:t>розгорнулася</a:t>
            </a:r>
            <a:r>
              <a:rPr lang="ru-RU" sz="9600" dirty="0" smtClean="0"/>
              <a:t> </a:t>
            </a:r>
            <a:r>
              <a:rPr lang="ru-RU" sz="9600" dirty="0" err="1" smtClean="0"/>
              <a:t>загальнонаціональна</a:t>
            </a:r>
            <a:r>
              <a:rPr lang="ru-RU" sz="9600" dirty="0" smtClean="0"/>
              <a:t> </a:t>
            </a:r>
            <a:r>
              <a:rPr lang="ru-RU" sz="9600" dirty="0" err="1" smtClean="0"/>
              <a:t>кампанія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</a:t>
            </a:r>
            <a:r>
              <a:rPr lang="ru-RU" sz="9600" dirty="0" err="1" smtClean="0"/>
              <a:t>ліквідацію</a:t>
            </a:r>
            <a:r>
              <a:rPr lang="ru-RU" sz="9600" dirty="0" smtClean="0"/>
              <a:t> </a:t>
            </a:r>
            <a:r>
              <a:rPr lang="ru-RU" sz="9600" dirty="0" err="1" smtClean="0"/>
              <a:t>неписьменності</a:t>
            </a:r>
            <a:r>
              <a:rPr lang="ru-RU" sz="9600" dirty="0" smtClean="0"/>
              <a:t> </a:t>
            </a:r>
            <a:r>
              <a:rPr lang="ru-RU" sz="9600" dirty="0" err="1" smtClean="0"/>
              <a:t>населення</a:t>
            </a:r>
            <a:r>
              <a:rPr lang="ru-RU" sz="9600" dirty="0" smtClean="0"/>
              <a:t>.</a:t>
            </a:r>
          </a:p>
          <a:p>
            <a:pPr fontAlgn="base"/>
            <a:r>
              <a:rPr lang="ru-RU" sz="9600" dirty="0" err="1" smtClean="0"/>
              <a:t>Сталий</a:t>
            </a:r>
            <a:r>
              <a:rPr lang="ru-RU" sz="9600" dirty="0" smtClean="0"/>
              <a:t> режим </a:t>
            </a:r>
            <a:r>
              <a:rPr lang="ru-RU" sz="9600" dirty="0" err="1" smtClean="0"/>
              <a:t>був</a:t>
            </a:r>
            <a:r>
              <a:rPr lang="ru-RU" sz="9600" dirty="0" smtClean="0"/>
              <a:t> </a:t>
            </a:r>
            <a:r>
              <a:rPr lang="ru-RU" sz="9600" dirty="0" err="1" smtClean="0"/>
              <a:t>дуже</a:t>
            </a:r>
            <a:r>
              <a:rPr lang="ru-RU" sz="9600" dirty="0" smtClean="0"/>
              <a:t> далекий </a:t>
            </a:r>
            <a:r>
              <a:rPr lang="ru-RU" sz="9600" dirty="0" err="1" smtClean="0"/>
              <a:t>від</a:t>
            </a:r>
            <a:r>
              <a:rPr lang="ru-RU" sz="9600" dirty="0" smtClean="0"/>
              <a:t> </a:t>
            </a:r>
            <a:r>
              <a:rPr lang="ru-RU" sz="9600" dirty="0" err="1" smtClean="0"/>
              <a:t>демократії</a:t>
            </a:r>
            <a:r>
              <a:rPr lang="ru-RU" sz="9600" dirty="0" smtClean="0"/>
              <a:t>. ЗМІ стали </a:t>
            </a:r>
            <a:r>
              <a:rPr lang="ru-RU" sz="9600" dirty="0" err="1" smtClean="0"/>
              <a:t>повністю</a:t>
            </a:r>
            <a:r>
              <a:rPr lang="ru-RU" sz="9600" dirty="0" smtClean="0"/>
              <a:t> </a:t>
            </a:r>
            <a:r>
              <a:rPr lang="ru-RU" sz="9600" dirty="0" err="1" smtClean="0"/>
              <a:t>піднаглядні</a:t>
            </a:r>
            <a:r>
              <a:rPr lang="ru-RU" sz="9600" dirty="0" smtClean="0"/>
              <a:t>, </a:t>
            </a:r>
            <a:r>
              <a:rPr lang="ru-RU" sz="9600" dirty="0" err="1" smtClean="0"/>
              <a:t>жителі</a:t>
            </a:r>
            <a:r>
              <a:rPr lang="ru-RU" sz="9600" dirty="0" smtClean="0"/>
              <a:t> </a:t>
            </a:r>
            <a:r>
              <a:rPr lang="ru-RU" sz="9600" dirty="0" err="1" smtClean="0"/>
              <a:t>країни</a:t>
            </a:r>
            <a:r>
              <a:rPr lang="ru-RU" sz="9600" dirty="0" smtClean="0"/>
              <a:t> </a:t>
            </a:r>
            <a:r>
              <a:rPr lang="ru-RU" sz="9600" dirty="0" err="1" smtClean="0"/>
              <a:t>стали</a:t>
            </a:r>
            <a:r>
              <a:rPr lang="ru-RU" sz="9600" dirty="0" smtClean="0"/>
              <a:t> </a:t>
            </a:r>
            <a:r>
              <a:rPr lang="ru-RU" sz="9600" dirty="0" err="1" smtClean="0"/>
              <a:t>ретельно</a:t>
            </a:r>
            <a:r>
              <a:rPr lang="ru-RU" sz="9600" dirty="0" smtClean="0"/>
              <a:t> </a:t>
            </a:r>
            <a:r>
              <a:rPr lang="ru-RU" sz="9600" dirty="0" err="1" smtClean="0"/>
              <a:t>перевірятися</a:t>
            </a:r>
            <a:r>
              <a:rPr lang="ru-RU" sz="9600" dirty="0" smtClean="0"/>
              <a:t> </a:t>
            </a:r>
            <a:r>
              <a:rPr lang="ru-RU" sz="9600" dirty="0" err="1" smtClean="0"/>
              <a:t>комітетами</a:t>
            </a:r>
            <a:r>
              <a:rPr lang="ru-RU" sz="9600" dirty="0" smtClean="0"/>
              <a:t> по </a:t>
            </a:r>
            <a:r>
              <a:rPr lang="ru-RU" sz="9600" dirty="0" err="1" smtClean="0"/>
              <a:t>захисту</a:t>
            </a:r>
            <a:r>
              <a:rPr lang="ru-RU" sz="9600" dirty="0" smtClean="0"/>
              <a:t> </a:t>
            </a:r>
            <a:r>
              <a:rPr lang="ru-RU" sz="9600" dirty="0" err="1" smtClean="0"/>
              <a:t>революції</a:t>
            </a:r>
            <a:r>
              <a:rPr lang="ru-RU" sz="9600" dirty="0" smtClean="0"/>
              <a:t>.</a:t>
            </a:r>
          </a:p>
          <a:p>
            <a:pPr fontAlgn="base"/>
            <a:r>
              <a:rPr lang="ru-RU" sz="9600" dirty="0" err="1" smtClean="0"/>
              <a:t>Релігійні</a:t>
            </a:r>
            <a:r>
              <a:rPr lang="ru-RU" sz="9600" dirty="0" smtClean="0"/>
              <a:t> </a:t>
            </a:r>
            <a:r>
              <a:rPr lang="ru-RU" sz="9600" dirty="0" err="1" smtClean="0"/>
              <a:t>організації</a:t>
            </a:r>
            <a:r>
              <a:rPr lang="ru-RU" sz="9600" dirty="0" smtClean="0"/>
              <a:t>, в тому </a:t>
            </a:r>
            <a:r>
              <a:rPr lang="ru-RU" sz="9600" dirty="0" err="1" smtClean="0"/>
              <a:t>числі</a:t>
            </a:r>
            <a:r>
              <a:rPr lang="ru-RU" sz="9600" dirty="0" smtClean="0"/>
              <a:t> </a:t>
            </a:r>
            <a:r>
              <a:rPr lang="ru-RU" sz="9600" dirty="0" err="1" smtClean="0"/>
              <a:t>і</a:t>
            </a:r>
            <a:r>
              <a:rPr lang="ru-RU" sz="9600" dirty="0" smtClean="0"/>
              <a:t> </a:t>
            </a:r>
            <a:r>
              <a:rPr lang="ru-RU" sz="9600" dirty="0" err="1" smtClean="0"/>
              <a:t>численні</a:t>
            </a:r>
            <a:r>
              <a:rPr lang="ru-RU" sz="9600" dirty="0" smtClean="0"/>
              <a:t> </a:t>
            </a:r>
            <a:r>
              <a:rPr lang="ru-RU" sz="9600" dirty="0" err="1" smtClean="0"/>
              <a:t>католицькі</a:t>
            </a:r>
            <a:r>
              <a:rPr lang="ru-RU" sz="9600" dirty="0" smtClean="0"/>
              <a:t> церкви, </a:t>
            </a:r>
            <a:r>
              <a:rPr lang="ru-RU" sz="9600" dirty="0" err="1" smtClean="0"/>
              <a:t>втратили</a:t>
            </a:r>
            <a:r>
              <a:rPr lang="ru-RU" sz="9600" dirty="0" smtClean="0"/>
              <a:t> все </a:t>
            </a:r>
            <a:r>
              <a:rPr lang="ru-RU" sz="9600" dirty="0" err="1" smtClean="0"/>
              <a:t>своє</a:t>
            </a:r>
            <a:r>
              <a:rPr lang="ru-RU" sz="9600" dirty="0" smtClean="0"/>
              <a:t> </a:t>
            </a:r>
            <a:r>
              <a:rPr lang="ru-RU" sz="9600" dirty="0" err="1" smtClean="0"/>
              <a:t>майно</a:t>
            </a:r>
            <a:r>
              <a:rPr lang="ru-RU" sz="9600" dirty="0" smtClean="0"/>
              <a:t>, </a:t>
            </a:r>
            <a:r>
              <a:rPr lang="ru-RU" sz="9600" dirty="0" err="1" smtClean="0"/>
              <a:t>священики</a:t>
            </a:r>
            <a:r>
              <a:rPr lang="ru-RU" sz="9600" dirty="0" smtClean="0"/>
              <a:t> в </a:t>
            </a:r>
            <a:r>
              <a:rPr lang="ru-RU" sz="9600" dirty="0" err="1" smtClean="0"/>
              <a:t>більшості</a:t>
            </a:r>
            <a:r>
              <a:rPr lang="ru-RU" sz="9600" dirty="0" smtClean="0"/>
              <a:t> </a:t>
            </a:r>
            <a:r>
              <a:rPr lang="ru-RU" sz="9600" dirty="0" err="1" smtClean="0"/>
              <a:t>своїй</a:t>
            </a:r>
            <a:r>
              <a:rPr lang="ru-RU" sz="9600" dirty="0" smtClean="0"/>
              <a:t> </a:t>
            </a:r>
            <a:r>
              <a:rPr lang="ru-RU" sz="9600" dirty="0" err="1" smtClean="0"/>
              <a:t>були</a:t>
            </a:r>
            <a:r>
              <a:rPr lang="ru-RU" sz="9600" dirty="0" smtClean="0"/>
              <a:t> </a:t>
            </a:r>
            <a:r>
              <a:rPr lang="ru-RU" sz="9600" dirty="0" err="1" smtClean="0"/>
              <a:t>вислані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</a:t>
            </a:r>
            <a:r>
              <a:rPr lang="ru-RU" sz="9600" dirty="0" err="1" smtClean="0"/>
              <a:t>країни</a:t>
            </a:r>
            <a:r>
              <a:rPr lang="ru-RU" sz="9600" dirty="0" smtClean="0"/>
              <a:t>.</a:t>
            </a:r>
          </a:p>
          <a:p>
            <a:pPr fontAlgn="base"/>
            <a:r>
              <a:rPr lang="ru-RU" sz="9600" dirty="0" err="1" smtClean="0"/>
              <a:t>Відносини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США </a:t>
            </a:r>
            <a:r>
              <a:rPr lang="ru-RU" sz="9600" dirty="0" err="1" smtClean="0"/>
              <a:t>після</a:t>
            </a:r>
            <a:r>
              <a:rPr lang="ru-RU" sz="9600" dirty="0" smtClean="0"/>
              <a:t> </a:t>
            </a:r>
            <a:r>
              <a:rPr lang="ru-RU" sz="9600" dirty="0" err="1" smtClean="0"/>
              <a:t>революції</a:t>
            </a:r>
            <a:r>
              <a:rPr lang="ru-RU" sz="9600" dirty="0" smtClean="0"/>
              <a:t> </a:t>
            </a:r>
            <a:r>
              <a:rPr lang="ru-RU" sz="9600" dirty="0" err="1" smtClean="0"/>
              <a:t>значно</a:t>
            </a:r>
            <a:r>
              <a:rPr lang="ru-RU" sz="9600" dirty="0" smtClean="0"/>
              <a:t> </a:t>
            </a:r>
            <a:r>
              <a:rPr lang="ru-RU" sz="9600" dirty="0" err="1" smtClean="0"/>
              <a:t>погіршилися</a:t>
            </a:r>
            <a:r>
              <a:rPr lang="ru-RU" sz="9600" dirty="0" smtClean="0"/>
              <a:t>, </a:t>
            </a:r>
            <a:r>
              <a:rPr lang="ru-RU" sz="9600" dirty="0" err="1" smtClean="0"/>
              <a:t>і</a:t>
            </a:r>
            <a:r>
              <a:rPr lang="ru-RU" sz="9600" dirty="0" smtClean="0"/>
              <a:t> Кастро </a:t>
            </a:r>
            <a:r>
              <a:rPr lang="ru-RU" sz="9600" dirty="0" err="1" smtClean="0"/>
              <a:t>вирішив</a:t>
            </a:r>
            <a:r>
              <a:rPr lang="ru-RU" sz="9600" dirty="0" smtClean="0"/>
              <a:t> активно </a:t>
            </a:r>
            <a:r>
              <a:rPr lang="ru-RU" sz="9600" dirty="0" err="1" smtClean="0"/>
              <a:t>зближуватися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</a:t>
            </a:r>
            <a:r>
              <a:rPr lang="ru-RU" sz="9600" dirty="0" err="1" smtClean="0"/>
              <a:t>країнами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</a:t>
            </a:r>
            <a:r>
              <a:rPr lang="ru-RU" sz="9600" dirty="0" err="1" smtClean="0"/>
              <a:t>комуністичного</a:t>
            </a:r>
            <a:r>
              <a:rPr lang="ru-RU" sz="9600" dirty="0" smtClean="0"/>
              <a:t> табору – особливо </a:t>
            </a:r>
            <a:r>
              <a:rPr lang="ru-RU" sz="9600" dirty="0" err="1" smtClean="0"/>
              <a:t>з</a:t>
            </a:r>
            <a:r>
              <a:rPr lang="ru-RU" sz="9600" dirty="0" smtClean="0"/>
              <a:t> СРСР. У лютого 1960 року </a:t>
            </a:r>
            <a:r>
              <a:rPr lang="ru-RU" sz="9600" dirty="0" err="1" smtClean="0"/>
              <a:t>було</a:t>
            </a:r>
            <a:r>
              <a:rPr lang="ru-RU" sz="9600" dirty="0" smtClean="0"/>
              <a:t> </a:t>
            </a:r>
            <a:r>
              <a:rPr lang="ru-RU" sz="9600" dirty="0" err="1" smtClean="0"/>
              <a:t>підписано</a:t>
            </a:r>
            <a:r>
              <a:rPr lang="ru-RU" sz="9600" dirty="0" smtClean="0"/>
              <a:t> першу угоду про </a:t>
            </a:r>
            <a:r>
              <a:rPr lang="ru-RU" sz="9600" dirty="0" err="1" smtClean="0"/>
              <a:t>отримання</a:t>
            </a:r>
            <a:r>
              <a:rPr lang="ru-RU" sz="9600" dirty="0" smtClean="0"/>
              <a:t> Кубою </a:t>
            </a:r>
            <a:r>
              <a:rPr lang="ru-RU" sz="9600" dirty="0" err="1" smtClean="0"/>
              <a:t>радянської</a:t>
            </a:r>
            <a:r>
              <a:rPr lang="ru-RU" sz="9600" dirty="0" smtClean="0"/>
              <a:t> </a:t>
            </a:r>
            <a:r>
              <a:rPr lang="ru-RU" sz="9600" dirty="0" err="1" smtClean="0"/>
              <a:t>допомоги</a:t>
            </a:r>
            <a:r>
              <a:rPr lang="ru-RU" sz="9600" dirty="0" smtClean="0"/>
              <a:t>.</a:t>
            </a:r>
          </a:p>
          <a:p>
            <a:pPr fontAlgn="base"/>
            <a:r>
              <a:rPr lang="ru-RU" sz="9600" dirty="0" err="1" smtClean="0"/>
              <a:t>Кубинська</a:t>
            </a:r>
            <a:r>
              <a:rPr lang="ru-RU" sz="9600" dirty="0" smtClean="0"/>
              <a:t> </a:t>
            </a:r>
            <a:r>
              <a:rPr lang="ru-RU" sz="9600" dirty="0" err="1" smtClean="0"/>
              <a:t>революція</a:t>
            </a:r>
            <a:r>
              <a:rPr lang="ru-RU" sz="9600" dirty="0" smtClean="0"/>
              <a:t> привела до того, </a:t>
            </a:r>
            <a:r>
              <a:rPr lang="ru-RU" sz="9600" dirty="0" err="1" smtClean="0"/>
              <a:t>що</a:t>
            </a:r>
            <a:r>
              <a:rPr lang="ru-RU" sz="9600" dirty="0" smtClean="0"/>
              <a:t> </a:t>
            </a:r>
            <a:r>
              <a:rPr lang="ru-RU" sz="9600" dirty="0" err="1" smtClean="0"/>
              <a:t>країна</a:t>
            </a:r>
            <a:r>
              <a:rPr lang="ru-RU" sz="9600" dirty="0" smtClean="0"/>
              <a:t> </a:t>
            </a:r>
            <a:r>
              <a:rPr lang="ru-RU" sz="9600" dirty="0" err="1" smtClean="0"/>
              <a:t>повністю</a:t>
            </a:r>
            <a:r>
              <a:rPr lang="ru-RU" sz="9600" dirty="0" smtClean="0"/>
              <a:t> </a:t>
            </a:r>
            <a:r>
              <a:rPr lang="ru-RU" sz="9600" dirty="0" err="1" smtClean="0"/>
              <a:t>змінила</a:t>
            </a:r>
            <a:r>
              <a:rPr lang="ru-RU" sz="9600" dirty="0" smtClean="0"/>
              <a:t> </a:t>
            </a:r>
            <a:r>
              <a:rPr lang="ru-RU" sz="9600" dirty="0" err="1" smtClean="0"/>
              <a:t>свій</a:t>
            </a:r>
            <a:r>
              <a:rPr lang="ru-RU" sz="9600" dirty="0" smtClean="0"/>
              <a:t> </a:t>
            </a:r>
            <a:r>
              <a:rPr lang="ru-RU" sz="9600" dirty="0" err="1" smtClean="0"/>
              <a:t>політичний</a:t>
            </a:r>
            <a:r>
              <a:rPr lang="ru-RU" sz="9600" dirty="0" smtClean="0"/>
              <a:t> лад, </a:t>
            </a:r>
            <a:r>
              <a:rPr lang="ru-RU" sz="9600" dirty="0" err="1" smtClean="0"/>
              <a:t>і</a:t>
            </a:r>
            <a:r>
              <a:rPr lang="ru-RU" sz="9600" dirty="0" smtClean="0"/>
              <a:t> </a:t>
            </a:r>
            <a:r>
              <a:rPr lang="ru-RU" sz="9600" dirty="0" err="1" smtClean="0"/>
              <a:t>врешті</a:t>
            </a:r>
            <a:r>
              <a:rPr lang="ru-RU" sz="9600" dirty="0" smtClean="0"/>
              <a:t> Весна 1961 року, </a:t>
            </a:r>
            <a:r>
              <a:rPr lang="ru-RU" sz="9600" dirty="0" err="1" smtClean="0"/>
              <a:t>офіційно</a:t>
            </a:r>
            <a:r>
              <a:rPr lang="ru-RU" sz="9600" dirty="0" smtClean="0"/>
              <a:t> проголосила себе </a:t>
            </a:r>
            <a:r>
              <a:rPr lang="ru-RU" sz="9600" dirty="0" err="1" smtClean="0"/>
              <a:t>соціалістичною</a:t>
            </a:r>
            <a:r>
              <a:rPr lang="ru-RU" sz="9600" dirty="0" smtClean="0"/>
              <a:t> державою.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\Desktop\77068238_987331_Fidel_Kas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00800"/>
            <a:ext cx="3647303" cy="485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031" y="580526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>
                <a:solidFill>
                  <a:schemeClr val="bg1"/>
                </a:solidFill>
              </a:rPr>
              <a:t>13 серпня 1926 року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355976" y="10389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dirty="0"/>
              <a:t> </a:t>
            </a:r>
            <a:r>
              <a:rPr lang="uk-UA" sz="2200" dirty="0" smtClean="0"/>
              <a:t>  Фідель Кастро сьогодні - один з найвідоміших політичних діячів на світовій арені. Навряд чи хто-небудь візьметься заперечувати той факт, що протягом чотирьох останніх десятиліть ця людина, вознесена на політичний Олімп Кубинської революції, як і раніше не перестає захоплювати невичерпною силою духу, інтелектуальним талантом і здатністю, всупереч усім перешкодам, домагатися поставлених цілей як своїх прихильників, так і опонентів</a:t>
            </a:r>
            <a:r>
              <a:rPr lang="uk-UA" sz="2200" dirty="0" smtClean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55576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Фідель </a:t>
            </a:r>
            <a:r>
              <a:rPr lang="uk-UA" dirty="0"/>
              <a:t>Кастро народився в 1926, </a:t>
            </a:r>
            <a:r>
              <a:rPr lang="uk-UA" dirty="0" err="1"/>
              <a:t>вивчав </a:t>
            </a:r>
            <a:r>
              <a:rPr lang="uk-UA" dirty="0" smtClean="0"/>
              <a:t>право</a:t>
            </a:r>
            <a:r>
              <a:rPr lang="uk-UA" dirty="0"/>
              <a:t> і працював адвокатом. Юрист за освітою, в 1953 році очолив невдалу спробу перевороту проти кубинського диктатора </a:t>
            </a:r>
            <a:r>
              <a:rPr lang="uk-UA" dirty="0" err="1"/>
              <a:t>Фульхенсіо</a:t>
            </a:r>
            <a:r>
              <a:rPr lang="uk-UA" dirty="0"/>
              <a:t> </a:t>
            </a:r>
            <a:r>
              <a:rPr lang="uk-UA" dirty="0" err="1"/>
              <a:t>Батісти</a:t>
            </a:r>
            <a:r>
              <a:rPr lang="uk-UA" dirty="0"/>
              <a:t>, після цього провів два роки у в'язниці.</a:t>
            </a:r>
          </a:p>
          <a:p>
            <a:r>
              <a:rPr lang="uk-UA" dirty="0" smtClean="0"/>
              <a:t>    Прийшов </a:t>
            </a:r>
            <a:r>
              <a:rPr lang="uk-UA" dirty="0"/>
              <a:t>до влади після повалення </a:t>
            </a:r>
            <a:r>
              <a:rPr lang="uk-UA" dirty="0" err="1"/>
              <a:t>Батісти</a:t>
            </a:r>
            <a:r>
              <a:rPr lang="uk-UA" dirty="0"/>
              <a:t> у 1959 році. Виступив як супротивник США </a:t>
            </a:r>
            <a:r>
              <a:rPr lang="uk-UA" dirty="0" err="1"/>
              <a:t>і </a:t>
            </a:r>
            <a:r>
              <a:rPr lang="uk-UA" dirty="0" err="1" smtClean="0"/>
              <a:t>встановив</a:t>
            </a:r>
            <a:r>
              <a:rPr lang="uk-UA" dirty="0" err="1"/>
              <a:t> союз</a:t>
            </a:r>
            <a:r>
              <a:rPr lang="uk-UA" dirty="0"/>
              <a:t>ні відносини з СРСР.</a:t>
            </a:r>
          </a:p>
          <a:p>
            <a:r>
              <a:rPr lang="uk-UA" dirty="0"/>
              <a:t>Після перемоги революції та повалення диктатури </a:t>
            </a:r>
            <a:r>
              <a:rPr lang="uk-UA" dirty="0" err="1"/>
              <a:t>Батісти</a:t>
            </a:r>
            <a:r>
              <a:rPr lang="uk-UA" dirty="0"/>
              <a:t> 1 січня 1959 до влади на Кубі </a:t>
            </a:r>
            <a:r>
              <a:rPr lang="uk-UA" dirty="0" err="1"/>
              <a:t>прийшли </a:t>
            </a:r>
            <a:r>
              <a:rPr lang="uk-UA" dirty="0" err="1" smtClean="0"/>
              <a:t>демократи</a:t>
            </a:r>
            <a:r>
              <a:rPr lang="uk-UA" dirty="0" smtClean="0"/>
              <a:t>чні</a:t>
            </a:r>
            <a:r>
              <a:rPr lang="uk-UA" dirty="0"/>
              <a:t> сили, які згуртувалися навколо Повстанської армії, очолюваної Фіделем Кастро.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292757" y="3045566"/>
            <a:ext cx="3311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У </a:t>
            </a:r>
            <a:r>
              <a:rPr lang="ru-RU" dirty="0"/>
              <a:t>лютому 1959 року Кастро став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Революційного</a:t>
            </a:r>
            <a:r>
              <a:rPr lang="ru-RU" dirty="0"/>
              <a:t> уряду </a:t>
            </a:r>
            <a:r>
              <a:rPr lang="ru-RU" dirty="0" err="1"/>
              <a:t>Республіки</a:t>
            </a:r>
            <a:r>
              <a:rPr lang="ru-RU" dirty="0"/>
              <a:t> Куба. У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</a:t>
            </a:r>
            <a:r>
              <a:rPr lang="ru-RU" dirty="0" err="1"/>
              <a:t>найманців</a:t>
            </a:r>
            <a:r>
              <a:rPr lang="ru-RU" dirty="0"/>
              <a:t> США на Кубу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Плая-Хірон</a:t>
            </a:r>
            <a:r>
              <a:rPr lang="ru-RU" dirty="0"/>
              <a:t> (</a:t>
            </a:r>
            <a:r>
              <a:rPr lang="ru-RU" dirty="0" err="1"/>
              <a:t>квітень</a:t>
            </a:r>
            <a:r>
              <a:rPr lang="ru-RU" dirty="0"/>
              <a:t> 1961) </a:t>
            </a:r>
            <a:r>
              <a:rPr lang="ru-RU" dirty="0" smtClean="0"/>
              <a:t>Кастро </a:t>
            </a:r>
            <a:r>
              <a:rPr lang="ru-RU" dirty="0" err="1" smtClean="0"/>
              <a:t>керував</a:t>
            </a:r>
            <a:r>
              <a:rPr lang="ru-RU" dirty="0"/>
              <a:t> </a:t>
            </a:r>
            <a:r>
              <a:rPr lang="ru-RU" dirty="0" err="1" smtClean="0"/>
              <a:t>операцією</a:t>
            </a:r>
            <a:r>
              <a:rPr lang="ru-RU" dirty="0"/>
              <a:t> по </a:t>
            </a:r>
            <a:r>
              <a:rPr lang="ru-RU" dirty="0" err="1" smtClean="0"/>
              <a:t>розгромуінтервентів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05" y="2924944"/>
            <a:ext cx="4193976" cy="319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9776" y="486916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Фідель Кастро – невід’ємна частина кубинського народу, але коли спостерігаєш за його діяльністю, то розумієш, що рамки однієї країни не здатні вмістити його кипучу енергію, тісну для такої масштабної особистості.</a:t>
            </a:r>
          </a:p>
          <a:p>
            <a:r>
              <a:rPr lang="uk-UA" dirty="0" smtClean="0"/>
              <a:t>   Він кинув виклик наймогутнішій імперії сучасності і зробив це у неї під боком, в невеликій слаборозвиненій країні. Під його керівництвом Куба стала справді незалежною державою, що підірвала монополію Вашингтона в Західній півкулі.</a:t>
            </a:r>
            <a:endParaRPr lang="uk-UA" dirty="0"/>
          </a:p>
        </p:txBody>
      </p:sp>
      <p:pic>
        <p:nvPicPr>
          <p:cNvPr id="3074" name="Picture 2" descr="C:\Users\ВЛАД\Desktop\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091" y="260648"/>
            <a:ext cx="6705732" cy="44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ЛАД\Desktop\img13485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84784" y="116632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solidFill>
                  <a:srgbClr val="FFC000"/>
                </a:solidFill>
              </a:rPr>
              <a:t>Фідель</a:t>
            </a:r>
            <a:r>
              <a:rPr lang="ru-RU" sz="2200" dirty="0">
                <a:solidFill>
                  <a:srgbClr val="FFC000"/>
                </a:solidFill>
              </a:rPr>
              <a:t> Кастро </a:t>
            </a:r>
            <a:r>
              <a:rPr lang="ru-RU" sz="2200" dirty="0" err="1"/>
              <a:t>потрапив</a:t>
            </a:r>
            <a:r>
              <a:rPr lang="ru-RU" sz="2200" dirty="0"/>
              <a:t> до </a:t>
            </a:r>
            <a:r>
              <a:rPr lang="ru-RU" sz="2200" dirty="0">
                <a:solidFill>
                  <a:srgbClr val="FFC000"/>
                </a:solidFill>
              </a:rPr>
              <a:t>Книги </a:t>
            </a:r>
            <a:r>
              <a:rPr lang="ru-RU" sz="2200" dirty="0" err="1">
                <a:solidFill>
                  <a:srgbClr val="FFC000"/>
                </a:solidFill>
              </a:rPr>
              <a:t>рекордів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Гіннеса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/>
              <a:t>за </a:t>
            </a:r>
            <a:r>
              <a:rPr lang="ru-RU" sz="2200" dirty="0" err="1"/>
              <a:t>кількістю</a:t>
            </a:r>
            <a:r>
              <a:rPr lang="ru-RU" sz="2200" dirty="0"/>
              <a:t> </a:t>
            </a:r>
            <a:r>
              <a:rPr lang="ru-RU" sz="2200" dirty="0" err="1"/>
              <a:t>пережитих</a:t>
            </a:r>
            <a:r>
              <a:rPr lang="ru-RU" sz="2200" dirty="0"/>
              <a:t> </a:t>
            </a:r>
            <a:r>
              <a:rPr lang="ru-RU" sz="2200" dirty="0" err="1" smtClean="0"/>
              <a:t>замахів</a:t>
            </a:r>
            <a:endParaRPr lang="uk-UA" sz="22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944724" y="5143670"/>
            <a:ext cx="7110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Всього </a:t>
            </a:r>
            <a:r>
              <a:rPr lang="uk-UA" dirty="0"/>
              <a:t>638 </a:t>
            </a:r>
            <a:r>
              <a:rPr lang="uk-UA" dirty="0" smtClean="0"/>
              <a:t> спроб вбивства </a:t>
            </a:r>
            <a:r>
              <a:rPr lang="uk-UA" dirty="0"/>
              <a:t>Фіделя Кастро відомо на сьогоднішній день. Їх докладний опис можна знайти в книзі колишнього шефа кубинських спецслужб </a:t>
            </a:r>
            <a:r>
              <a:rPr lang="uk-UA" dirty="0" err="1"/>
              <a:t>Фабіо</a:t>
            </a:r>
            <a:r>
              <a:rPr lang="uk-UA" dirty="0"/>
              <a:t> </a:t>
            </a:r>
            <a:r>
              <a:rPr lang="uk-UA" dirty="0" err="1"/>
              <a:t>Ескаланте</a:t>
            </a:r>
            <a:r>
              <a:rPr lang="uk-UA" dirty="0"/>
              <a:t> «638 способів убити Кастро</a:t>
            </a:r>
            <a:r>
              <a:rPr lang="uk-UA" dirty="0" smtClean="0"/>
              <a:t>».                              Безуспішні </a:t>
            </a:r>
            <a:r>
              <a:rPr lang="uk-UA" dirty="0"/>
              <a:t>спроби умертвити Кастро обійшлися американським платникам податків у 120 мільйонів доларів.</a:t>
            </a:r>
          </a:p>
        </p:txBody>
      </p:sp>
      <p:pic>
        <p:nvPicPr>
          <p:cNvPr id="4098" name="Picture 2" descr="C:\Users\ВЛАД\Desktop\Castro_1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397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Кубинська революція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4625609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 - </a:t>
            </a:r>
            <a:r>
              <a:rPr lang="ru-RU" dirty="0" err="1" smtClean="0"/>
              <a:t>збройна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 на </a:t>
            </a:r>
            <a:r>
              <a:rPr lang="ru-RU" dirty="0" err="1" smtClean="0">
                <a:hlinkClick r:id="rId2" tooltip="Куба"/>
              </a:rPr>
              <a:t>Кубі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 </a:t>
            </a:r>
            <a:r>
              <a:rPr lang="ru-RU" dirty="0" smtClean="0">
                <a:hlinkClick r:id="rId3" tooltip="26 липня"/>
              </a:rPr>
              <a:t>26 </a:t>
            </a:r>
            <a:r>
              <a:rPr lang="ru-RU" dirty="0" err="1" smtClean="0">
                <a:hlinkClick r:id="rId3" tooltip="26 липня"/>
              </a:rPr>
              <a:t>липня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53"/>
              </a:rPr>
              <a:t>1953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закінчилася</a:t>
            </a:r>
            <a:r>
              <a:rPr lang="ru-RU" dirty="0" smtClean="0"/>
              <a:t> </a:t>
            </a:r>
            <a:r>
              <a:rPr lang="ru-RU" dirty="0" smtClean="0">
                <a:hlinkClick r:id="rId5" tooltip="1 січня"/>
              </a:rPr>
              <a:t>1 </a:t>
            </a:r>
            <a:r>
              <a:rPr lang="ru-RU" dirty="0" err="1" smtClean="0">
                <a:hlinkClick r:id="rId5" tooltip="1 січня"/>
              </a:rPr>
              <a:t>січня</a:t>
            </a:r>
            <a:r>
              <a:rPr lang="ru-RU" dirty="0" smtClean="0"/>
              <a:t> </a:t>
            </a:r>
            <a:r>
              <a:rPr lang="ru-RU" dirty="0" smtClean="0">
                <a:hlinkClick r:id="rId6" tooltip="1959"/>
              </a:rPr>
              <a:t>1959</a:t>
            </a:r>
            <a:r>
              <a:rPr lang="ru-RU" dirty="0" smtClean="0"/>
              <a:t> </a:t>
            </a:r>
            <a:r>
              <a:rPr lang="ru-RU" dirty="0" err="1" smtClean="0"/>
              <a:t>перемогою</a:t>
            </a:r>
            <a:r>
              <a:rPr lang="ru-RU" dirty="0" smtClean="0"/>
              <a:t> </a:t>
            </a:r>
            <a:r>
              <a:rPr lang="ru-RU" dirty="0" err="1" smtClean="0"/>
              <a:t>повстанців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Причини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– </a:t>
            </a:r>
            <a:r>
              <a:rPr lang="ru-RU" dirty="0" err="1" smtClean="0"/>
              <a:t>монокультурність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– основою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цукровий</a:t>
            </a:r>
            <a:r>
              <a:rPr lang="ru-RU" dirty="0" smtClean="0"/>
              <a:t> очерет;</a:t>
            </a:r>
          </a:p>
          <a:p>
            <a:pPr fontAlgn="base"/>
            <a:r>
              <a:rPr lang="ru-RU" dirty="0" smtClean="0"/>
              <a:t>–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латифундій</a:t>
            </a:r>
            <a:r>
              <a:rPr lang="ru-RU" dirty="0" smtClean="0"/>
              <a:t> –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землеволодінь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спеціалізувалися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</a:t>
            </a:r>
            <a:r>
              <a:rPr lang="ru-RU" dirty="0" err="1" smtClean="0"/>
              <a:t>експорті</a:t>
            </a:r>
            <a:r>
              <a:rPr lang="ru-RU" dirty="0" smtClean="0"/>
              <a:t> та широко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примусову</a:t>
            </a:r>
            <a:r>
              <a:rPr lang="ru-RU" dirty="0" smtClean="0"/>
              <a:t> </a:t>
            </a:r>
            <a:r>
              <a:rPr lang="ru-RU" dirty="0" err="1" smtClean="0"/>
              <a:t>найману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–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США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державного перевороту </a:t>
            </a:r>
            <a:r>
              <a:rPr lang="ru-RU" sz="2400" dirty="0" smtClean="0">
                <a:hlinkClick r:id="rId2" tooltip="10 березня"/>
              </a:rPr>
              <a:t>10 </a:t>
            </a:r>
            <a:r>
              <a:rPr lang="ru-RU" sz="2400" dirty="0" err="1" smtClean="0">
                <a:hlinkClick r:id="rId2" tooltip="10 березня"/>
              </a:rPr>
              <a:t>березня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952"/>
              </a:rPr>
              <a:t>1952</a:t>
            </a:r>
            <a:r>
              <a:rPr lang="ru-RU" sz="2400" dirty="0" smtClean="0"/>
              <a:t> до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Кубі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прийшов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4" tooltip="Батіста, Фульхенсіо"/>
              </a:rPr>
              <a:t>Фульхенсіо</a:t>
            </a:r>
            <a:r>
              <a:rPr lang="ru-RU" sz="2400" dirty="0" smtClean="0">
                <a:hlinkClick r:id="rId4" tooltip="Батіста, Фульхенсіо"/>
              </a:rPr>
              <a:t> </a:t>
            </a:r>
            <a:r>
              <a:rPr lang="ru-RU" sz="2400" dirty="0" err="1" smtClean="0">
                <a:hlinkClick r:id="rId4" tooltip="Батіста, Фульхенсіо"/>
              </a:rPr>
              <a:t>Батіста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встановив</a:t>
            </a:r>
            <a:r>
              <a:rPr lang="ru-RU" sz="2400" dirty="0" smtClean="0"/>
              <a:t> у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військово-поліцейську</a:t>
            </a:r>
            <a:r>
              <a:rPr lang="ru-RU" sz="2400" dirty="0" smtClean="0"/>
              <a:t> диктатуру. Переворот </a:t>
            </a:r>
            <a:r>
              <a:rPr lang="ru-RU" sz="2400" dirty="0" err="1" smtClean="0"/>
              <a:t>викликав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невдоволення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прогресивно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налаштованої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радикальну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групу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очолив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молодий</a:t>
            </a:r>
            <a:r>
              <a:rPr lang="ru-RU" sz="2400" dirty="0" smtClean="0"/>
              <a:t> адвокат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початкуючий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Кастро, Фідель"/>
              </a:rPr>
              <a:t>Фідель</a:t>
            </a:r>
            <a:r>
              <a:rPr lang="ru-RU" sz="2400" dirty="0" smtClean="0">
                <a:hlinkClick r:id="rId5" tooltip="Кастро, Фідель"/>
              </a:rPr>
              <a:t> Кастро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hlinkClick r:id="rId6" tooltip="26 липня"/>
              </a:rPr>
              <a:t>26 </a:t>
            </a:r>
            <a:r>
              <a:rPr lang="ru-RU" sz="2400" dirty="0" err="1" smtClean="0">
                <a:hlinkClick r:id="rId6" tooltip="26 липня"/>
              </a:rPr>
              <a:t>липня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7" tooltip="1953"/>
              </a:rPr>
              <a:t>1953</a:t>
            </a:r>
            <a:r>
              <a:rPr lang="ru-RU" sz="2400" dirty="0" smtClean="0"/>
              <a:t> 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165 </a:t>
            </a:r>
            <a:r>
              <a:rPr lang="ru-RU" sz="2400" dirty="0" err="1" smtClean="0"/>
              <a:t>повстанців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розраховуючи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широких </a:t>
            </a:r>
            <a:r>
              <a:rPr lang="ru-RU" sz="2400" dirty="0" err="1" smtClean="0"/>
              <a:t>мас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чолі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Фіделем</a:t>
            </a:r>
            <a:r>
              <a:rPr lang="ru-RU" sz="2400" dirty="0" smtClean="0"/>
              <a:t> Кастро </a:t>
            </a:r>
            <a:r>
              <a:rPr lang="ru-RU" sz="2400" dirty="0" err="1" smtClean="0"/>
              <a:t>виступила</a:t>
            </a:r>
            <a:r>
              <a:rPr lang="ru-RU" sz="2400" dirty="0" smtClean="0"/>
              <a:t> на штурм </a:t>
            </a:r>
            <a:r>
              <a:rPr lang="ru-RU" sz="2400" dirty="0" err="1" smtClean="0"/>
              <a:t>укріпленої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8" tooltip="Казарми Монкада"/>
              </a:rPr>
              <a:t>казарми</a:t>
            </a:r>
            <a:r>
              <a:rPr lang="ru-RU" sz="2400" dirty="0" smtClean="0">
                <a:hlinkClick r:id="rId8" tooltip="Казарми Монкада"/>
              </a:rPr>
              <a:t> </a:t>
            </a:r>
            <a:r>
              <a:rPr lang="ru-RU" sz="2400" dirty="0" err="1" smtClean="0">
                <a:hlinkClick r:id="rId8" tooltip="Казарми Монкада"/>
              </a:rPr>
              <a:t>Монкада</a:t>
            </a:r>
            <a:r>
              <a:rPr lang="ru-RU" sz="2400" dirty="0" smtClean="0"/>
              <a:t> в </a:t>
            </a:r>
            <a:r>
              <a:rPr lang="ru-RU" sz="2400" dirty="0" smtClean="0">
                <a:hlinkClick r:id="rId9" tooltip="Сантьяго-де-Куба"/>
              </a:rPr>
              <a:t>Сантьяго-де-Куба</a:t>
            </a:r>
            <a:r>
              <a:rPr lang="ru-RU" sz="2400" dirty="0" smtClean="0"/>
              <a:t> 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двогодинного</a:t>
            </a:r>
            <a:r>
              <a:rPr lang="ru-RU" sz="2400" dirty="0" smtClean="0"/>
              <a:t> бою </a:t>
            </a:r>
            <a:r>
              <a:rPr lang="ru-RU" sz="2400" dirty="0" err="1" smtClean="0"/>
              <a:t>революціонери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поразки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убитий</a:t>
            </a:r>
            <a:r>
              <a:rPr lang="ru-RU" sz="2400" dirty="0" smtClean="0"/>
              <a:t>, 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заарештовані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4/47/CheyFidel.jpg/200px-CheyFi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38"/>
            <a:ext cx="2500330" cy="3500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62560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Фідель</a:t>
            </a:r>
            <a:r>
              <a:rPr lang="ru-RU" dirty="0" smtClean="0">
                <a:solidFill>
                  <a:schemeClr val="bg1"/>
                </a:solidFill>
              </a:rPr>
              <a:t> Кастро </a:t>
            </a:r>
            <a:r>
              <a:rPr lang="ru-RU" dirty="0" err="1" smtClean="0">
                <a:solidFill>
                  <a:schemeClr val="bg1"/>
                </a:solidFill>
              </a:rPr>
              <a:t>самостійно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захищався</a:t>
            </a:r>
            <a:r>
              <a:rPr lang="ru-RU" dirty="0" smtClean="0">
                <a:solidFill>
                  <a:schemeClr val="bg1"/>
                </a:solidFill>
              </a:rPr>
              <a:t> на судовому </a:t>
            </a:r>
            <a:r>
              <a:rPr lang="ru-RU" dirty="0" err="1" smtClean="0">
                <a:solidFill>
                  <a:schemeClr val="bg1"/>
                </a:solidFill>
              </a:rPr>
              <a:t>процесі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сам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адвокатом. Там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виголосив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знамениті</a:t>
            </a:r>
            <a:r>
              <a:rPr lang="ru-RU" dirty="0" smtClean="0">
                <a:solidFill>
                  <a:schemeClr val="bg1"/>
                </a:solidFill>
              </a:rPr>
              <a:t> слова: «</a:t>
            </a:r>
            <a:r>
              <a:rPr lang="ru-RU" dirty="0" err="1" smtClean="0">
                <a:solidFill>
                  <a:schemeClr val="bg1"/>
                </a:solidFill>
              </a:rPr>
              <a:t>Історія</a:t>
            </a:r>
            <a:r>
              <a:rPr lang="ru-RU" dirty="0" smtClean="0">
                <a:solidFill>
                  <a:schemeClr val="bg1"/>
                </a:solidFill>
              </a:rPr>
              <a:t> мене </a:t>
            </a:r>
            <a:r>
              <a:rPr lang="ru-RU" dirty="0" err="1" smtClean="0">
                <a:solidFill>
                  <a:schemeClr val="bg1"/>
                </a:solidFill>
              </a:rPr>
              <a:t>виправдає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підсудні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ув’язнення</a:t>
            </a:r>
            <a:r>
              <a:rPr lang="ru-RU" dirty="0" smtClean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10 до 15 </a:t>
            </a:r>
            <a:r>
              <a:rPr lang="ru-RU" dirty="0" err="1" smtClean="0"/>
              <a:t>років</a:t>
            </a:r>
            <a:r>
              <a:rPr lang="ru-RU" dirty="0" smtClean="0"/>
              <a:t>. Але </a:t>
            </a:r>
            <a:r>
              <a:rPr lang="ru-RU" dirty="0" err="1" smtClean="0"/>
              <a:t>громадськість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на сторона </a:t>
            </a:r>
            <a:r>
              <a:rPr lang="ru-RU" dirty="0" err="1" smtClean="0"/>
              <a:t>повстанців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змусило</a:t>
            </a:r>
            <a:r>
              <a:rPr lang="ru-RU" dirty="0" smtClean="0"/>
              <a:t> </a:t>
            </a:r>
            <a:r>
              <a:rPr lang="ru-RU" dirty="0" err="1" smtClean="0"/>
              <a:t>Батісту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підписати</a:t>
            </a:r>
            <a:r>
              <a:rPr lang="ru-RU" dirty="0" smtClean="0"/>
              <a:t> наказ про </a:t>
            </a:r>
            <a:r>
              <a:rPr lang="ru-RU" dirty="0" err="1" smtClean="0"/>
              <a:t>амністію</a:t>
            </a:r>
            <a:r>
              <a:rPr lang="ru-RU" dirty="0" smtClean="0"/>
              <a:t>. </a:t>
            </a:r>
            <a:r>
              <a:rPr lang="ru-RU" dirty="0" err="1" smtClean="0"/>
              <a:t>Брати</a:t>
            </a:r>
            <a:r>
              <a:rPr lang="ru-RU" dirty="0" smtClean="0"/>
              <a:t> Кастро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в’язниці</a:t>
            </a:r>
            <a:r>
              <a:rPr lang="ru-RU" dirty="0" smtClean="0"/>
              <a:t> </a:t>
            </a:r>
            <a:r>
              <a:rPr lang="ru-RU" dirty="0" err="1" smtClean="0"/>
              <a:t>емігрували</a:t>
            </a:r>
            <a:r>
              <a:rPr lang="ru-RU" dirty="0" smtClean="0"/>
              <a:t> до </a:t>
            </a:r>
            <a:r>
              <a:rPr lang="ru-RU" dirty="0" err="1" smtClean="0"/>
              <a:t>сусідньої</a:t>
            </a:r>
            <a:r>
              <a:rPr lang="ru-RU" dirty="0" smtClean="0"/>
              <a:t> Мексики,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там </a:t>
            </a:r>
            <a:r>
              <a:rPr lang="ru-RU" dirty="0" err="1" smtClean="0"/>
              <a:t>повстанську</a:t>
            </a:r>
            <a:r>
              <a:rPr lang="ru-RU" dirty="0" smtClean="0"/>
              <a:t> </a:t>
            </a:r>
            <a:r>
              <a:rPr lang="ru-RU" dirty="0" err="1" smtClean="0"/>
              <a:t>організацію</a:t>
            </a:r>
            <a:r>
              <a:rPr lang="ru-RU" dirty="0" smtClean="0"/>
              <a:t> «М-26» («Рух 26 </a:t>
            </a:r>
            <a:r>
              <a:rPr lang="ru-RU" dirty="0" err="1" smtClean="0"/>
              <a:t>липня</a:t>
            </a:r>
            <a:r>
              <a:rPr lang="ru-RU" dirty="0" smtClean="0"/>
              <a:t>”). Там же </a:t>
            </a:r>
            <a:r>
              <a:rPr lang="ru-RU" dirty="0" err="1" smtClean="0"/>
              <a:t>Фідель</a:t>
            </a:r>
            <a:r>
              <a:rPr lang="ru-RU" dirty="0" smtClean="0"/>
              <a:t> Кастро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зустрітися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знаменитим</a:t>
            </a:r>
            <a:r>
              <a:rPr lang="ru-RU" dirty="0" smtClean="0"/>
              <a:t> </a:t>
            </a:r>
            <a:r>
              <a:rPr lang="ru-RU" dirty="0" err="1" smtClean="0"/>
              <a:t>революціонером</a:t>
            </a:r>
            <a:r>
              <a:rPr lang="ru-RU" dirty="0" smtClean="0"/>
              <a:t> </a:t>
            </a:r>
            <a:r>
              <a:rPr lang="ru-RU" dirty="0" err="1" smtClean="0"/>
              <a:t>Че</a:t>
            </a:r>
            <a:r>
              <a:rPr lang="ru-RU" dirty="0" smtClean="0"/>
              <a:t> </a:t>
            </a:r>
            <a:r>
              <a:rPr lang="ru-RU" dirty="0" err="1" smtClean="0"/>
              <a:t>Геварра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вступив до лав М-26</a:t>
            </a:r>
            <a:endParaRPr lang="ru-RU" dirty="0"/>
          </a:p>
        </p:txBody>
      </p:sp>
      <p:pic>
        <p:nvPicPr>
          <p:cNvPr id="22532" name="Picture 4" descr="http://www.interfax.ru/ftproot/photos/photostory/2012/10/09/500ch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</TotalTime>
  <Words>760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Кубинська революція. Фідель Кастро</vt:lpstr>
      <vt:lpstr>Слайд 2</vt:lpstr>
      <vt:lpstr>Слайд 3</vt:lpstr>
      <vt:lpstr>Слайд 4</vt:lpstr>
      <vt:lpstr>Слайд 5</vt:lpstr>
      <vt:lpstr>Кубинська революція -</vt:lpstr>
      <vt:lpstr> Причини</vt:lpstr>
      <vt:lpstr>Історія революції</vt:lpstr>
      <vt:lpstr>Слайд 9</vt:lpstr>
      <vt:lpstr>Хід подій</vt:lpstr>
      <vt:lpstr>Слайд 11</vt:lpstr>
      <vt:lpstr>Слайд 12</vt:lpstr>
      <vt:lpstr>Слайд 13</vt:lpstr>
      <vt:lpstr>Історія Куби після революції.Наслідки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Кубинська революція. Фідель Кастро</dc:title>
  <dc:creator>User</dc:creator>
  <cp:lastModifiedBy>User</cp:lastModifiedBy>
  <cp:revision>4</cp:revision>
  <dcterms:created xsi:type="dcterms:W3CDTF">2014-04-08T13:55:13Z</dcterms:created>
  <dcterms:modified xsi:type="dcterms:W3CDTF">2014-04-08T14:33:28Z</dcterms:modified>
</cp:coreProperties>
</file>