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8" r:id="rId3"/>
    <p:sldId id="262" r:id="rId4"/>
    <p:sldId id="263" r:id="rId5"/>
    <p:sldId id="264" r:id="rId6"/>
    <p:sldId id="272" r:id="rId7"/>
    <p:sldId id="271" r:id="rId8"/>
    <p:sldId id="265" r:id="rId9"/>
    <p:sldId id="266" r:id="rId10"/>
    <p:sldId id="269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72105-2790-4F80-8ECD-473984E20BA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7B5BC-747E-40D4-9DE0-1DC3ABEDCF1A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Фразеологизмы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1F0C76CB-96D4-494B-9058-0D3AEAB923A0}" type="parTrans" cxnId="{C3658429-F690-4CA9-B2C3-B49ADB916A4F}">
      <dgm:prSet/>
      <dgm:spPr/>
      <dgm:t>
        <a:bodyPr/>
        <a:lstStyle/>
        <a:p>
          <a:endParaRPr lang="ru-RU"/>
        </a:p>
      </dgm:t>
    </dgm:pt>
    <dgm:pt modelId="{5C91FAC5-D96D-44C2-BE32-45E26CB7D2DF}" type="sibTrans" cxnId="{C3658429-F690-4CA9-B2C3-B49ADB916A4F}">
      <dgm:prSet/>
      <dgm:spPr/>
      <dgm:t>
        <a:bodyPr/>
        <a:lstStyle/>
        <a:p>
          <a:endParaRPr lang="ru-RU"/>
        </a:p>
      </dgm:t>
    </dgm:pt>
    <dgm:pt modelId="{A5D3E536-6F05-4394-BB84-F8921A0D0EED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Фразеологические омонимы:</a:t>
          </a:r>
        </a:p>
        <a:p>
          <a:endParaRPr lang="ru-RU" dirty="0" smtClean="0">
            <a:solidFill>
              <a:schemeClr val="tx1">
                <a:lumMod val="50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50000"/>
                </a:schemeClr>
              </a:solidFill>
            </a:rPr>
            <a:t>Поставить на ноги(вылечить)</a:t>
          </a:r>
          <a:endParaRPr lang="ru-RU" dirty="0" smtClean="0">
            <a:solidFill>
              <a:schemeClr val="accent5">
                <a:lumMod val="75000"/>
              </a:schemeClr>
            </a:solidFill>
          </a:endParaRPr>
        </a:p>
        <a:p>
          <a:endParaRPr lang="ru-RU" dirty="0" smtClean="0">
            <a:solidFill>
              <a:schemeClr val="accent5">
                <a:lumMod val="75000"/>
              </a:schemeClr>
            </a:solidFill>
          </a:endParaRPr>
        </a:p>
        <a:p>
          <a:endParaRPr lang="ru-RU" dirty="0" smtClean="0">
            <a:solidFill>
              <a:schemeClr val="accent5">
                <a:lumMod val="75000"/>
              </a:schemeClr>
            </a:solidFill>
          </a:endParaRPr>
        </a:p>
        <a:p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97E8FDAD-A974-428D-8B88-587FEC0D0D91}" type="parTrans" cxnId="{059E0747-A811-456F-8C9C-E1C26B3D5481}">
      <dgm:prSet/>
      <dgm:spPr/>
      <dgm:t>
        <a:bodyPr/>
        <a:lstStyle/>
        <a:p>
          <a:endParaRPr lang="ru-RU"/>
        </a:p>
      </dgm:t>
    </dgm:pt>
    <dgm:pt modelId="{D70B5A5D-76E1-4FEF-96CF-4AB0F1064720}" type="sibTrans" cxnId="{059E0747-A811-456F-8C9C-E1C26B3D5481}">
      <dgm:prSet/>
      <dgm:spPr/>
      <dgm:t>
        <a:bodyPr/>
        <a:lstStyle/>
        <a:p>
          <a:endParaRPr lang="ru-RU"/>
        </a:p>
      </dgm:t>
    </dgm:pt>
    <dgm:pt modelId="{450F778D-7DE9-4CFF-8378-DF7A9CBF9AA6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Фразеологические  синонимы:</a:t>
          </a:r>
        </a:p>
        <a:p>
          <a:r>
            <a:rPr lang="ru-RU" dirty="0" smtClean="0">
              <a:solidFill>
                <a:schemeClr val="tx1">
                  <a:lumMod val="50000"/>
                </a:schemeClr>
              </a:solidFill>
            </a:rPr>
            <a:t>Полон рот,</a:t>
          </a:r>
        </a:p>
        <a:p>
          <a:r>
            <a:rPr lang="ru-RU" dirty="0" smtClean="0">
              <a:solidFill>
                <a:schemeClr val="tx1">
                  <a:lumMod val="50000"/>
                </a:schemeClr>
              </a:solidFill>
            </a:rPr>
            <a:t>Куры не клюют,</a:t>
          </a:r>
        </a:p>
        <a:p>
          <a:r>
            <a:rPr lang="ru-RU" dirty="0" smtClean="0">
              <a:solidFill>
                <a:schemeClr val="tx1">
                  <a:lumMod val="50000"/>
                </a:schemeClr>
              </a:solidFill>
            </a:rPr>
            <a:t>Хоть пруд пруди,</a:t>
          </a:r>
        </a:p>
        <a:p>
          <a:r>
            <a:rPr lang="ru-RU" dirty="0" smtClean="0">
              <a:solidFill>
                <a:schemeClr val="tx1">
                  <a:lumMod val="50000"/>
                </a:schemeClr>
              </a:solidFill>
            </a:rPr>
            <a:t>Хоть отбавляй</a:t>
          </a:r>
        </a:p>
        <a:p>
          <a:endParaRPr lang="ru-RU" dirty="0" smtClean="0">
            <a:solidFill>
              <a:schemeClr val="tx1">
                <a:lumMod val="50000"/>
              </a:schemeClr>
            </a:solidFill>
          </a:endParaRPr>
        </a:p>
        <a:p>
          <a:endParaRPr lang="ru-RU" dirty="0">
            <a:solidFill>
              <a:schemeClr val="tx1">
                <a:lumMod val="50000"/>
              </a:schemeClr>
            </a:solidFill>
          </a:endParaRPr>
        </a:p>
      </dgm:t>
    </dgm:pt>
    <dgm:pt modelId="{C2C0F177-925E-4979-8E6C-4F812A40902E}" type="parTrans" cxnId="{35084593-041F-4E3A-BB24-F13E5C4D34C4}">
      <dgm:prSet/>
      <dgm:spPr/>
      <dgm:t>
        <a:bodyPr/>
        <a:lstStyle/>
        <a:p>
          <a:endParaRPr lang="ru-RU"/>
        </a:p>
      </dgm:t>
    </dgm:pt>
    <dgm:pt modelId="{FA658894-C3F2-446D-B3EB-3972C7A7BE2E}" type="sibTrans" cxnId="{35084593-041F-4E3A-BB24-F13E5C4D34C4}">
      <dgm:prSet/>
      <dgm:spPr/>
      <dgm:t>
        <a:bodyPr/>
        <a:lstStyle/>
        <a:p>
          <a:endParaRPr lang="ru-RU"/>
        </a:p>
      </dgm:t>
    </dgm:pt>
    <dgm:pt modelId="{9266184C-1E5C-44C0-B378-DD88D404E78E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Фразеологические антонимы:</a:t>
          </a:r>
        </a:p>
        <a:p>
          <a:r>
            <a:rPr lang="ru-RU" dirty="0" smtClean="0">
              <a:solidFill>
                <a:schemeClr val="tx1">
                  <a:lumMod val="50000"/>
                </a:schemeClr>
              </a:solidFill>
            </a:rPr>
            <a:t>Воспрянуть   духом– пасть духом</a:t>
          </a:r>
        </a:p>
        <a:p>
          <a:endParaRPr lang="ru-RU" dirty="0" smtClean="0">
            <a:solidFill>
              <a:schemeClr val="accent5">
                <a:lumMod val="75000"/>
              </a:schemeClr>
            </a:solidFill>
          </a:endParaRPr>
        </a:p>
        <a:p>
          <a:endParaRPr lang="ru-RU" dirty="0" smtClean="0">
            <a:solidFill>
              <a:schemeClr val="accent5">
                <a:lumMod val="75000"/>
              </a:schemeClr>
            </a:solidFill>
          </a:endParaRPr>
        </a:p>
        <a:p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79824B87-8693-4D62-9B46-AD480924DFAC}" type="parTrans" cxnId="{282F7FE3-BE49-4641-AE83-8E4C9DC0E9E8}">
      <dgm:prSet/>
      <dgm:spPr/>
      <dgm:t>
        <a:bodyPr/>
        <a:lstStyle/>
        <a:p>
          <a:endParaRPr lang="ru-RU"/>
        </a:p>
      </dgm:t>
    </dgm:pt>
    <dgm:pt modelId="{FCDB4776-AB7E-4165-847C-524ADCE5F3BB}" type="sibTrans" cxnId="{282F7FE3-BE49-4641-AE83-8E4C9DC0E9E8}">
      <dgm:prSet/>
      <dgm:spPr/>
      <dgm:t>
        <a:bodyPr/>
        <a:lstStyle/>
        <a:p>
          <a:endParaRPr lang="ru-RU"/>
        </a:p>
      </dgm:t>
    </dgm:pt>
    <dgm:pt modelId="{CCA52604-6C07-4633-A75B-806D21F7A7BB}">
      <dgm:prSet/>
      <dgm:spPr/>
    </dgm:pt>
    <dgm:pt modelId="{EDD47246-233D-481C-9E88-F2C9441B2CB3}" type="parTrans" cxnId="{8E7FA325-0871-4B09-8337-8714B8754D9D}">
      <dgm:prSet/>
      <dgm:spPr/>
      <dgm:t>
        <a:bodyPr/>
        <a:lstStyle/>
        <a:p>
          <a:endParaRPr lang="ru-RU"/>
        </a:p>
      </dgm:t>
    </dgm:pt>
    <dgm:pt modelId="{DF4BBD51-103E-419B-BD96-ACBA3E6B3C69}" type="sibTrans" cxnId="{8E7FA325-0871-4B09-8337-8714B8754D9D}">
      <dgm:prSet/>
      <dgm:spPr/>
      <dgm:t>
        <a:bodyPr/>
        <a:lstStyle/>
        <a:p>
          <a:endParaRPr lang="ru-RU"/>
        </a:p>
      </dgm:t>
    </dgm:pt>
    <dgm:pt modelId="{0B3A58F4-8F8C-44DA-BA58-9EA408EFF875}">
      <dgm:prSet/>
      <dgm:spPr/>
      <dgm:t>
        <a:bodyPr/>
        <a:lstStyle/>
        <a:p>
          <a:endParaRPr lang="ru-RU"/>
        </a:p>
      </dgm:t>
    </dgm:pt>
    <dgm:pt modelId="{7831B1DD-5F8E-4154-BE52-2F2D3E0CC4F9}" type="parTrans" cxnId="{4DD45B25-04D9-4D53-81BF-8CF0F61696C8}">
      <dgm:prSet/>
      <dgm:spPr/>
      <dgm:t>
        <a:bodyPr/>
        <a:lstStyle/>
        <a:p>
          <a:endParaRPr lang="ru-RU"/>
        </a:p>
      </dgm:t>
    </dgm:pt>
    <dgm:pt modelId="{B82FC38A-8271-4FAB-A4A4-531562787963}" type="sibTrans" cxnId="{4DD45B25-04D9-4D53-81BF-8CF0F61696C8}">
      <dgm:prSet/>
      <dgm:spPr/>
      <dgm:t>
        <a:bodyPr/>
        <a:lstStyle/>
        <a:p>
          <a:endParaRPr lang="ru-RU"/>
        </a:p>
      </dgm:t>
    </dgm:pt>
    <dgm:pt modelId="{15027544-0C87-4BD3-BAE6-4E673F93DAB8}" type="pres">
      <dgm:prSet presAssocID="{A0F72105-2790-4F80-8ECD-473984E20BA8}" presName="composite" presStyleCnt="0">
        <dgm:presLayoutVars>
          <dgm:chMax val="1"/>
          <dgm:dir/>
          <dgm:resizeHandles val="exact"/>
        </dgm:presLayoutVars>
      </dgm:prSet>
      <dgm:spPr/>
    </dgm:pt>
    <dgm:pt modelId="{77808548-C252-4D83-AD7E-E669C18A09E7}" type="pres">
      <dgm:prSet presAssocID="{6227B5BC-747E-40D4-9DE0-1DC3ABEDCF1A}" presName="roof" presStyleLbl="dkBgShp" presStyleIdx="0" presStyleCnt="2"/>
      <dgm:spPr/>
    </dgm:pt>
    <dgm:pt modelId="{50A1D72F-0AE5-4E76-AD37-06C57834CD18}" type="pres">
      <dgm:prSet presAssocID="{6227B5BC-747E-40D4-9DE0-1DC3ABEDCF1A}" presName="pillars" presStyleCnt="0"/>
      <dgm:spPr/>
    </dgm:pt>
    <dgm:pt modelId="{417C85D7-6EB4-4F34-AC71-572D271E1D25}" type="pres">
      <dgm:prSet presAssocID="{6227B5BC-747E-40D4-9DE0-1DC3ABEDCF1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4272F-6B09-4A99-8C25-B6BEF0FE3C9E}" type="pres">
      <dgm:prSet presAssocID="{450F778D-7DE9-4CFF-8378-DF7A9CBF9AA6}" presName="pillarX" presStyleLbl="node1" presStyleIdx="1" presStyleCnt="3">
        <dgm:presLayoutVars>
          <dgm:bulletEnabled val="1"/>
        </dgm:presLayoutVars>
      </dgm:prSet>
      <dgm:spPr/>
    </dgm:pt>
    <dgm:pt modelId="{28307B22-B2AB-4141-8099-4B9C05BD4877}" type="pres">
      <dgm:prSet presAssocID="{9266184C-1E5C-44C0-B378-DD88D404E78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EC1EE-A1CF-41C2-8C03-29DDC9033674}" type="pres">
      <dgm:prSet presAssocID="{6227B5BC-747E-40D4-9DE0-1DC3ABEDCF1A}" presName="base" presStyleLbl="dkBgShp" presStyleIdx="1" presStyleCnt="2"/>
      <dgm:spPr>
        <a:noFill/>
      </dgm:spPr>
    </dgm:pt>
  </dgm:ptLst>
  <dgm:cxnLst>
    <dgm:cxn modelId="{282F7FE3-BE49-4641-AE83-8E4C9DC0E9E8}" srcId="{6227B5BC-747E-40D4-9DE0-1DC3ABEDCF1A}" destId="{9266184C-1E5C-44C0-B378-DD88D404E78E}" srcOrd="2" destOrd="0" parTransId="{79824B87-8693-4D62-9B46-AD480924DFAC}" sibTransId="{FCDB4776-AB7E-4165-847C-524ADCE5F3BB}"/>
    <dgm:cxn modelId="{BECA91E7-E94E-4931-8B63-EF21E33B5688}" type="presOf" srcId="{6227B5BC-747E-40D4-9DE0-1DC3ABEDCF1A}" destId="{77808548-C252-4D83-AD7E-E669C18A09E7}" srcOrd="0" destOrd="0" presId="urn:microsoft.com/office/officeart/2005/8/layout/hList3"/>
    <dgm:cxn modelId="{C3658429-F690-4CA9-B2C3-B49ADB916A4F}" srcId="{A0F72105-2790-4F80-8ECD-473984E20BA8}" destId="{6227B5BC-747E-40D4-9DE0-1DC3ABEDCF1A}" srcOrd="0" destOrd="0" parTransId="{1F0C76CB-96D4-494B-9058-0D3AEAB923A0}" sibTransId="{5C91FAC5-D96D-44C2-BE32-45E26CB7D2DF}"/>
    <dgm:cxn modelId="{329EE144-FA0D-4D8E-935A-619699D949D3}" type="presOf" srcId="{450F778D-7DE9-4CFF-8378-DF7A9CBF9AA6}" destId="{1B44272F-6B09-4A99-8C25-B6BEF0FE3C9E}" srcOrd="0" destOrd="0" presId="urn:microsoft.com/office/officeart/2005/8/layout/hList3"/>
    <dgm:cxn modelId="{4DD45B25-04D9-4D53-81BF-8CF0F61696C8}" srcId="{A0F72105-2790-4F80-8ECD-473984E20BA8}" destId="{0B3A58F4-8F8C-44DA-BA58-9EA408EFF875}" srcOrd="2" destOrd="0" parTransId="{7831B1DD-5F8E-4154-BE52-2F2D3E0CC4F9}" sibTransId="{B82FC38A-8271-4FAB-A4A4-531562787963}"/>
    <dgm:cxn modelId="{AF8D4400-A5B9-48AE-B3DC-04E7490A28F7}" type="presOf" srcId="{A5D3E536-6F05-4394-BB84-F8921A0D0EED}" destId="{417C85D7-6EB4-4F34-AC71-572D271E1D25}" srcOrd="0" destOrd="0" presId="urn:microsoft.com/office/officeart/2005/8/layout/hList3"/>
    <dgm:cxn modelId="{8E7FA325-0871-4B09-8337-8714B8754D9D}" srcId="{A0F72105-2790-4F80-8ECD-473984E20BA8}" destId="{CCA52604-6C07-4633-A75B-806D21F7A7BB}" srcOrd="1" destOrd="0" parTransId="{EDD47246-233D-481C-9E88-F2C9441B2CB3}" sibTransId="{DF4BBD51-103E-419B-BD96-ACBA3E6B3C69}"/>
    <dgm:cxn modelId="{35084593-041F-4E3A-BB24-F13E5C4D34C4}" srcId="{6227B5BC-747E-40D4-9DE0-1DC3ABEDCF1A}" destId="{450F778D-7DE9-4CFF-8378-DF7A9CBF9AA6}" srcOrd="1" destOrd="0" parTransId="{C2C0F177-925E-4979-8E6C-4F812A40902E}" sibTransId="{FA658894-C3F2-446D-B3EB-3972C7A7BE2E}"/>
    <dgm:cxn modelId="{816C0A27-E388-46F4-BEE2-3D4F476DA927}" type="presOf" srcId="{9266184C-1E5C-44C0-B378-DD88D404E78E}" destId="{28307B22-B2AB-4141-8099-4B9C05BD4877}" srcOrd="0" destOrd="0" presId="urn:microsoft.com/office/officeart/2005/8/layout/hList3"/>
    <dgm:cxn modelId="{0479339E-91D6-426E-B7F7-115C8A363036}" type="presOf" srcId="{A0F72105-2790-4F80-8ECD-473984E20BA8}" destId="{15027544-0C87-4BD3-BAE6-4E673F93DAB8}" srcOrd="0" destOrd="0" presId="urn:microsoft.com/office/officeart/2005/8/layout/hList3"/>
    <dgm:cxn modelId="{059E0747-A811-456F-8C9C-E1C26B3D5481}" srcId="{6227B5BC-747E-40D4-9DE0-1DC3ABEDCF1A}" destId="{A5D3E536-6F05-4394-BB84-F8921A0D0EED}" srcOrd="0" destOrd="0" parTransId="{97E8FDAD-A974-428D-8B88-587FEC0D0D91}" sibTransId="{D70B5A5D-76E1-4FEF-96CF-4AB0F1064720}"/>
    <dgm:cxn modelId="{BFAF92F3-BBE2-4E6E-A7A0-F9445C18B47F}" type="presParOf" srcId="{15027544-0C87-4BD3-BAE6-4E673F93DAB8}" destId="{77808548-C252-4D83-AD7E-E669C18A09E7}" srcOrd="0" destOrd="0" presId="urn:microsoft.com/office/officeart/2005/8/layout/hList3"/>
    <dgm:cxn modelId="{C2F7C276-F428-4DBB-842E-5A30C689D8B2}" type="presParOf" srcId="{15027544-0C87-4BD3-BAE6-4E673F93DAB8}" destId="{50A1D72F-0AE5-4E76-AD37-06C57834CD18}" srcOrd="1" destOrd="0" presId="urn:microsoft.com/office/officeart/2005/8/layout/hList3"/>
    <dgm:cxn modelId="{AF9DFFAE-AD9B-4712-B936-0112E25F1720}" type="presParOf" srcId="{50A1D72F-0AE5-4E76-AD37-06C57834CD18}" destId="{417C85D7-6EB4-4F34-AC71-572D271E1D25}" srcOrd="0" destOrd="0" presId="urn:microsoft.com/office/officeart/2005/8/layout/hList3"/>
    <dgm:cxn modelId="{2F1299BE-8F53-4673-AB6A-A7CFFBB4141F}" type="presParOf" srcId="{50A1D72F-0AE5-4E76-AD37-06C57834CD18}" destId="{1B44272F-6B09-4A99-8C25-B6BEF0FE3C9E}" srcOrd="1" destOrd="0" presId="urn:microsoft.com/office/officeart/2005/8/layout/hList3"/>
    <dgm:cxn modelId="{B209754A-886A-4D32-89F9-B098CD9914BD}" type="presParOf" srcId="{50A1D72F-0AE5-4E76-AD37-06C57834CD18}" destId="{28307B22-B2AB-4141-8099-4B9C05BD4877}" srcOrd="2" destOrd="0" presId="urn:microsoft.com/office/officeart/2005/8/layout/hList3"/>
    <dgm:cxn modelId="{C4AE4E22-DB44-4F6B-BAB2-031A6BBE0EDA}" type="presParOf" srcId="{15027544-0C87-4BD3-BAE6-4E673F93DAB8}" destId="{22CEC1EE-A1CF-41C2-8C03-29DDC903367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08548-C252-4D83-AD7E-E669C18A09E7}">
      <dsp:nvSpPr>
        <dsp:cNvPr id="0" name=""/>
        <dsp:cNvSpPr/>
      </dsp:nvSpPr>
      <dsp:spPr>
        <a:xfrm>
          <a:off x="0" y="0"/>
          <a:ext cx="8128000" cy="162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2">
                  <a:lumMod val="75000"/>
                </a:schemeClr>
              </a:solidFill>
            </a:rPr>
            <a:t>Фразеологизмы</a:t>
          </a:r>
          <a:endParaRPr lang="ru-RU" sz="6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8128000" cy="1625271"/>
      </dsp:txXfrm>
    </dsp:sp>
    <dsp:sp modelId="{417C85D7-6EB4-4F34-AC71-572D271E1D25}">
      <dsp:nvSpPr>
        <dsp:cNvPr id="0" name=""/>
        <dsp:cNvSpPr/>
      </dsp:nvSpPr>
      <dsp:spPr>
        <a:xfrm>
          <a:off x="3968" y="1625271"/>
          <a:ext cx="2706687" cy="341306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Фразеологические омонимы: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chemeClr val="tx1">
                <a:lumMod val="50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50000"/>
                </a:schemeClr>
              </a:solidFill>
            </a:rPr>
            <a:t>Поставить на ноги(вылечить)</a:t>
          </a:r>
          <a:endParaRPr lang="ru-RU" sz="230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968" y="1625271"/>
        <a:ext cx="2706687" cy="3413069"/>
      </dsp:txXfrm>
    </dsp:sp>
    <dsp:sp modelId="{1B44272F-6B09-4A99-8C25-B6BEF0FE3C9E}">
      <dsp:nvSpPr>
        <dsp:cNvPr id="0" name=""/>
        <dsp:cNvSpPr/>
      </dsp:nvSpPr>
      <dsp:spPr>
        <a:xfrm>
          <a:off x="2710656" y="1625271"/>
          <a:ext cx="2706687" cy="341306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Фразеологические  синонимы: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50000"/>
                </a:schemeClr>
              </a:solidFill>
            </a:rPr>
            <a:t>Полон рот,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50000"/>
                </a:schemeClr>
              </a:solidFill>
            </a:rPr>
            <a:t>Куры не клюют,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50000"/>
                </a:schemeClr>
              </a:solidFill>
            </a:rPr>
            <a:t>Хоть пруд пруди,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50000"/>
                </a:schemeClr>
              </a:solidFill>
            </a:rPr>
            <a:t>Хоть отбавляй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chemeClr val="tx1">
                <a:lumMod val="50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710656" y="1625271"/>
        <a:ext cx="2706687" cy="3413069"/>
      </dsp:txXfrm>
    </dsp:sp>
    <dsp:sp modelId="{28307B22-B2AB-4141-8099-4B9C05BD4877}">
      <dsp:nvSpPr>
        <dsp:cNvPr id="0" name=""/>
        <dsp:cNvSpPr/>
      </dsp:nvSpPr>
      <dsp:spPr>
        <a:xfrm>
          <a:off x="5417343" y="1625271"/>
          <a:ext cx="2706687" cy="341306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Фразеологические антонимы: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50000"/>
                </a:schemeClr>
              </a:solidFill>
            </a:rPr>
            <a:t>Воспрянуть   духом– пасть духом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417343" y="1625271"/>
        <a:ext cx="2706687" cy="3413069"/>
      </dsp:txXfrm>
    </dsp:sp>
    <dsp:sp modelId="{22CEC1EE-A1CF-41C2-8C03-29DDC9033674}">
      <dsp:nvSpPr>
        <dsp:cNvPr id="0" name=""/>
        <dsp:cNvSpPr/>
      </dsp:nvSpPr>
      <dsp:spPr>
        <a:xfrm>
          <a:off x="0" y="5038341"/>
          <a:ext cx="8128000" cy="3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068" y="215153"/>
            <a:ext cx="9678296" cy="1676222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rgbClr val="FFFF00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Фразеологизмы как средство                  выразительности речи</a:t>
            </a:r>
            <a:endParaRPr lang="ru-RU" sz="4800" b="0" i="0" dirty="0">
              <a:solidFill>
                <a:srgbClr val="FFFF00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84602" y="4892698"/>
            <a:ext cx="3356386" cy="1841589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ученица 11-Б класса Вовк Наталья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26" y="457518"/>
            <a:ext cx="10877774" cy="1242190"/>
          </a:xfrm>
        </p:spPr>
        <p:txBody>
          <a:bodyPr/>
          <a:lstStyle/>
          <a:p>
            <a:r>
              <a:rPr lang="ru-RU" dirty="0"/>
              <a:t>Если вы не знаете значение </a:t>
            </a:r>
            <a:r>
              <a:rPr lang="ru-RU" dirty="0" smtClean="0"/>
              <a:t>фразеологизма,            обратитесь </a:t>
            </a:r>
            <a:r>
              <a:rPr lang="ru-RU" dirty="0"/>
              <a:t>к </a:t>
            </a:r>
            <a:r>
              <a:rPr lang="ru-RU" dirty="0" smtClean="0"/>
              <a:t>словарям.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84" y="1919373"/>
            <a:ext cx="2654490" cy="427279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1919373"/>
            <a:ext cx="2730221" cy="4272795"/>
          </a:xfrm>
        </p:spPr>
      </p:pic>
    </p:spTree>
    <p:extLst>
      <p:ext uri="{BB962C8B-B14F-4D97-AF65-F5344CB8AC3E}">
        <p14:creationId xmlns:p14="http://schemas.microsoft.com/office/powerpoint/2010/main" val="65776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того, чтобы знать, когда и где лучше употреблять фразеологизм, необходимо хорошо знать его значение и образ, который лежит в основе этого выражения. Для того, чтобы знать, когда и где лучше употреблять фразеологизм, необходимо хорошо знать его значение и образ, который лежит в основе этого выражения.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819" y="96819"/>
            <a:ext cx="8686800" cy="1123098"/>
          </a:xfrm>
        </p:spPr>
        <p:txBody>
          <a:bodyPr/>
          <a:lstStyle/>
          <a:p>
            <a:r>
              <a:rPr lang="ru-RU" dirty="0" smtClean="0"/>
              <a:t>     Что </a:t>
            </a:r>
            <a:r>
              <a:rPr lang="ru-RU" dirty="0"/>
              <a:t>такое фразеологизм?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1819" y="2183263"/>
            <a:ext cx="8686800" cy="4120717"/>
          </a:xfrm>
        </p:spPr>
        <p:txBody>
          <a:bodyPr/>
          <a:lstStyle/>
          <a:p>
            <a:r>
              <a:rPr lang="ru-RU" dirty="0" smtClean="0"/>
              <a:t>Фразеологизм </a:t>
            </a:r>
            <a:r>
              <a:rPr lang="ru-RU" dirty="0"/>
              <a:t>— это свойственное только данному языку устойчивое сочетание слов, значение которого не определяется значением входящих в него слов, взятых по отдельности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Происходит </a:t>
            </a:r>
            <a:r>
              <a:rPr lang="ru-RU" dirty="0"/>
              <a:t>от греч</a:t>
            </a:r>
            <a:r>
              <a:rPr lang="ru-RU" dirty="0" smtClean="0"/>
              <a:t>. </a:t>
            </a:r>
            <a:r>
              <a:rPr lang="ru-RU" dirty="0" err="1" smtClean="0"/>
              <a:t>phrasis</a:t>
            </a:r>
            <a:r>
              <a:rPr lang="ru-RU" dirty="0" smtClean="0"/>
              <a:t> </a:t>
            </a:r>
            <a:r>
              <a:rPr lang="ru-RU" dirty="0"/>
              <a:t>- «выражение» и </a:t>
            </a:r>
            <a:r>
              <a:rPr lang="ru-RU" dirty="0" err="1"/>
              <a:t>logos</a:t>
            </a:r>
            <a:r>
              <a:rPr lang="ru-RU" dirty="0"/>
              <a:t> - «слово», «учение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>
            <a:normAutofit/>
          </a:bodyPr>
          <a:lstStyle/>
          <a:p>
            <a:r>
              <a:rPr lang="ru-RU" sz="4800" dirty="0"/>
              <a:t>Как возникают фразеологизмы?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разговорно-бытовой </a:t>
            </a:r>
            <a:r>
              <a:rPr lang="ru-RU" dirty="0" smtClean="0"/>
              <a:t>речи 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заговаривать зубы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потерять голову, </a:t>
            </a:r>
            <a:endParaRPr lang="ru-RU" dirty="0" smtClean="0"/>
          </a:p>
          <a:p>
            <a:r>
              <a:rPr lang="ru-RU" dirty="0" smtClean="0"/>
              <a:t>чудеса </a:t>
            </a:r>
            <a:r>
              <a:rPr lang="ru-RU" dirty="0"/>
              <a:t>в решете,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безрыбье и рак - рыба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 профессиональных сфер </a:t>
            </a:r>
            <a:r>
              <a:rPr lang="ru-RU" dirty="0" smtClean="0"/>
              <a:t>употребления :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ставить в тупик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зеленая улица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топорная работа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без сучка,  без </a:t>
            </a:r>
            <a:r>
              <a:rPr lang="ru-RU" dirty="0"/>
              <a:t>задоринки, </a:t>
            </a:r>
            <a:endParaRPr lang="ru-RU" dirty="0" smtClean="0"/>
          </a:p>
          <a:p>
            <a:r>
              <a:rPr lang="ru-RU" dirty="0" smtClean="0"/>
              <a:t>втирать </a:t>
            </a:r>
            <a:r>
              <a:rPr lang="ru-RU" dirty="0"/>
              <a:t>очки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карта бита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Как возникают фразеологизмы?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10058400" cy="737121"/>
          </a:xfrm>
        </p:spPr>
        <p:txBody>
          <a:bodyPr/>
          <a:lstStyle/>
          <a:p>
            <a:r>
              <a:rPr lang="ru-RU" dirty="0" smtClean="0"/>
              <a:t>                                 из </a:t>
            </a:r>
            <a:r>
              <a:rPr lang="ru-RU" dirty="0" err="1"/>
              <a:t>книжно</a:t>
            </a:r>
            <a:r>
              <a:rPr lang="ru-RU" dirty="0"/>
              <a:t>-литературной речи: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а) термины и обороты из научного обихода: </a:t>
            </a:r>
            <a:endParaRPr lang="ru-RU" dirty="0" smtClean="0"/>
          </a:p>
          <a:p>
            <a:r>
              <a:rPr lang="ru-RU" dirty="0" smtClean="0"/>
              <a:t>центр </a:t>
            </a:r>
            <a:r>
              <a:rPr lang="ru-RU" dirty="0"/>
              <a:t>тяжести, </a:t>
            </a:r>
            <a:endParaRPr lang="ru-RU" dirty="0" smtClean="0"/>
          </a:p>
          <a:p>
            <a:r>
              <a:rPr lang="ru-RU" dirty="0" smtClean="0"/>
              <a:t>цепная </a:t>
            </a:r>
            <a:r>
              <a:rPr lang="ru-RU" dirty="0"/>
              <a:t>реакция, </a:t>
            </a:r>
            <a:endParaRPr lang="ru-RU" dirty="0" smtClean="0"/>
          </a:p>
          <a:p>
            <a:r>
              <a:rPr lang="ru-RU" dirty="0" smtClean="0"/>
              <a:t>катиться </a:t>
            </a:r>
            <a:r>
              <a:rPr lang="ru-RU" dirty="0"/>
              <a:t>по наклонной плоскости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довести до белого каления;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9123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б) выражения из произведений художественной литературы и публицистики: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А ларчик просто открывался" (И. Крылов);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с чувством, с толком, с расстановкой" (А. Грибоедов);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живой труп" (Л. Толстой);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Дело пахнет керосином" (М. Кольцов).</a:t>
            </a:r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5675721"/>
              </p:ext>
            </p:extLst>
          </p:nvPr>
        </p:nvGraphicFramePr>
        <p:xfrm>
          <a:off x="1978211" y="301214"/>
          <a:ext cx="8128000" cy="541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79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</a:t>
            </a:r>
            <a:r>
              <a:rPr lang="ru-RU" dirty="0" smtClean="0"/>
              <a:t>фразеологизмов: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Фразеологизм можно заменить одним словом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. Синонимия фразеологизмов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</a:t>
            </a:r>
            <a:r>
              <a:rPr lang="ru-RU" dirty="0"/>
              <a:t>. Антонимия фразеологизмов.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Омонимия фразеологизмов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5</a:t>
            </a:r>
            <a:r>
              <a:rPr lang="ru-RU" dirty="0"/>
              <a:t>. Постоянство состава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6</a:t>
            </a:r>
            <a:r>
              <a:rPr lang="ru-RU" dirty="0"/>
              <a:t>. Непроницаемость структуры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7</a:t>
            </a:r>
            <a:r>
              <a:rPr lang="ru-RU" dirty="0"/>
              <a:t>. Устойчивость грамматического строения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8</a:t>
            </a:r>
            <a:r>
              <a:rPr lang="ru-RU" dirty="0"/>
              <a:t>. Строго закрепленный порядок слов.</a:t>
            </a:r>
          </a:p>
        </p:txBody>
      </p:sp>
    </p:spTree>
    <p:extLst>
      <p:ext uri="{BB962C8B-B14F-4D97-AF65-F5344CB8AC3E}">
        <p14:creationId xmlns:p14="http://schemas.microsoft.com/office/powerpoint/2010/main" val="52337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804" y="0"/>
            <a:ext cx="10058400" cy="1188720"/>
          </a:xfrm>
        </p:spPr>
        <p:txBody>
          <a:bodyPr/>
          <a:lstStyle/>
          <a:p>
            <a:r>
              <a:rPr lang="ru-RU" dirty="0" smtClean="0"/>
              <a:t>                 Показать </a:t>
            </a:r>
            <a:r>
              <a:rPr lang="ru-RU" dirty="0"/>
              <a:t>где раки зимуют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15" y="1355463"/>
            <a:ext cx="5947186" cy="4386432"/>
          </a:xfrm>
        </p:spPr>
        <p:txBody>
          <a:bodyPr>
            <a:normAutofit fontScale="92500"/>
          </a:bodyPr>
          <a:lstStyle/>
          <a:p>
            <a:r>
              <a:rPr lang="ru-RU" dirty="0"/>
              <a:t>Многие помещики любили полакомиться свежими раками, а зимой их ловить было трудно: раки прячутся под коряги, выкапывают норы в берегах озера или реки и там зимуют. На ловлю раков зимой посылали провинившихся крестьян, которые должны были доставать раков из ледяной воды. Много времени проходило, прежде чем наловит крестьянин раков. Промёрзнет в ветхой одежонке, застудит руки. И часто после этого человек тяжело болел. Отсюда и пошло: если хотят серьёзно наказать, говорят: «Я покажу тебе, где раки зимуют».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84" y="1796527"/>
            <a:ext cx="4026947" cy="30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0739" y="0"/>
            <a:ext cx="10058400" cy="1188720"/>
          </a:xfrm>
        </p:spPr>
        <p:txBody>
          <a:bodyPr/>
          <a:lstStyle/>
          <a:p>
            <a:r>
              <a:rPr lang="ru-RU" dirty="0" smtClean="0"/>
              <a:t>                  Семь </a:t>
            </a:r>
            <a:r>
              <a:rPr lang="ru-RU" dirty="0"/>
              <a:t>пятниц на неделе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6946" y="1420010"/>
            <a:ext cx="6033247" cy="4364916"/>
          </a:xfrm>
        </p:spPr>
        <p:txBody>
          <a:bodyPr>
            <a:normAutofit fontScale="92500"/>
          </a:bodyPr>
          <a:lstStyle/>
          <a:p>
            <a:r>
              <a:rPr lang="ru-RU" dirty="0"/>
              <a:t>Так говорят о человеке, часто меняющем своё решение, на которого нельзя положиться. Когда-то пятница была свободным от работы и базарным днём. Поэтому она долгое время была также и днём исполнения различных торговых обязательств. В пятницу, получая деньги, давали честное слово привезти на следующий базарный день заказанный товар. В пятницу, получая товар, обещали на следующей неделе отдать за него деньги. О человеке, который нарушал эти обещания, стали говорить: </a:t>
            </a:r>
            <a:r>
              <a:rPr lang="en-US" dirty="0" smtClean="0"/>
              <a:t>``</a:t>
            </a:r>
            <a:r>
              <a:rPr lang="ru-RU" dirty="0" smtClean="0"/>
              <a:t> У него </a:t>
            </a:r>
            <a:r>
              <a:rPr lang="ru-RU" dirty="0"/>
              <a:t>семь пятниц на </a:t>
            </a:r>
            <a:r>
              <a:rPr lang="ru-RU" dirty="0" smtClean="0"/>
              <a:t>неделе</a:t>
            </a:r>
            <a:r>
              <a:rPr lang="en-US" dirty="0" smtClean="0"/>
              <a:t>``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16" y="1775964"/>
            <a:ext cx="3962496" cy="3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839096" y="66254"/>
            <a:ext cx="8686800" cy="146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64" y="2209595"/>
            <a:ext cx="6045200" cy="4394200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968188" y="2366682"/>
            <a:ext cx="1527586" cy="94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799754" y="2316656"/>
            <a:ext cx="1452283" cy="99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68188" y="5053026"/>
            <a:ext cx="1468566" cy="70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799755" y="4862456"/>
            <a:ext cx="2086984" cy="66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061" y="1735307"/>
            <a:ext cx="218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Тянуть кота за хвост (затягивать)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6061" y="4406695"/>
            <a:ext cx="240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мокрая курица(неопрятный)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359151" y="4216125"/>
            <a:ext cx="263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Крокодильи </a:t>
            </a:r>
            <a:r>
              <a:rPr lang="ru-RU" dirty="0" smtClean="0"/>
              <a:t>слёзы(неискренние)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128163" y="1624822"/>
            <a:ext cx="250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баран на новые ворота </a:t>
            </a:r>
            <a:r>
              <a:rPr lang="ru-RU" dirty="0" smtClean="0"/>
              <a:t>( удивлённо)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77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фоне Цветущая вишня (широкоэкранный формат)</Template>
  <TotalTime>0</TotalTime>
  <Words>567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Cambria</vt:lpstr>
      <vt:lpstr>Cherry Blossom 16x9</vt:lpstr>
      <vt:lpstr>Фразеологизмы как средство                  выразительности речи</vt:lpstr>
      <vt:lpstr>     Что такое фразеологизм?</vt:lpstr>
      <vt:lpstr>Как возникают фразеологизмы?</vt:lpstr>
      <vt:lpstr>Как возникают фразеологизмы?</vt:lpstr>
      <vt:lpstr>Презентация PowerPoint</vt:lpstr>
      <vt:lpstr>Особенности фразеологизмов:</vt:lpstr>
      <vt:lpstr>                 Показать где раки зимуют</vt:lpstr>
      <vt:lpstr>                  Семь пятниц на неделе </vt:lpstr>
      <vt:lpstr>Презентация PowerPoint</vt:lpstr>
      <vt:lpstr>Если вы не знаете значение фразеологизма,            обратитесь к словарям.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2015-02-17T18:41:06Z</dcterms:created>
  <dcterms:modified xsi:type="dcterms:W3CDTF">2015-02-17T20:39:47Z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