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2FD2E9-6F91-4804-894E-3CE4B33A230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F25E08-8004-4109-9EF7-42A0FFA467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2643206" cy="12144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Сатурн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500702"/>
            <a:ext cx="8458200" cy="914400"/>
          </a:xfrm>
        </p:spPr>
        <p:txBody>
          <a:bodyPr/>
          <a:lstStyle/>
          <a:p>
            <a:pPr algn="r"/>
            <a:r>
              <a:rPr lang="uk-UA" dirty="0" smtClean="0"/>
              <a:t>Виконала учениця 11-А класу</a:t>
            </a:r>
          </a:p>
          <a:p>
            <a:pPr algn="r"/>
            <a:r>
              <a:rPr lang="uk-UA" dirty="0" smtClean="0"/>
              <a:t>Ковальова Анастасія</a:t>
            </a:r>
            <a:endParaRPr lang="ru-RU" dirty="0"/>
          </a:p>
        </p:txBody>
      </p:sp>
      <p:pic>
        <p:nvPicPr>
          <p:cNvPr id="4" name="Рисунок 3" descr="Saturn_false_color_Voyag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571480"/>
            <a:ext cx="642942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smos-stud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2011 року стало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Сатурн </a:t>
            </a:r>
            <a:r>
              <a:rPr lang="ru-RU" dirty="0" err="1" smtClean="0"/>
              <a:t>надсилає</a:t>
            </a:r>
            <a:r>
              <a:rPr lang="ru-RU" dirty="0" smtClean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космос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радіосигнали</a:t>
            </a:r>
            <a:r>
              <a:rPr lang="ru-RU" dirty="0" smtClean="0"/>
              <a:t>. </a:t>
            </a:r>
            <a:r>
              <a:rPr lang="ru-RU" dirty="0" smtClean="0"/>
              <a:t>За словами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астрономів</a:t>
            </a:r>
            <a:r>
              <a:rPr lang="ru-RU" dirty="0" smtClean="0"/>
              <a:t>, </a:t>
            </a:r>
            <a:r>
              <a:rPr lang="ru-RU" dirty="0" err="1" smtClean="0"/>
              <a:t>варіації</a:t>
            </a:r>
            <a:r>
              <a:rPr lang="ru-RU" dirty="0" smtClean="0"/>
              <a:t> </a:t>
            </a:r>
            <a:r>
              <a:rPr lang="ru-RU" dirty="0" err="1" smtClean="0"/>
              <a:t>сигналів</a:t>
            </a:r>
            <a:r>
              <a:rPr lang="ru-RU" dirty="0" smtClean="0"/>
              <a:t> на </a:t>
            </a:r>
            <a:r>
              <a:rPr lang="ru-RU" dirty="0" err="1" smtClean="0"/>
              <a:t>Сатурні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контролюються</a:t>
            </a:r>
            <a:r>
              <a:rPr lang="ru-RU" dirty="0" smtClean="0"/>
              <a:t> </a:t>
            </a:r>
            <a:r>
              <a:rPr lang="ru-RU" dirty="0" err="1" smtClean="0"/>
              <a:t>обертанням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і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часом, </a:t>
            </a:r>
            <a:r>
              <a:rPr lang="ru-RU" dirty="0" err="1" smtClean="0"/>
              <a:t>збігаючись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сезонами на </a:t>
            </a:r>
            <a:r>
              <a:rPr lang="ru-RU" dirty="0" err="1" smtClean="0"/>
              <a:t>Сатурні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англійській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день </a:t>
            </a:r>
          </a:p>
          <a:p>
            <a:pPr>
              <a:buNone/>
            </a:pPr>
            <a:r>
              <a:rPr lang="ru-RU" dirty="0" err="1" smtClean="0"/>
              <a:t>тижня</a:t>
            </a:r>
            <a:r>
              <a:rPr lang="ru-RU" dirty="0" smtClean="0"/>
              <a:t> </a:t>
            </a:r>
            <a:r>
              <a:rPr lang="ru-RU" dirty="0" err="1" smtClean="0"/>
              <a:t>субота</a:t>
            </a:r>
            <a:r>
              <a:rPr lang="ru-RU" dirty="0" smtClean="0"/>
              <a:t> (англ. </a:t>
            </a:r>
            <a:r>
              <a:rPr lang="en-US" i="1" dirty="0" smtClean="0"/>
              <a:t>Saturday</a:t>
            </a:r>
            <a:r>
              <a:rPr lang="en-US" dirty="0" smtClean="0"/>
              <a:t>) </a:t>
            </a:r>
            <a:r>
              <a:rPr lang="ru-RU" dirty="0" smtClean="0"/>
              <a:t>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smtClean="0"/>
              <a:t>Сатурн (англ. </a:t>
            </a:r>
            <a:r>
              <a:rPr lang="en-US" i="1" dirty="0" smtClean="0"/>
              <a:t>Saturn</a:t>
            </a:r>
            <a:r>
              <a:rPr lang="en-US" dirty="0" smtClean="0"/>
              <a:t>), </a:t>
            </a:r>
            <a:r>
              <a:rPr lang="ru-RU" dirty="0" err="1" smtClean="0"/>
              <a:t>названої</a:t>
            </a:r>
            <a:r>
              <a:rPr lang="ru-RU" dirty="0" smtClean="0"/>
              <a:t> у свою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бога </a:t>
            </a:r>
            <a:r>
              <a:rPr lang="ru-RU" dirty="0" err="1" smtClean="0"/>
              <a:t>рільництва</a:t>
            </a:r>
            <a:r>
              <a:rPr lang="ru-RU" dirty="0" smtClean="0"/>
              <a:t> </a:t>
            </a:r>
            <a:r>
              <a:rPr lang="ru-RU" dirty="0" smtClean="0"/>
              <a:t>Сатурна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smos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3873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b="1" dirty="0" smtClean="0">
                <a:solidFill>
                  <a:schemeClr val="bg1"/>
                </a:solidFill>
              </a:rPr>
              <a:t>Сату́рн</a:t>
            </a:r>
            <a:r>
              <a:rPr lang="vi-VN" sz="2400" dirty="0" smtClean="0">
                <a:solidFill>
                  <a:schemeClr val="bg1"/>
                </a:solidFill>
              </a:rPr>
              <a:t> — шоста за віддаленістю від Сонця та друга за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розмірами</a:t>
            </a:r>
            <a:r>
              <a:rPr lang="vi-VN" sz="2400" dirty="0" smtClean="0">
                <a:solidFill>
                  <a:schemeClr val="bg1"/>
                </a:solidFill>
              </a:rPr>
              <a:t> планета Сонячної системи. Сатурн швидко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обертається </a:t>
            </a:r>
            <a:r>
              <a:rPr lang="vi-VN" sz="2400" dirty="0" smtClean="0">
                <a:solidFill>
                  <a:schemeClr val="bg1"/>
                </a:solidFill>
              </a:rPr>
              <a:t>навколо своєї осі (з періодом — 10,23 години),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складається </a:t>
            </a:r>
            <a:r>
              <a:rPr lang="vi-VN" sz="2400" dirty="0" smtClean="0">
                <a:solidFill>
                  <a:schemeClr val="bg1"/>
                </a:solidFill>
              </a:rPr>
              <a:t>переважно з рідкого водню і гелію, має товстий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шар</a:t>
            </a:r>
            <a:r>
              <a:rPr lang="vi-VN" sz="2400" dirty="0" smtClean="0">
                <a:solidFill>
                  <a:schemeClr val="bg1"/>
                </a:solidFill>
              </a:rPr>
              <a:t> атмосфери. Сатурн обертається навколо Сонця за 29,46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земних </a:t>
            </a:r>
            <a:r>
              <a:rPr lang="vi-VN" sz="2400" dirty="0" smtClean="0">
                <a:solidFill>
                  <a:schemeClr val="bg1"/>
                </a:solidFill>
              </a:rPr>
              <a:t>років на середній </a:t>
            </a:r>
            <a:r>
              <a:rPr lang="vi-VN" sz="2400" dirty="0" smtClean="0">
                <a:solidFill>
                  <a:schemeClr val="bg1"/>
                </a:solidFill>
              </a:rPr>
              <a:t>відстані</a:t>
            </a:r>
            <a:r>
              <a:rPr lang="uk-UA" sz="2400" dirty="0" smtClean="0">
                <a:solidFill>
                  <a:schemeClr val="bg1"/>
                </a:solidFill>
              </a:rPr>
              <a:t> 1427 </a:t>
            </a:r>
            <a:r>
              <a:rPr lang="uk-UA" sz="2400" dirty="0" err="1" smtClean="0">
                <a:solidFill>
                  <a:schemeClr val="bg1"/>
                </a:solidFill>
              </a:rPr>
              <a:t>млн</a:t>
            </a:r>
            <a:r>
              <a:rPr lang="uk-UA" sz="2400" dirty="0" smtClean="0">
                <a:solidFill>
                  <a:schemeClr val="bg1"/>
                </a:solidFill>
              </a:rPr>
              <a:t> км. Екваторіальний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діаметр</a:t>
            </a:r>
            <a:r>
              <a:rPr lang="vi-VN" sz="2400" dirty="0" smtClean="0">
                <a:solidFill>
                  <a:schemeClr val="bg1"/>
                </a:solidFill>
              </a:rPr>
              <a:t> верхньої межі хмар — </a:t>
            </a:r>
            <a:r>
              <a:rPr lang="vi-VN" sz="2400" dirty="0" smtClean="0">
                <a:solidFill>
                  <a:schemeClr val="bg1"/>
                </a:solidFill>
              </a:rPr>
              <a:t>120</a:t>
            </a:r>
            <a:r>
              <a:rPr lang="vi-VN" sz="2400" dirty="0" smtClean="0">
                <a:solidFill>
                  <a:schemeClr val="bg1"/>
                </a:solidFill>
              </a:rPr>
              <a:t> 536 км, а полярний на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кілька </a:t>
            </a:r>
            <a:r>
              <a:rPr lang="vi-VN" sz="2400" dirty="0" smtClean="0">
                <a:solidFill>
                  <a:schemeClr val="bg1"/>
                </a:solidFill>
              </a:rPr>
              <a:t>сотень кілометрів </a:t>
            </a:r>
            <a:r>
              <a:rPr lang="vi-VN" sz="2400" dirty="0" smtClean="0">
                <a:solidFill>
                  <a:schemeClr val="bg1"/>
                </a:solidFill>
              </a:rPr>
              <a:t>менший. </a:t>
            </a:r>
            <a:r>
              <a:rPr lang="vi-VN" sz="2400" dirty="0" smtClean="0">
                <a:solidFill>
                  <a:schemeClr val="bg1"/>
                </a:solidFill>
              </a:rPr>
              <a:t>В </a:t>
            </a:r>
            <a:r>
              <a:rPr lang="vi-VN" sz="2400" dirty="0" smtClean="0">
                <a:solidFill>
                  <a:schemeClr val="bg1"/>
                </a:solidFill>
              </a:rPr>
              <a:t>атмосфері </a:t>
            </a:r>
            <a:r>
              <a:rPr lang="vi-VN" sz="2400" dirty="0" smtClean="0">
                <a:solidFill>
                  <a:schemeClr val="bg1"/>
                </a:solidFill>
              </a:rPr>
              <a:t>Сатурна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міститься </a:t>
            </a:r>
            <a:r>
              <a:rPr lang="vi-VN" sz="2400" dirty="0" smtClean="0">
                <a:solidFill>
                  <a:schemeClr val="bg1"/>
                </a:solidFill>
              </a:rPr>
              <a:t>94% водню і 6% </a:t>
            </a:r>
            <a:r>
              <a:rPr lang="vi-VN" sz="2400" dirty="0" smtClean="0">
                <a:solidFill>
                  <a:schemeClr val="bg1"/>
                </a:solidFill>
              </a:rPr>
              <a:t>гелію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Його </a:t>
            </a:r>
            <a:r>
              <a:rPr lang="vi-VN" sz="2400" dirty="0" smtClean="0">
                <a:solidFill>
                  <a:schemeClr val="bg1"/>
                </a:solidFill>
              </a:rPr>
              <a:t>маса у 95 разів більша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за </a:t>
            </a:r>
            <a:r>
              <a:rPr lang="vi-VN" sz="2400" dirty="0" smtClean="0">
                <a:solidFill>
                  <a:schemeClr val="bg1"/>
                </a:solidFill>
              </a:rPr>
              <a:t>масу Землі, магнітне </a:t>
            </a:r>
            <a:r>
              <a:rPr lang="vi-VN" sz="2400" dirty="0" smtClean="0">
                <a:solidFill>
                  <a:schemeClr val="bg1"/>
                </a:solidFill>
              </a:rPr>
              <a:t>поле </a:t>
            </a:r>
            <a:r>
              <a:rPr lang="vi-VN" sz="2400" dirty="0" smtClean="0">
                <a:solidFill>
                  <a:schemeClr val="bg1"/>
                </a:solidFill>
              </a:rPr>
              <a:t>потужніше в тисячу разів.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Вважається</a:t>
            </a:r>
            <a:r>
              <a:rPr lang="vi-VN" sz="2400" dirty="0" smtClean="0">
                <a:solidFill>
                  <a:schemeClr val="bg1"/>
                </a:solidFill>
              </a:rPr>
              <a:t>, що Сатурн має </a:t>
            </a:r>
            <a:r>
              <a:rPr lang="vi-VN" sz="2400" dirty="0" smtClean="0">
                <a:solidFill>
                  <a:schemeClr val="bg1"/>
                </a:solidFill>
              </a:rPr>
              <a:t>невелике </a:t>
            </a:r>
            <a:r>
              <a:rPr lang="vi-VN" sz="2400" dirty="0" smtClean="0">
                <a:solidFill>
                  <a:schemeClr val="bg1"/>
                </a:solidFill>
              </a:rPr>
              <a:t>ядро з силікатів і заліза,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покрите</a:t>
            </a:r>
            <a:r>
              <a:rPr lang="vi-VN" sz="2400" dirty="0" smtClean="0">
                <a:solidFill>
                  <a:schemeClr val="bg1"/>
                </a:solidFill>
              </a:rPr>
              <a:t> льодом і глибоким </a:t>
            </a:r>
            <a:r>
              <a:rPr lang="vi-VN" sz="2400" dirty="0" smtClean="0">
                <a:solidFill>
                  <a:schemeClr val="bg1"/>
                </a:solidFill>
              </a:rPr>
              <a:t>шаром </a:t>
            </a:r>
            <a:r>
              <a:rPr lang="vi-VN" sz="2400" dirty="0" smtClean="0">
                <a:solidFill>
                  <a:schemeClr val="bg1"/>
                </a:solidFill>
              </a:rPr>
              <a:t>рідкого </a:t>
            </a:r>
            <a:r>
              <a:rPr lang="vi-VN" sz="2400" dirty="0" smtClean="0">
                <a:solidFill>
                  <a:schemeClr val="bg1"/>
                </a:solidFill>
              </a:rPr>
              <a:t>водню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011-014-Satu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7" y="714356"/>
            <a:ext cx="6629977" cy="57150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1603160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Сатурн </a:t>
            </a:r>
            <a:r>
              <a:rPr lang="ru-RU" sz="24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2400" dirty="0" smtClean="0">
                <a:solidFill>
                  <a:schemeClr val="bg1"/>
                </a:solidFill>
              </a:rPr>
              <a:t> до </a:t>
            </a:r>
            <a:r>
              <a:rPr lang="ru-RU" sz="2400" dirty="0" err="1" smtClean="0">
                <a:solidFill>
                  <a:schemeClr val="bg1"/>
                </a:solidFill>
              </a:rPr>
              <a:t>газових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гігантів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газів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твердої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Маса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планети</a:t>
            </a:r>
            <a:r>
              <a:rPr lang="ru-RU" sz="2400" dirty="0" smtClean="0">
                <a:solidFill>
                  <a:schemeClr val="bg1"/>
                </a:solidFill>
              </a:rPr>
              <a:t> у 95 </a:t>
            </a:r>
            <a:r>
              <a:rPr lang="ru-RU" sz="2400" dirty="0" err="1" smtClean="0">
                <a:solidFill>
                  <a:schemeClr val="bg1"/>
                </a:solidFill>
              </a:rPr>
              <a:t>разів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перевищує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масу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однак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середня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густина</a:t>
            </a:r>
            <a:r>
              <a:rPr lang="ru-RU" sz="2400" dirty="0" smtClean="0">
                <a:solidFill>
                  <a:schemeClr val="bg1"/>
                </a:solidFill>
              </a:rPr>
              <a:t> Сатурна становить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0,69 г/см³,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єдина</a:t>
            </a:r>
            <a:r>
              <a:rPr lang="ru-RU" sz="2400" dirty="0" smtClean="0">
                <a:solidFill>
                  <a:schemeClr val="bg1"/>
                </a:solidFill>
              </a:rPr>
              <a:t> планета </a:t>
            </a:r>
            <a:r>
              <a:rPr lang="ru-RU" sz="24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системи</a:t>
            </a:r>
            <a:r>
              <a:rPr lang="ru-RU" sz="2400" dirty="0" smtClean="0">
                <a:solidFill>
                  <a:schemeClr val="bg1"/>
                </a:solidFill>
              </a:rPr>
              <a:t>, чия </a:t>
            </a:r>
            <a:r>
              <a:rPr lang="ru-RU" sz="2400" dirty="0" err="1" smtClean="0">
                <a:solidFill>
                  <a:schemeClr val="bg1"/>
                </a:solidFill>
              </a:rPr>
              <a:t>середня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густина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менша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густини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води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Середня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відстань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Сатурном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Сонцем</a:t>
            </a:r>
            <a:r>
              <a:rPr lang="ru-RU" sz="2400" dirty="0" smtClean="0">
                <a:solidFill>
                  <a:schemeClr val="bg1"/>
                </a:solidFill>
              </a:rPr>
              <a:t> становить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9,58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а.о</a:t>
            </a:r>
            <a:r>
              <a:rPr lang="ru-RU" sz="2400" dirty="0" smtClean="0">
                <a:solidFill>
                  <a:schemeClr val="bg1"/>
                </a:solidFill>
              </a:rPr>
              <a:t>. (1430 </a:t>
            </a:r>
            <a:r>
              <a:rPr lang="ru-RU" sz="2400" dirty="0" err="1" smtClean="0">
                <a:solidFill>
                  <a:schemeClr val="bg1"/>
                </a:solidFill>
              </a:rPr>
              <a:t>млн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км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Походження</a:t>
            </a:r>
            <a:r>
              <a:rPr lang="ru-RU" sz="2400" dirty="0" smtClean="0">
                <a:solidFill>
                  <a:schemeClr val="bg1"/>
                </a:solidFill>
              </a:rPr>
              <a:t> Сатурна (як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Юпітера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пояснюють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основні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гіпотези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Згідно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гіпотезою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«</a:t>
            </a:r>
            <a:r>
              <a:rPr lang="ru-RU" sz="2400" b="1" dirty="0" err="1" smtClean="0">
                <a:solidFill>
                  <a:schemeClr val="accent2"/>
                </a:solidFill>
              </a:rPr>
              <a:t>контракції</a:t>
            </a:r>
            <a:r>
              <a:rPr lang="ru-RU" sz="2400" b="1" dirty="0" smtClean="0">
                <a:solidFill>
                  <a:schemeClr val="accent2"/>
                </a:solidFill>
              </a:rPr>
              <a:t>»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склад Сатурна, </a:t>
            </a:r>
            <a:r>
              <a:rPr lang="ru-RU" sz="2400" dirty="0" err="1" smtClean="0">
                <a:solidFill>
                  <a:schemeClr val="bg1"/>
                </a:solidFill>
              </a:rPr>
              <a:t>подібний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Сонця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>велика </a:t>
            </a:r>
            <a:r>
              <a:rPr lang="ru-RU" sz="2400" dirty="0" err="1" smtClean="0">
                <a:solidFill>
                  <a:schemeClr val="bg1"/>
                </a:solidFill>
              </a:rPr>
              <a:t>частка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водню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, як </a:t>
            </a:r>
            <a:r>
              <a:rPr lang="ru-RU" sz="2400" dirty="0" err="1" smtClean="0">
                <a:solidFill>
                  <a:schemeClr val="bg1"/>
                </a:solidFill>
              </a:rPr>
              <a:t>наслідок</a:t>
            </a:r>
            <a:r>
              <a:rPr lang="ru-RU" sz="2400" dirty="0" smtClean="0">
                <a:solidFill>
                  <a:schemeClr val="bg1"/>
                </a:solidFill>
              </a:rPr>
              <a:t>, малу </a:t>
            </a:r>
            <a:r>
              <a:rPr lang="ru-RU" sz="2400" dirty="0" err="1" smtClean="0">
                <a:solidFill>
                  <a:schemeClr val="bg1"/>
                </a:solidFill>
              </a:rPr>
              <a:t>густину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пояснити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тим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</a:rPr>
              <a:t>формування</a:t>
            </a:r>
            <a:r>
              <a:rPr lang="ru-RU" sz="2400" dirty="0" smtClean="0">
                <a:solidFill>
                  <a:schemeClr val="bg1"/>
                </a:solidFill>
              </a:rPr>
              <a:t> планет на </a:t>
            </a:r>
            <a:r>
              <a:rPr lang="ru-RU" sz="2400" dirty="0" err="1" smtClean="0">
                <a:solidFill>
                  <a:schemeClr val="bg1"/>
                </a:solidFill>
              </a:rPr>
              <a:t>ранніх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стадіях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системи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газопиловому</a:t>
            </a:r>
            <a:r>
              <a:rPr lang="ru-RU" sz="2400" dirty="0" smtClean="0">
                <a:solidFill>
                  <a:schemeClr val="bg1"/>
                </a:solidFill>
              </a:rPr>
              <a:t> диску </a:t>
            </a:r>
            <a:r>
              <a:rPr lang="ru-RU" sz="2400" dirty="0" err="1" smtClean="0">
                <a:solidFill>
                  <a:schemeClr val="bg1"/>
                </a:solidFill>
              </a:rPr>
              <a:t>утворилися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масивні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</a:rPr>
              <a:t>згущення</a:t>
            </a:r>
            <a:r>
              <a:rPr lang="ru-RU" sz="2400" dirty="0" smtClean="0">
                <a:solidFill>
                  <a:schemeClr val="bg1"/>
                </a:solidFill>
              </a:rPr>
              <a:t>»,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дали початок планетам, </a:t>
            </a:r>
            <a:r>
              <a:rPr lang="ru-RU" sz="2400" dirty="0" err="1" smtClean="0">
                <a:solidFill>
                  <a:schemeClr val="bg1"/>
                </a:solidFill>
              </a:rPr>
              <a:t>тобто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Сонце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планети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формувалися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однаково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гіпотеза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пояснити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відмінності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складі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Сатурна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Сонця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Гіпотеза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«</a:t>
            </a:r>
            <a:r>
              <a:rPr lang="ru-RU" sz="2400" dirty="0" err="1" smtClean="0">
                <a:solidFill>
                  <a:schemeClr val="accent2"/>
                </a:solidFill>
              </a:rPr>
              <a:t>акреції</a:t>
            </a:r>
            <a:r>
              <a:rPr lang="ru-RU" sz="2400" dirty="0" smtClean="0">
                <a:solidFill>
                  <a:schemeClr val="accent2"/>
                </a:solidFill>
              </a:rPr>
              <a:t>» </a:t>
            </a:r>
            <a:r>
              <a:rPr lang="ru-RU" sz="2400" dirty="0" err="1" smtClean="0">
                <a:solidFill>
                  <a:schemeClr val="bg1"/>
                </a:solidFill>
              </a:rPr>
              <a:t>стверджує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2400" dirty="0" smtClean="0">
                <a:solidFill>
                  <a:schemeClr val="bg1"/>
                </a:solidFill>
              </a:rPr>
              <a:t> Сатурна </a:t>
            </a:r>
            <a:r>
              <a:rPr lang="ru-RU" sz="2400" dirty="0" err="1" smtClean="0">
                <a:solidFill>
                  <a:schemeClr val="bg1"/>
                </a:solidFill>
              </a:rPr>
              <a:t>відбувалося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smtClean="0">
                <a:solidFill>
                  <a:schemeClr val="bg1"/>
                </a:solidFill>
              </a:rPr>
              <a:t>два </a:t>
            </a:r>
            <a:r>
              <a:rPr lang="ru-RU" sz="2400" dirty="0" err="1" smtClean="0">
                <a:solidFill>
                  <a:schemeClr val="bg1"/>
                </a:solidFill>
              </a:rPr>
              <a:t>етапи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Спочатку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400" dirty="0" smtClean="0">
                <a:solidFill>
                  <a:schemeClr val="bg1"/>
                </a:solidFill>
              </a:rPr>
              <a:t> 200 </a:t>
            </a:r>
            <a:r>
              <a:rPr lang="ru-RU" sz="2400" dirty="0" err="1" smtClean="0">
                <a:solidFill>
                  <a:schemeClr val="bg1"/>
                </a:solidFill>
              </a:rPr>
              <a:t>мільйонів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формувалися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тверді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щільні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тіла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цей</a:t>
            </a:r>
            <a:r>
              <a:rPr lang="ru-RU" sz="2400" dirty="0" smtClean="0">
                <a:solidFill>
                  <a:schemeClr val="bg1"/>
                </a:solidFill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області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Юпітера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Сатурна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дисиповано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частину</a:t>
            </a:r>
            <a:r>
              <a:rPr lang="ru-RU" sz="2400" dirty="0" smtClean="0">
                <a:solidFill>
                  <a:schemeClr val="bg1"/>
                </a:solidFill>
              </a:rPr>
              <a:t> газу,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подальшому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зумовило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різницю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хімічному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складі</a:t>
            </a:r>
            <a:r>
              <a:rPr lang="ru-RU" sz="2400" dirty="0" smtClean="0">
                <a:solidFill>
                  <a:schemeClr val="bg1"/>
                </a:solidFill>
              </a:rPr>
              <a:t> Сатурна і </a:t>
            </a:r>
            <a:r>
              <a:rPr lang="ru-RU" sz="2400" dirty="0" err="1" smtClean="0">
                <a:solidFill>
                  <a:schemeClr val="bg1"/>
                </a:solidFill>
              </a:rPr>
              <a:t>Сонця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Другий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етап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розпочався</a:t>
            </a:r>
            <a:r>
              <a:rPr lang="ru-RU" sz="2400" dirty="0" smtClean="0">
                <a:solidFill>
                  <a:schemeClr val="bg1"/>
                </a:solidFill>
              </a:rPr>
              <a:t>, коли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тіла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досягли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подвоєної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маси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другому </a:t>
            </a:r>
            <a:r>
              <a:rPr lang="ru-RU" sz="2400" dirty="0" err="1" smtClean="0">
                <a:solidFill>
                  <a:schemeClr val="bg1"/>
                </a:solidFill>
              </a:rPr>
              <a:t>етапі</a:t>
            </a:r>
            <a:r>
              <a:rPr lang="ru-RU" sz="2400" dirty="0" smtClean="0">
                <a:solidFill>
                  <a:schemeClr val="bg1"/>
                </a:solidFill>
              </a:rPr>
              <a:t> температура </a:t>
            </a:r>
            <a:r>
              <a:rPr lang="ru-RU" sz="2400" dirty="0" err="1" smtClean="0">
                <a:solidFill>
                  <a:schemeClr val="bg1"/>
                </a:solidFill>
              </a:rPr>
              <a:t>зовнішніх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шарів</a:t>
            </a:r>
            <a:r>
              <a:rPr lang="ru-RU" sz="2400" dirty="0" smtClean="0">
                <a:solidFill>
                  <a:schemeClr val="bg1"/>
                </a:solidFill>
              </a:rPr>
              <a:t> Сатурна </a:t>
            </a:r>
            <a:r>
              <a:rPr lang="ru-RU" sz="2400" dirty="0" err="1" smtClean="0">
                <a:solidFill>
                  <a:schemeClr val="bg1"/>
                </a:solidFill>
              </a:rPr>
              <a:t>сягала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2000</a:t>
            </a:r>
            <a:r>
              <a:rPr lang="ru-RU" sz="2400" dirty="0" smtClean="0">
                <a:solidFill>
                  <a:schemeClr val="bg1"/>
                </a:solidFill>
              </a:rPr>
              <a:t> °</a:t>
            </a:r>
            <a:r>
              <a:rPr lang="en-US" sz="2400" dirty="0" smtClean="0">
                <a:solidFill>
                  <a:schemeClr val="bg1"/>
                </a:solidFill>
              </a:rPr>
              <a:t>C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q-wallpapers_ru_space_44148_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Візитною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карткою</a:t>
            </a:r>
            <a:r>
              <a:rPr lang="ru-RU" sz="2400" dirty="0" smtClean="0">
                <a:solidFill>
                  <a:schemeClr val="bg1"/>
                </a:solidFill>
              </a:rPr>
              <a:t> Сатурна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відомі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кільця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оперізують</a:t>
            </a:r>
            <a:r>
              <a:rPr lang="ru-RU" sz="2400" dirty="0" smtClean="0">
                <a:solidFill>
                  <a:schemeClr val="bg1"/>
                </a:solidFill>
              </a:rPr>
              <a:t> планету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навколо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екватора</a:t>
            </a:r>
            <a:r>
              <a:rPr lang="ru-RU" sz="2400" dirty="0" smtClean="0">
                <a:solidFill>
                  <a:schemeClr val="bg1"/>
                </a:solidFill>
              </a:rPr>
              <a:t> і </a:t>
            </a:r>
            <a:r>
              <a:rPr lang="ru-RU" sz="2400" dirty="0" err="1" smtClean="0">
                <a:solidFill>
                  <a:schemeClr val="bg1"/>
                </a:solidFill>
              </a:rPr>
              <a:t>складаються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безлічі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крижаних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часток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розмірами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часток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міліметра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декількох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метрів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Вісь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обертання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Сатурна </a:t>
            </a:r>
            <a:r>
              <a:rPr lang="ru-RU" sz="2400" dirty="0" err="1" smtClean="0">
                <a:solidFill>
                  <a:schemeClr val="bg1"/>
                </a:solidFill>
              </a:rPr>
              <a:t>нахилена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площини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орбіти</a:t>
            </a:r>
            <a:r>
              <a:rPr lang="ru-RU" sz="2400" dirty="0" smtClean="0">
                <a:solidFill>
                  <a:schemeClr val="bg1"/>
                </a:solidFill>
              </a:rPr>
              <a:t> на 26° 44',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тому </a:t>
            </a:r>
            <a:r>
              <a:rPr lang="ru-RU" sz="2400" dirty="0" err="1" smtClean="0">
                <a:solidFill>
                  <a:schemeClr val="bg1"/>
                </a:solidFill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</a:rPr>
              <a:t>руху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орбітою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кільця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змінюють</a:t>
            </a:r>
            <a:r>
              <a:rPr lang="ru-RU" sz="2400" dirty="0" smtClean="0">
                <a:solidFill>
                  <a:schemeClr val="bg1"/>
                </a:solidFill>
              </a:rPr>
              <a:t> свою </a:t>
            </a:r>
            <a:r>
              <a:rPr lang="ru-RU" sz="2400" dirty="0" err="1" smtClean="0">
                <a:solidFill>
                  <a:schemeClr val="bg1"/>
                </a:solidFill>
              </a:rPr>
              <a:t>орієнтацію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відносно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5357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/>
              <a:t>Існує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головних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кільця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названих</a:t>
            </a:r>
            <a:r>
              <a:rPr lang="ru-RU" sz="2400" dirty="0" smtClean="0"/>
              <a:t> </a:t>
            </a:r>
            <a:r>
              <a:rPr lang="en-US" sz="2400" dirty="0" smtClean="0"/>
              <a:t>A, B </a:t>
            </a:r>
            <a:r>
              <a:rPr lang="ru-RU" sz="2400" dirty="0" smtClean="0"/>
              <a:t>і </a:t>
            </a:r>
            <a:r>
              <a:rPr lang="en-US" sz="2400" dirty="0" smtClean="0"/>
              <a:t>C. </a:t>
            </a:r>
            <a:r>
              <a:rPr lang="ru-RU" sz="2400" dirty="0" smtClean="0"/>
              <a:t>Вони добре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помітні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 </a:t>
            </a:r>
            <a:r>
              <a:rPr lang="ru-RU" sz="2400" dirty="0" err="1" smtClean="0"/>
              <a:t>Слабші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кільця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en-US" sz="2400" dirty="0" smtClean="0"/>
              <a:t>D, E </a:t>
            </a:r>
            <a:r>
              <a:rPr lang="ru-RU" sz="2400" dirty="0" smtClean="0"/>
              <a:t>та </a:t>
            </a:r>
            <a:r>
              <a:rPr lang="en-US" sz="2400" dirty="0" smtClean="0"/>
              <a:t>F. </a:t>
            </a:r>
            <a:r>
              <a:rPr lang="ru-RU" sz="2400" dirty="0" smtClean="0"/>
              <a:t>При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ближчому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кілець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.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кільцями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щілини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Найбільшу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щілину</a:t>
            </a:r>
            <a:r>
              <a:rPr lang="ru-RU" sz="2400" dirty="0" smtClean="0"/>
              <a:t>, яку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smtClean="0"/>
              <a:t>телескоп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(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кільцями</a:t>
            </a:r>
            <a:r>
              <a:rPr lang="ru-RU" sz="2400" dirty="0" smtClean="0"/>
              <a:t> </a:t>
            </a:r>
            <a:r>
              <a:rPr lang="ru-RU" sz="2400" dirty="0" smtClean="0"/>
              <a:t>А и В), названо </a:t>
            </a:r>
            <a:r>
              <a:rPr lang="ru-RU" sz="2400" dirty="0" err="1" smtClean="0"/>
              <a:t>щілиною</a:t>
            </a:r>
            <a:r>
              <a:rPr lang="ru-RU" sz="2400" dirty="0" smtClean="0"/>
              <a:t> </a:t>
            </a:r>
            <a:r>
              <a:rPr lang="ru-RU" sz="2400" dirty="0" err="1" smtClean="0"/>
              <a:t>Кассіні</a:t>
            </a:r>
            <a:r>
              <a:rPr lang="ru-RU" sz="2400" dirty="0" smtClean="0"/>
              <a:t>. </a:t>
            </a:r>
            <a:r>
              <a:rPr lang="ru-RU" sz="2400" dirty="0" err="1" smtClean="0"/>
              <a:t>Ясними</a:t>
            </a:r>
            <a:r>
              <a:rPr lang="ru-RU" sz="2400" dirty="0" smtClean="0"/>
              <a:t> ночами у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потужніші</a:t>
            </a:r>
            <a:r>
              <a:rPr lang="ru-RU" sz="2400" dirty="0" smtClean="0"/>
              <a:t> </a:t>
            </a:r>
            <a:r>
              <a:rPr lang="ru-RU" sz="2400" dirty="0" err="1" smtClean="0"/>
              <a:t>телескопи</a:t>
            </a:r>
            <a:r>
              <a:rPr lang="ru-RU" sz="2400" dirty="0" smtClean="0"/>
              <a:t> 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щілини</a:t>
            </a:r>
            <a:endParaRPr lang="ru-RU" sz="2400" dirty="0" smtClean="0"/>
          </a:p>
          <a:p>
            <a:r>
              <a:rPr lang="ru-RU" sz="2400" dirty="0" err="1" smtClean="0"/>
              <a:t>Кільця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протопланетної</a:t>
            </a:r>
            <a:r>
              <a:rPr lang="ru-RU" sz="2400" dirty="0" smtClean="0"/>
              <a:t> хмари,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утворилися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 </a:t>
            </a:r>
            <a:r>
              <a:rPr lang="ru-RU" sz="2400" dirty="0" err="1" smtClean="0"/>
              <a:t>Сонячної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endParaRPr lang="ru-RU" sz="2400" dirty="0"/>
          </a:p>
        </p:txBody>
      </p:sp>
      <p:pic>
        <p:nvPicPr>
          <p:cNvPr id="5" name="Рисунок 4" descr="220px-Saturn's_Rings_in_Ultraviolet_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628590" cy="5929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824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Сатурн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60 </a:t>
            </a:r>
            <a:r>
              <a:rPr lang="ru-RU" sz="2400" dirty="0" err="1" smtClean="0">
                <a:solidFill>
                  <a:schemeClr val="bg1"/>
                </a:solidFill>
              </a:rPr>
              <a:t>супутників</a:t>
            </a:r>
            <a:r>
              <a:rPr lang="ru-RU" sz="2400" dirty="0" smtClean="0">
                <a:solidFill>
                  <a:schemeClr val="bg1"/>
                </a:solidFill>
              </a:rPr>
              <a:t> (до 2000 року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відомо</a:t>
            </a:r>
            <a:r>
              <a:rPr lang="ru-RU" sz="2400" dirty="0" smtClean="0">
                <a:solidFill>
                  <a:schemeClr val="bg1"/>
                </a:solidFill>
              </a:rPr>
              <a:t> 18)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і </a:t>
            </a:r>
            <a:r>
              <a:rPr lang="ru-RU" sz="2400" dirty="0" smtClean="0">
                <a:solidFill>
                  <a:schemeClr val="bg1"/>
                </a:solidFill>
              </a:rPr>
              <a:t>12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них — </a:t>
            </a:r>
            <a:r>
              <a:rPr lang="ru-RU" sz="2400" dirty="0" err="1" smtClean="0">
                <a:solidFill>
                  <a:schemeClr val="bg1"/>
                </a:solidFill>
              </a:rPr>
              <a:t>понад</a:t>
            </a:r>
            <a:r>
              <a:rPr lang="ru-RU" sz="2400" dirty="0" smtClean="0">
                <a:solidFill>
                  <a:schemeClr val="bg1"/>
                </a:solidFill>
              </a:rPr>
              <a:t> 100 км у </a:t>
            </a:r>
            <a:r>
              <a:rPr lang="ru-RU" sz="2400" dirty="0" err="1" smtClean="0">
                <a:solidFill>
                  <a:schemeClr val="bg1"/>
                </a:solidFill>
              </a:rPr>
              <a:t>діаметрі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Орбіта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внутрішніх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супутників</a:t>
            </a:r>
            <a:r>
              <a:rPr lang="ru-RU" sz="2400" dirty="0" smtClean="0">
                <a:solidFill>
                  <a:schemeClr val="bg1"/>
                </a:solidFill>
              </a:rPr>
              <a:t>, Пана і Атласа, </a:t>
            </a:r>
            <a:r>
              <a:rPr lang="ru-RU" sz="2400" dirty="0" err="1" smtClean="0">
                <a:solidFill>
                  <a:schemeClr val="bg1"/>
                </a:solidFill>
              </a:rPr>
              <a:t>лежить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зовнішнього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краю </a:t>
            </a:r>
            <a:r>
              <a:rPr lang="ru-RU" sz="2400" dirty="0" err="1" smtClean="0">
                <a:solidFill>
                  <a:schemeClr val="bg1"/>
                </a:solidFill>
              </a:rPr>
              <a:t>кільця</a:t>
            </a:r>
            <a:r>
              <a:rPr lang="ru-RU" sz="2400" dirty="0" smtClean="0">
                <a:solidFill>
                  <a:schemeClr val="bg1"/>
                </a:solidFill>
              </a:rPr>
              <a:t> А. </a:t>
            </a:r>
            <a:r>
              <a:rPr lang="ru-RU" sz="2400" dirty="0" err="1" smtClean="0">
                <a:solidFill>
                  <a:schemeClr val="bg1"/>
                </a:solidFill>
              </a:rPr>
              <a:t>Наступний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супутник</a:t>
            </a:r>
            <a:r>
              <a:rPr lang="ru-RU" sz="2400" dirty="0" smtClean="0">
                <a:solidFill>
                  <a:schemeClr val="bg1"/>
                </a:solidFill>
              </a:rPr>
              <a:t>, Прометей,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відповідає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 err="1" smtClean="0">
                <a:solidFill>
                  <a:schemeClr val="bg1"/>
                </a:solidFill>
              </a:rPr>
              <a:t>щілину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прилягає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внутрішнього</a:t>
            </a:r>
            <a:r>
              <a:rPr lang="ru-RU" sz="2400" dirty="0" smtClean="0">
                <a:solidFill>
                  <a:schemeClr val="bg1"/>
                </a:solidFill>
              </a:rPr>
              <a:t> краю </a:t>
            </a:r>
            <a:r>
              <a:rPr lang="ru-RU" sz="2400" dirty="0" err="1" smtClean="0">
                <a:solidFill>
                  <a:schemeClr val="bg1"/>
                </a:solidFill>
              </a:rPr>
              <a:t>кільця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F.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Потім</a:t>
            </a:r>
            <a:r>
              <a:rPr lang="ru-RU" sz="2400" dirty="0" smtClean="0">
                <a:solidFill>
                  <a:schemeClr val="bg1"/>
                </a:solidFill>
              </a:rPr>
              <a:t> — Пандора, </a:t>
            </a:r>
            <a:r>
              <a:rPr lang="ru-RU" sz="2400" dirty="0" err="1" smtClean="0">
                <a:solidFill>
                  <a:schemeClr val="bg1"/>
                </a:solidFill>
              </a:rPr>
              <a:t>відповідальна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межі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кільця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F.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Вони </a:t>
            </a:r>
            <a:r>
              <a:rPr lang="ru-RU" sz="2400" dirty="0" err="1" smtClean="0">
                <a:solidFill>
                  <a:schemeClr val="bg1"/>
                </a:solidFill>
              </a:rPr>
              <a:t>виявлені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фотографіях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зроблених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апаратів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Наступні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два </a:t>
            </a:r>
            <a:r>
              <a:rPr lang="ru-RU" sz="2400" dirty="0" err="1" smtClean="0">
                <a:solidFill>
                  <a:schemeClr val="bg1"/>
                </a:solidFill>
              </a:rPr>
              <a:t>супутники</a:t>
            </a:r>
            <a:r>
              <a:rPr lang="ru-RU" sz="2400" dirty="0" smtClean="0">
                <a:solidFill>
                  <a:schemeClr val="bg1"/>
                </a:solidFill>
              </a:rPr>
              <a:t> — </a:t>
            </a:r>
            <a:r>
              <a:rPr lang="ru-RU" sz="2400" dirty="0" err="1" smtClean="0">
                <a:solidFill>
                  <a:schemeClr val="bg1"/>
                </a:solidFill>
              </a:rPr>
              <a:t>Епіметей</a:t>
            </a:r>
            <a:r>
              <a:rPr lang="ru-RU" sz="2400" dirty="0" smtClean="0">
                <a:solidFill>
                  <a:schemeClr val="bg1"/>
                </a:solidFill>
              </a:rPr>
              <a:t> і Янус — </a:t>
            </a:r>
            <a:r>
              <a:rPr lang="ru-RU" sz="2400" dirty="0" err="1" smtClean="0">
                <a:solidFill>
                  <a:schemeClr val="bg1"/>
                </a:solidFill>
              </a:rPr>
              <a:t>виявлені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, вони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поділяють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спільну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орбіту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Різниця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відстані</a:t>
            </a:r>
            <a:r>
              <a:rPr lang="ru-RU" sz="2400" dirty="0" smtClean="0">
                <a:solidFill>
                  <a:schemeClr val="bg1"/>
                </a:solidFill>
              </a:rPr>
              <a:t> до Сатурна становить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30-50 </a:t>
            </a:r>
            <a:r>
              <a:rPr lang="ru-RU" sz="2400" dirty="0" err="1" smtClean="0">
                <a:solidFill>
                  <a:schemeClr val="bg1"/>
                </a:solidFill>
              </a:rPr>
              <a:t>кілометрів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42844" y="1071546"/>
            <a:ext cx="8848756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1979 року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 «</a:t>
            </a:r>
            <a:r>
              <a:rPr lang="ru-RU" dirty="0" smtClean="0"/>
              <a:t>Піонер-11» </a:t>
            </a:r>
            <a:r>
              <a:rPr lang="ru-RU" dirty="0" err="1" smtClean="0"/>
              <a:t>пролетів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відстані</a:t>
            </a:r>
            <a:r>
              <a:rPr lang="ru-RU" dirty="0" smtClean="0"/>
              <a:t> 20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тис</a:t>
            </a:r>
            <a:r>
              <a:rPr lang="ru-RU" dirty="0" smtClean="0"/>
              <a:t>. км </a:t>
            </a:r>
            <a:r>
              <a:rPr lang="ru-RU" dirty="0" err="1" smtClean="0"/>
              <a:t>від</a:t>
            </a:r>
            <a:r>
              <a:rPr lang="ru-RU" dirty="0" smtClean="0"/>
              <a:t> Сатурна і </a:t>
            </a:r>
            <a:r>
              <a:rPr lang="ru-RU" dirty="0" err="1" smtClean="0"/>
              <a:t>зробив</a:t>
            </a:r>
            <a:r>
              <a:rPr lang="ru-RU" dirty="0" smtClean="0"/>
              <a:t> фото </a:t>
            </a:r>
            <a:r>
              <a:rPr lang="ru-RU" dirty="0" err="1" smtClean="0"/>
              <a:t>планети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роздільна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розгледіти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подробиці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«Вояджер-1» 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ru-RU" dirty="0" err="1" smtClean="0"/>
              <a:t>планетну</a:t>
            </a:r>
            <a:r>
              <a:rPr lang="ru-RU" dirty="0" smtClean="0"/>
              <a:t> систему в </a:t>
            </a:r>
            <a:r>
              <a:rPr lang="ru-RU" dirty="0" err="1" smtClean="0"/>
              <a:t>листопаді</a:t>
            </a:r>
            <a:r>
              <a:rPr lang="ru-RU" dirty="0" smtClean="0"/>
              <a:t> 1980 і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роздільної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. У </a:t>
            </a:r>
            <a:r>
              <a:rPr lang="ru-RU" dirty="0" err="1" smtClean="0"/>
              <a:t>серпні</a:t>
            </a:r>
            <a:r>
              <a:rPr lang="ru-RU" dirty="0" smtClean="0"/>
              <a:t> 1981 року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роботу </a:t>
            </a:r>
            <a:r>
              <a:rPr lang="ru-RU" dirty="0" err="1" smtClean="0"/>
              <a:t>продовжив</a:t>
            </a:r>
            <a:r>
              <a:rPr lang="ru-RU" dirty="0" smtClean="0"/>
              <a:t>«Вояджер-2», </a:t>
            </a:r>
            <a:r>
              <a:rPr lang="ru-RU" dirty="0" err="1" smtClean="0"/>
              <a:t>засвідчивши</a:t>
            </a:r>
            <a:r>
              <a:rPr lang="ru-RU" dirty="0" smtClean="0"/>
              <a:t> </a:t>
            </a:r>
            <a:r>
              <a:rPr lang="ru-RU" dirty="0" err="1" smtClean="0"/>
              <a:t>змінний</a:t>
            </a:r>
            <a:r>
              <a:rPr lang="ru-RU" dirty="0" smtClean="0"/>
              <a:t> характер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утворень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Міжпланетна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 «</a:t>
            </a:r>
            <a:r>
              <a:rPr lang="ru-RU" dirty="0" err="1" smtClean="0"/>
              <a:t>Кассіні-Гюйгенс</a:t>
            </a:r>
            <a:r>
              <a:rPr lang="ru-RU" dirty="0" smtClean="0"/>
              <a:t>» </a:t>
            </a:r>
            <a:r>
              <a:rPr lang="ru-RU" dirty="0" err="1" smtClean="0"/>
              <a:t>вийшла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Сатурна 1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липня</a:t>
            </a:r>
            <a:r>
              <a:rPr lang="ru-RU" dirty="0" smtClean="0"/>
              <a:t> </a:t>
            </a:r>
            <a:r>
              <a:rPr lang="ru-RU" dirty="0" smtClean="0"/>
              <a:t>2004 року. Вона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пролітала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Титана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висадила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спускний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«Гюйгенс».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отриманим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фото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розглянути</a:t>
            </a:r>
            <a:r>
              <a:rPr lang="ru-RU" dirty="0" smtClean="0"/>
              <a:t> озера та гори на </a:t>
            </a:r>
            <a:r>
              <a:rPr lang="ru-RU" dirty="0" err="1" smtClean="0"/>
              <a:t>супутнику</a:t>
            </a:r>
            <a:r>
              <a:rPr lang="ru-RU" dirty="0" smtClean="0"/>
              <a:t>.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фотографії</a:t>
            </a:r>
            <a:r>
              <a:rPr lang="ru-RU" dirty="0" smtClean="0"/>
              <a:t> </a:t>
            </a:r>
            <a:r>
              <a:rPr lang="ru-RU" dirty="0" err="1" smtClean="0"/>
              <a:t>дозоволили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, </a:t>
            </a:r>
            <a:r>
              <a:rPr lang="ru-RU" dirty="0" err="1" smtClean="0"/>
              <a:t>уточнити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структуру </a:t>
            </a:r>
            <a:r>
              <a:rPr lang="ru-RU" dirty="0" err="1" smtClean="0"/>
              <a:t>кілець</a:t>
            </a:r>
            <a:r>
              <a:rPr lang="ru-RU" dirty="0" smtClean="0"/>
              <a:t>, </a:t>
            </a:r>
            <a:r>
              <a:rPr lang="ru-RU" dirty="0" err="1" smtClean="0"/>
              <a:t>виявити</a:t>
            </a:r>
            <a:r>
              <a:rPr lang="ru-RU" dirty="0" smtClean="0"/>
              <a:t> </a:t>
            </a:r>
            <a:r>
              <a:rPr lang="ru-RU" dirty="0" err="1" smtClean="0"/>
              <a:t>блискавки</a:t>
            </a:r>
            <a:r>
              <a:rPr lang="ru-RU" dirty="0" smtClean="0"/>
              <a:t> 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EA157A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175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Сатурн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Admin</dc:creator>
  <cp:lastModifiedBy>Admin</cp:lastModifiedBy>
  <cp:revision>5</cp:revision>
  <dcterms:created xsi:type="dcterms:W3CDTF">2014-12-08T19:15:38Z</dcterms:created>
  <dcterms:modified xsi:type="dcterms:W3CDTF">2014-12-08T19:53:41Z</dcterms:modified>
</cp:coreProperties>
</file>