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7" r:id="rId21"/>
    <p:sldId id="274" r:id="rId22"/>
    <p:sldId id="275" r:id="rId23"/>
    <p:sldId id="278" r:id="rId24"/>
    <p:sldId id="279" r:id="rId25"/>
    <p:sldId id="280" r:id="rId26"/>
    <p:sldId id="282" r:id="rId27"/>
    <p:sldId id="283" r:id="rId28"/>
    <p:sldId id="281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9" autoAdjust="0"/>
    <p:restoredTop sz="94660"/>
  </p:normalViewPr>
  <p:slideViewPr>
    <p:cSldViewPr>
      <p:cViewPr varScale="1">
        <p:scale>
          <a:sx n="110" d="100"/>
          <a:sy n="110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Релігійний склад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копти( християни)</c:v>
                </c:pt>
                <c:pt idx="1">
                  <c:v>мусульмани-суніти</c:v>
                </c:pt>
                <c:pt idx="2">
                  <c:v>протестанти</c:v>
                </c:pt>
                <c:pt idx="3">
                  <c:v>прихильники традиційних вірувань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50.6</c:v>
                </c:pt>
                <c:pt idx="1">
                  <c:v>32.800000000000011</c:v>
                </c:pt>
                <c:pt idx="2">
                  <c:v>10.200000000000001</c:v>
                </c:pt>
                <c:pt idx="3">
                  <c:v>5.4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Етнічний склад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оромо</c:v>
                </c:pt>
                <c:pt idx="1">
                  <c:v>амара</c:v>
                </c:pt>
                <c:pt idx="2">
                  <c:v>тігравей</c:v>
                </c:pt>
                <c:pt idx="3">
                  <c:v>сомалі</c:v>
                </c:pt>
                <c:pt idx="4">
                  <c:v>інші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32.1</c:v>
                </c:pt>
                <c:pt idx="1">
                  <c:v>30.1</c:v>
                </c:pt>
                <c:pt idx="2">
                  <c:v>6.2</c:v>
                </c:pt>
                <c:pt idx="3">
                  <c:v>5.9</c:v>
                </c:pt>
                <c:pt idx="4">
                  <c:v>15.4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2157919380901612"/>
          <c:y val="0.32265616797900293"/>
          <c:w val="0.16946056777808893"/>
          <c:h val="0.406187664041994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Зайнятість населння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сільське господарство</c:v>
                </c:pt>
                <c:pt idx="1">
                  <c:v>промисловість</c:v>
                </c:pt>
                <c:pt idx="2">
                  <c:v>сфера послуг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84464579707746"/>
          <c:y val="0.15795884036440702"/>
          <c:w val="0.33495117354186676"/>
          <c:h val="0.802186150496289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0.26694</cdr:x>
      <cdr:y>0.19722</cdr:y>
    </cdr:from>
    <cdr:to>
      <cdr:x>0.37614</cdr:x>
      <cdr:y>0.278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270111" y="901693"/>
          <a:ext cx="9286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uk-UA" dirty="0" smtClean="0"/>
            <a:t>15,4%</a:t>
          </a:r>
          <a:endParaRPr lang="uk-UA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8"/>
            <a:ext cx="6400800" cy="17526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Виконала </a:t>
            </a:r>
          </a:p>
          <a:p>
            <a:r>
              <a:rPr lang="uk-UA" sz="1800" dirty="0" smtClean="0"/>
              <a:t>учениця 33-е групи </a:t>
            </a:r>
          </a:p>
          <a:p>
            <a:r>
              <a:rPr lang="uk-UA" sz="1800" dirty="0" smtClean="0"/>
              <a:t>Костюк ТЕТЯНА</a:t>
            </a:r>
            <a:endParaRPr lang="uk-UA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Країни Східної Африки: Ефіопія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uk-UA" dirty="0"/>
          </a:p>
        </p:txBody>
      </p:sp>
      <p:pic>
        <p:nvPicPr>
          <p:cNvPr id="4" name="Содержимое 3" descr="740px-Ethiopia_relief_location_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6572296" cy="5081092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750331" y="2393149"/>
            <a:ext cx="2643206" cy="1000132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4810" y="25003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Тропічний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4915927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Субекваторіальний</a:t>
            </a:r>
            <a:endParaRPr lang="uk-UA" sz="32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500562" y="3786190"/>
            <a:ext cx="1428760" cy="428628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pic>
        <p:nvPicPr>
          <p:cNvPr id="6" name="Рисунок 5" descr="001bca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384" y="3714751"/>
            <a:ext cx="4450615" cy="3143247"/>
          </a:xfrm>
          <a:prstGeom prst="rect">
            <a:avLst/>
          </a:prstGeom>
        </p:spPr>
      </p:pic>
      <p:pic>
        <p:nvPicPr>
          <p:cNvPr id="7" name="Рисунок 6" descr="1371842480_plemena-yuga-efiopii-v.jpg"/>
          <p:cNvPicPr>
            <a:picLocks noChangeAspect="1"/>
          </p:cNvPicPr>
          <p:nvPr/>
        </p:nvPicPr>
        <p:blipFill>
          <a:blip r:embed="rId3" cstate="print"/>
          <a:srcRect b="4545"/>
          <a:stretch>
            <a:fillRect/>
          </a:stretch>
        </p:blipFill>
        <p:spPr>
          <a:xfrm>
            <a:off x="-1" y="3714752"/>
            <a:ext cx="4693987" cy="3143248"/>
          </a:xfrm>
          <a:prstGeom prst="rect">
            <a:avLst/>
          </a:prstGeom>
        </p:spPr>
      </p:pic>
      <p:pic>
        <p:nvPicPr>
          <p:cNvPr id="8" name="Рисунок 7" descr="5u16vdnqzvw8.jpg"/>
          <p:cNvPicPr>
            <a:picLocks noChangeAspect="1"/>
          </p:cNvPicPr>
          <p:nvPr/>
        </p:nvPicPr>
        <p:blipFill>
          <a:blip r:embed="rId4" cstate="print"/>
          <a:srcRect b="15151"/>
          <a:stretch>
            <a:fillRect/>
          </a:stretch>
        </p:blipFill>
        <p:spPr>
          <a:xfrm>
            <a:off x="6172200" y="0"/>
            <a:ext cx="2971800" cy="3714752"/>
          </a:xfrm>
          <a:prstGeom prst="rect">
            <a:avLst/>
          </a:prstGeom>
        </p:spPr>
      </p:pic>
      <p:pic>
        <p:nvPicPr>
          <p:cNvPr id="9" name="Рисунок 8" descr="Plemya-Mur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928926" cy="3714752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00364" y="1711945"/>
            <a:ext cx="321471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Густота населення: 70 осіб/км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Річний приріст: 4,1%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Середня тривалість життя: 55 років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Грамотність: 50% чоловіків, 35% жінок.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428596" y="1570515"/>
          <a:ext cx="8001056" cy="464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342900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50,6%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27860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10,2%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198809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5,4%</a:t>
            </a:r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2571736" y="2428868"/>
            <a:ext cx="285752" cy="142876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0166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32,8%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4414" y="28453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10,2%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5,9%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41433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30,1%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28574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32,1%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Населення: найбільші міста</a:t>
            </a:r>
            <a:endParaRPr lang="uk-UA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7290"/>
          <a:stretch>
            <a:fillRect/>
          </a:stretch>
        </p:blipFill>
        <p:spPr>
          <a:xfrm>
            <a:off x="2214546" y="1285860"/>
            <a:ext cx="4714909" cy="5085245"/>
          </a:xfrm>
        </p:spPr>
      </p:pic>
      <p:sp>
        <p:nvSpPr>
          <p:cNvPr id="5" name="Овал 4"/>
          <p:cNvSpPr/>
          <p:nvPr/>
        </p:nvSpPr>
        <p:spPr>
          <a:xfrm>
            <a:off x="4429124" y="3571876"/>
            <a:ext cx="642942" cy="500066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500430" y="2795582"/>
            <a:ext cx="857256" cy="285752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2571736" y="3857628"/>
            <a:ext cx="1714512" cy="428628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</a:t>
            </a:r>
            <a:endParaRPr lang="uk-UA" dirty="0"/>
          </a:p>
        </p:txBody>
      </p:sp>
      <p:pic>
        <p:nvPicPr>
          <p:cNvPr id="4" name="Содержимое 3" descr="149815720-jpg_224515-705x4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8286761" cy="5405444"/>
          </a:xfrm>
        </p:spPr>
      </p:pic>
      <p:pic>
        <p:nvPicPr>
          <p:cNvPr id="5" name="Рисунок 4" descr="Bikila_54363267646_54115221157_400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3429026" cy="5415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78579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Абебе</a:t>
            </a:r>
            <a:r>
              <a:rPr lang="uk-UA" sz="2400" dirty="0" smtClean="0"/>
              <a:t> </a:t>
            </a:r>
            <a:r>
              <a:rPr lang="uk-UA" sz="2400" dirty="0" err="1" smtClean="0"/>
              <a:t>Бікіла</a:t>
            </a:r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</a:t>
            </a:r>
            <a:r>
              <a:rPr lang="uk-UA" smtClean="0"/>
              <a:t>характеристика господарства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4286280" cy="211626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Ефіопія — аграрна країна. Головну роль в економіці досі відіграє натуральне сільське господарство.</a:t>
            </a:r>
            <a:endParaRPr lang="uk-UA" dirty="0"/>
          </a:p>
        </p:txBody>
      </p:sp>
      <p:pic>
        <p:nvPicPr>
          <p:cNvPr id="4" name="Рисунок 3" descr="252528_7792-0x600.jpg"/>
          <p:cNvPicPr>
            <a:picLocks noChangeAspect="1"/>
          </p:cNvPicPr>
          <p:nvPr/>
        </p:nvPicPr>
        <p:blipFill>
          <a:blip r:embed="rId2" cstate="print"/>
          <a:srcRect b="7812"/>
          <a:stretch>
            <a:fillRect/>
          </a:stretch>
        </p:blipFill>
        <p:spPr>
          <a:xfrm>
            <a:off x="4929190" y="1357298"/>
            <a:ext cx="4035382" cy="291692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0" y="3643314"/>
          <a:ext cx="5429256" cy="274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694" y="4586125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Сфера послуг майже повністю складається з туризму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427411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12%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4169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8%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51313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80%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43042" y="1785926"/>
          <a:ext cx="5929354" cy="338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4"/>
              </a:tblGrid>
              <a:tr h="4841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Провідні</a:t>
                      </a:r>
                      <a:r>
                        <a:rPr lang="uk-UA" baseline="0" dirty="0" smtClean="0"/>
                        <a:t> галузі промисловості </a:t>
                      </a:r>
                      <a:endParaRPr lang="uk-UA" dirty="0"/>
                    </a:p>
                  </a:txBody>
                  <a:tcPr/>
                </a:tc>
              </a:tr>
              <a:tr h="4841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Хімічна</a:t>
                      </a:r>
                      <a:endParaRPr lang="uk-UA" dirty="0"/>
                    </a:p>
                  </a:txBody>
                  <a:tcPr/>
                </a:tc>
              </a:tr>
              <a:tr h="4841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Нафтопереробна</a:t>
                      </a:r>
                      <a:endParaRPr lang="uk-UA" dirty="0"/>
                    </a:p>
                  </a:txBody>
                  <a:tcPr/>
                </a:tc>
              </a:tr>
              <a:tr h="4841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Текстильна</a:t>
                      </a:r>
                      <a:endParaRPr lang="uk-UA" dirty="0"/>
                    </a:p>
                  </a:txBody>
                  <a:tcPr/>
                </a:tc>
              </a:tr>
              <a:tr h="4841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Харчова</a:t>
                      </a:r>
                      <a:endParaRPr lang="uk-UA" dirty="0"/>
                    </a:p>
                  </a:txBody>
                  <a:tcPr/>
                </a:tc>
              </a:tr>
              <a:tr h="4841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Металообробна</a:t>
                      </a:r>
                      <a:endParaRPr lang="uk-UA" dirty="0"/>
                    </a:p>
                  </a:txBody>
                  <a:tcPr/>
                </a:tc>
              </a:tr>
              <a:tr h="4841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Цементна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uk-UA" dirty="0"/>
          </a:p>
        </p:txBody>
      </p:sp>
      <p:pic>
        <p:nvPicPr>
          <p:cNvPr id="7" name="Содержимое 3" descr="Untitled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439" y="1285860"/>
            <a:ext cx="8882716" cy="54292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Соляні шахти</a:t>
            </a:r>
            <a:endParaRPr lang="uk-UA" dirty="0"/>
          </a:p>
        </p:txBody>
      </p:sp>
      <p:pic>
        <p:nvPicPr>
          <p:cNvPr id="5" name="Рисунок 4" descr="solianye-shakhty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858312" cy="54289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2143113"/>
          <a:ext cx="7215238" cy="350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79405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Рослинництво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Тваринництво</a:t>
                      </a:r>
                      <a:endParaRPr lang="uk-UA" dirty="0"/>
                    </a:p>
                  </a:txBody>
                  <a:tcPr/>
                </a:tc>
              </a:tr>
              <a:tr h="57266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Кава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Верблюди</a:t>
                      </a:r>
                      <a:endParaRPr lang="uk-UA" dirty="0"/>
                    </a:p>
                  </a:txBody>
                  <a:tcPr/>
                </a:tc>
              </a:tr>
              <a:tr h="57266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Бавовник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Вівці</a:t>
                      </a:r>
                      <a:endParaRPr lang="uk-UA" dirty="0"/>
                    </a:p>
                  </a:txBody>
                  <a:tcPr/>
                </a:tc>
              </a:tr>
              <a:tr h="98842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Цукрова тростина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Велика рогата худоба</a:t>
                      </a:r>
                      <a:endParaRPr lang="uk-UA" dirty="0"/>
                    </a:p>
                  </a:txBody>
                  <a:tcPr/>
                </a:tc>
              </a:tr>
              <a:tr h="57266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Пшениця</a:t>
                      </a:r>
                      <a:r>
                        <a:rPr lang="uk-UA" baseline="0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pic>
        <p:nvPicPr>
          <p:cNvPr id="4" name="Содержимое 3" descr="000_4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80992"/>
            <a:ext cx="5748090" cy="5434156"/>
          </a:xfrm>
        </p:spPr>
      </p:pic>
      <p:sp>
        <p:nvSpPr>
          <p:cNvPr id="6" name="Овал 5"/>
          <p:cNvSpPr/>
          <p:nvPr/>
        </p:nvSpPr>
        <p:spPr>
          <a:xfrm>
            <a:off x="4929190" y="4143380"/>
            <a:ext cx="642942" cy="500066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18834009">
            <a:off x="3650333" y="4615701"/>
            <a:ext cx="2095222" cy="911029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3500430" y="1857364"/>
            <a:ext cx="642942" cy="500066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2357422" y="4357694"/>
            <a:ext cx="642942" cy="500066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3000364" y="4286256"/>
            <a:ext cx="571504" cy="1143008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характеристика</a:t>
            </a:r>
            <a:endParaRPr lang="uk-UA" dirty="0"/>
          </a:p>
        </p:txBody>
      </p:sp>
      <p:pic>
        <p:nvPicPr>
          <p:cNvPr id="5" name="Рисунок 4" descr="617px-Emblem_of_the_Derg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015" y="1174878"/>
            <a:ext cx="3174291" cy="2968502"/>
          </a:xfrm>
          <a:prstGeom prst="rect">
            <a:avLst/>
          </a:prstGeom>
        </p:spPr>
      </p:pic>
      <p:pic>
        <p:nvPicPr>
          <p:cNvPr id="4" name="Содержимое 3" descr="74190072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4143380"/>
            <a:ext cx="4000528" cy="2214578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357686" y="1625681"/>
            <a:ext cx="464347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Площа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1,2 млн. км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аселення: 88 млн. осіб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/>
              <a:t>Офіційна мова: амхарська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/>
              <a:t>Державний устрій: федеративний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/>
              <a:t> Форма державного правління: парламентська республіка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/>
              <a:t> Столиця: Аддис-Абеба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dirty="0" smtClean="0"/>
              <a:t>ВВП на душу населення - 252 дол. США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/>
              <a:t>Грошова одиниця: бирр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/>
              <a:t> Членство в міжнародних організаціях: ООН, КОМЕСА, АС.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lm_ethi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DCEF8"/>
              </a:clrFrom>
              <a:clrTo>
                <a:srgbClr val="8DCEF8">
                  <a:alpha val="0"/>
                </a:srgbClr>
              </a:clrTo>
            </a:clrChange>
          </a:blip>
          <a:srcRect l="1497" t="1537" r="4191" b="1639"/>
          <a:stretch>
            <a:fillRect/>
          </a:stretch>
        </p:blipFill>
        <p:spPr>
          <a:xfrm>
            <a:off x="214282" y="1714488"/>
            <a:ext cx="4357718" cy="450059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fiopo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4143404" cy="2786082"/>
          </a:xfrm>
          <a:prstGeom prst="rect">
            <a:avLst/>
          </a:prstGeom>
        </p:spPr>
      </p:pic>
      <p:pic>
        <p:nvPicPr>
          <p:cNvPr id="11" name="Содержимое 10" descr="qs5790s32sj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357298"/>
            <a:ext cx="4714908" cy="3286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pic>
        <p:nvPicPr>
          <p:cNvPr id="5" name="Рисунок 4" descr="94f601e095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71942"/>
            <a:ext cx="4714908" cy="2643206"/>
          </a:xfrm>
          <a:prstGeom prst="rect">
            <a:avLst/>
          </a:prstGeom>
        </p:spPr>
      </p:pic>
      <p:pic>
        <p:nvPicPr>
          <p:cNvPr id="9" name="Рисунок 8" descr="eth_people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71942"/>
            <a:ext cx="4143372" cy="26432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uk-UA" dirty="0"/>
          </a:p>
        </p:txBody>
      </p:sp>
      <p:pic>
        <p:nvPicPr>
          <p:cNvPr id="4" name="Содержимое 3" descr="Scan200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4786346" cy="4929222"/>
          </a:xfrm>
        </p:spPr>
      </p:pic>
      <p:sp>
        <p:nvSpPr>
          <p:cNvPr id="5" name="Овал 4"/>
          <p:cNvSpPr/>
          <p:nvPr/>
        </p:nvSpPr>
        <p:spPr>
          <a:xfrm rot="20389157">
            <a:off x="2857488" y="3429000"/>
            <a:ext cx="857256" cy="571504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428596" y="4500570"/>
            <a:ext cx="1643074" cy="500066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Djibouti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335" y="1928802"/>
            <a:ext cx="4063838" cy="2714644"/>
          </a:xfrm>
          <a:prstGeom prst="rect">
            <a:avLst/>
          </a:prstGeom>
        </p:spPr>
      </p:pic>
      <p:pic>
        <p:nvPicPr>
          <p:cNvPr id="9" name="Рисунок 8" descr="ethiopian_md11_cargo.jpg"/>
          <p:cNvPicPr>
            <a:picLocks noChangeAspect="1"/>
          </p:cNvPicPr>
          <p:nvPr/>
        </p:nvPicPr>
        <p:blipFill>
          <a:blip r:embed="rId4" cstate="print"/>
          <a:srcRect b="3775"/>
          <a:stretch>
            <a:fillRect/>
          </a:stretch>
        </p:blipFill>
        <p:spPr>
          <a:xfrm>
            <a:off x="4929190" y="4185779"/>
            <a:ext cx="4071965" cy="2672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1353909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Більшість автомобільних доріг не мають твердого покриття. Спостерігається мале забезпечення залізничною мережею.  В Ефіопії близько 80 аеропортів.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Міжнародні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85784" y="1741486"/>
          <a:ext cx="7786744" cy="333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2"/>
                <a:gridCol w="3893372"/>
              </a:tblGrid>
              <a:tr h="55509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Експорт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Імпорт</a:t>
                      </a:r>
                      <a:endParaRPr lang="uk-UA" dirty="0"/>
                    </a:p>
                  </a:txBody>
                  <a:tcPr/>
                </a:tc>
              </a:tr>
              <a:tr h="55509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Продукти харчування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Машини й устаткування</a:t>
                      </a:r>
                      <a:endParaRPr lang="uk-UA" dirty="0"/>
                    </a:p>
                  </a:txBody>
                  <a:tcPr/>
                </a:tc>
              </a:tr>
              <a:tr h="55509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Бавовна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Паливо</a:t>
                      </a:r>
                      <a:endParaRPr lang="uk-UA" dirty="0"/>
                    </a:p>
                  </a:txBody>
                  <a:tcPr/>
                </a:tc>
              </a:tr>
              <a:tr h="55509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Шкіра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Продукти харчування</a:t>
                      </a:r>
                      <a:endParaRPr lang="uk-UA" dirty="0"/>
                    </a:p>
                  </a:txBody>
                  <a:tcPr/>
                </a:tc>
              </a:tr>
              <a:tr h="55509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Кава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Пластмаси</a:t>
                      </a:r>
                      <a:endParaRPr lang="uk-UA" dirty="0"/>
                    </a:p>
                  </a:txBody>
                  <a:tcPr/>
                </a:tc>
              </a:tr>
              <a:tr h="555098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Текстиль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5357826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Головні партнери: </a:t>
            </a:r>
          </a:p>
          <a:p>
            <a:pPr algn="ctr"/>
            <a:r>
              <a:rPr lang="uk-UA" sz="2000" dirty="0" smtClean="0"/>
              <a:t>Саудівська Аравія, Джібуті, Китай, США</a:t>
            </a:r>
            <a:endParaRPr lang="uk-UA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libel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4572000" cy="30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786874" cy="842946"/>
          </a:xfrm>
        </p:spPr>
        <p:txBody>
          <a:bodyPr>
            <a:normAutofit/>
          </a:bodyPr>
          <a:lstStyle/>
          <a:p>
            <a:r>
              <a:rPr lang="uk-UA" dirty="0" smtClean="0"/>
              <a:t>Рекреаційні ресурси: Собор святого Георгія</a:t>
            </a:r>
            <a:endParaRPr lang="uk-UA" dirty="0"/>
          </a:p>
        </p:txBody>
      </p:sp>
      <p:pic>
        <p:nvPicPr>
          <p:cNvPr id="4" name="Содержимое 3" descr="0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929066"/>
            <a:ext cx="4572000" cy="2928935"/>
          </a:xfr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1285860"/>
            <a:ext cx="4622985" cy="2928959"/>
          </a:xfrm>
          <a:prstGeom prst="rect">
            <a:avLst/>
          </a:prstGeom>
        </p:spPr>
      </p:pic>
      <p:pic>
        <p:nvPicPr>
          <p:cNvPr id="6" name="Рисунок 5" descr="1320023451_lalibela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4643438" cy="29289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Собор Святої Трійці </a:t>
            </a:r>
            <a:endParaRPr lang="uk-UA" dirty="0"/>
          </a:p>
        </p:txBody>
      </p:sp>
      <p:pic>
        <p:nvPicPr>
          <p:cNvPr id="6" name="Содержимое 5" descr="4e02daaf956e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15514"/>
            <a:ext cx="8715436" cy="5399602"/>
          </a:xfrm>
        </p:spPr>
      </p:pic>
      <p:pic>
        <p:nvPicPr>
          <p:cNvPr id="8" name="Рисунок 7" descr="wpid-13856688842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8858312" cy="5429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ksu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349601"/>
            <a:ext cx="3643338" cy="5365515"/>
          </a:xfrm>
        </p:spPr>
      </p:pic>
      <p:pic>
        <p:nvPicPr>
          <p:cNvPr id="6" name="Рисунок 5" descr="677-1.jpg"/>
          <p:cNvPicPr>
            <a:picLocks noChangeAspect="1"/>
          </p:cNvPicPr>
          <p:nvPr/>
        </p:nvPicPr>
        <p:blipFill>
          <a:blip r:embed="rId3" cstate="print"/>
          <a:srcRect b="3498"/>
          <a:stretch>
            <a:fillRect/>
          </a:stretch>
        </p:blipFill>
        <p:spPr>
          <a:xfrm>
            <a:off x="142844" y="1357298"/>
            <a:ext cx="8858312" cy="5366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Стародавнє місто </a:t>
            </a:r>
            <a:r>
              <a:rPr lang="uk-UA" dirty="0" err="1" smtClean="0"/>
              <a:t>Аксум</a:t>
            </a:r>
            <a:endParaRPr lang="uk-UA" dirty="0"/>
          </a:p>
        </p:txBody>
      </p:sp>
      <p:pic>
        <p:nvPicPr>
          <p:cNvPr id="5" name="Рисунок 4" descr="677-3.jpg"/>
          <p:cNvPicPr>
            <a:picLocks noChangeAspect="1"/>
          </p:cNvPicPr>
          <p:nvPr/>
        </p:nvPicPr>
        <p:blipFill>
          <a:blip r:embed="rId4" cstate="print"/>
          <a:srcRect b="2500"/>
          <a:stretch>
            <a:fillRect/>
          </a:stretch>
        </p:blipFill>
        <p:spPr>
          <a:xfrm>
            <a:off x="142844" y="1285860"/>
            <a:ext cx="8858312" cy="5429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1200097c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858312" cy="5399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Пустеля </a:t>
            </a:r>
            <a:r>
              <a:rPr lang="uk-UA" dirty="0" err="1" smtClean="0"/>
              <a:t>Данакіль</a:t>
            </a:r>
            <a:endParaRPr lang="uk-UA" dirty="0"/>
          </a:p>
        </p:txBody>
      </p:sp>
      <p:pic>
        <p:nvPicPr>
          <p:cNvPr id="4" name="Содержимое 3" descr="92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312861"/>
            <a:ext cx="8858312" cy="54022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Пустеля </a:t>
            </a:r>
            <a:r>
              <a:rPr lang="uk-UA" dirty="0" err="1" smtClean="0"/>
              <a:t>Данакіль</a:t>
            </a:r>
            <a:endParaRPr lang="uk-UA" dirty="0"/>
          </a:p>
        </p:txBody>
      </p:sp>
      <p:pic>
        <p:nvPicPr>
          <p:cNvPr id="4" name="Содержимое 3" descr="YAdovitaya-pustyinya-na-severi-E`fiopi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000240"/>
            <a:ext cx="4429155" cy="3071834"/>
          </a:xfrm>
          <a:prstGeom prst="rect">
            <a:avLst/>
          </a:prstGeom>
        </p:spPr>
      </p:pic>
      <p:pic>
        <p:nvPicPr>
          <p:cNvPr id="5" name="Рисунок 4" descr="7349317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308325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29175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Тут «кипить земля під ногами» і плавляться камені. Не кожен турист може витримати 50-градусну спеку, а ось напівдикі ефіопи непогано себе тут почувають.</a:t>
            </a:r>
            <a:endParaRPr lang="uk-UA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Озеро і вулкан </a:t>
            </a:r>
            <a:r>
              <a:rPr lang="uk-UA" dirty="0" err="1" smtClean="0"/>
              <a:t>Ерта-Але</a:t>
            </a:r>
            <a:endParaRPr lang="uk-UA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0234"/>
            <a:ext cx="8858312" cy="5442788"/>
          </a:xfrm>
        </p:spPr>
      </p:pic>
      <p:pic>
        <p:nvPicPr>
          <p:cNvPr id="5" name="Рисунок 4" descr="800px-Erta_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8858312" cy="5429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571744"/>
            <a:ext cx="4429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Кінець!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thiopia_ma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F1F4"/>
              </a:clrFrom>
              <a:clrTo>
                <a:srgbClr val="EDF1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66" y="2357430"/>
            <a:ext cx="5290566" cy="4096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Адміністративно-територіальний поділ</a:t>
            </a:r>
            <a:endParaRPr lang="uk-UA" dirty="0"/>
          </a:p>
        </p:txBody>
      </p:sp>
      <p:pic>
        <p:nvPicPr>
          <p:cNvPr id="4" name="Содержимое 3" descr="35glob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46" y="1357298"/>
            <a:ext cx="4000496" cy="4000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500174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dirty="0" smtClean="0"/>
              <a:t>9 </a:t>
            </a:r>
            <a:r>
              <a:rPr lang="ru-RU" sz="2400" dirty="0" err="1" smtClean="0"/>
              <a:t>кілилів</a:t>
            </a:r>
            <a:r>
              <a:rPr lang="ru-RU" sz="2400" dirty="0" smtClean="0"/>
              <a:t> та 2 автономно-керовані округи</a:t>
            </a:r>
            <a:endParaRPr lang="uk-UA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Природно-ресурсний потенціал</a:t>
            </a:r>
            <a:endParaRPr lang="uk-UA" dirty="0"/>
          </a:p>
        </p:txBody>
      </p:sp>
      <p:pic>
        <p:nvPicPr>
          <p:cNvPr id="4" name="Содержимое 3" descr="1006523_ethiopi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04209"/>
            <a:ext cx="6858048" cy="5096563"/>
          </a:xfrm>
        </p:spPr>
      </p:pic>
      <p:sp>
        <p:nvSpPr>
          <p:cNvPr id="5" name="Овал 4"/>
          <p:cNvSpPr/>
          <p:nvPr/>
        </p:nvSpPr>
        <p:spPr>
          <a:xfrm>
            <a:off x="3714744" y="2285992"/>
            <a:ext cx="857256" cy="285752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071802" y="2643182"/>
            <a:ext cx="857256" cy="285752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21091338">
            <a:off x="2545280" y="3210374"/>
            <a:ext cx="1000132" cy="433022"/>
          </a:xfrm>
          <a:prstGeom prst="ellipse">
            <a:avLst/>
          </a:prstGeom>
          <a:noFill/>
          <a:ln w="47625" cmpd="sng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Гора </a:t>
            </a:r>
            <a:r>
              <a:rPr lang="uk-UA" dirty="0" err="1" smtClean="0"/>
              <a:t>Рас-Дашен</a:t>
            </a:r>
            <a:r>
              <a:rPr lang="uk-UA" dirty="0" smtClean="0"/>
              <a:t> (4620 м)</a:t>
            </a:r>
            <a:endParaRPr lang="uk-UA" dirty="0"/>
          </a:p>
        </p:txBody>
      </p:sp>
      <p:pic>
        <p:nvPicPr>
          <p:cNvPr id="4" name="Содержимое 3" descr="0_46f64_5dd762b3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858312" cy="54292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Озеро </a:t>
            </a:r>
            <a:r>
              <a:rPr lang="uk-UA" dirty="0" err="1" smtClean="0"/>
              <a:t>Тана</a:t>
            </a:r>
            <a:endParaRPr lang="uk-UA" dirty="0"/>
          </a:p>
        </p:txBody>
      </p:sp>
      <p:pic>
        <p:nvPicPr>
          <p:cNvPr id="4" name="Содержимое 3" descr="800px-Lake_Tana,_Ethiop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7786742" cy="507209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857256"/>
          </a:xfrm>
        </p:spPr>
        <p:txBody>
          <a:bodyPr>
            <a:noAutofit/>
          </a:bodyPr>
          <a:lstStyle/>
          <a:p>
            <a:r>
              <a:rPr lang="uk-UA" sz="3600" dirty="0" smtClean="0"/>
              <a:t>Водоспад, що утворює річка </a:t>
            </a:r>
            <a:r>
              <a:rPr lang="uk-UA" sz="3600" dirty="0" err="1" smtClean="0"/>
              <a:t>Аббай</a:t>
            </a:r>
            <a:endParaRPr lang="uk-UA" sz="3600" dirty="0"/>
          </a:p>
        </p:txBody>
      </p:sp>
      <p:pic>
        <p:nvPicPr>
          <p:cNvPr id="4" name="Содержимое 3" descr="vodopad-tis-aba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491" y="1293004"/>
            <a:ext cx="8840665" cy="542214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Мінеральні ресурси</a:t>
            </a:r>
            <a:endParaRPr lang="uk-UA" dirty="0"/>
          </a:p>
        </p:txBody>
      </p:sp>
      <p:pic>
        <p:nvPicPr>
          <p:cNvPr id="4" name="Содержимое 3" descr="jefiopij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285860"/>
            <a:ext cx="3249375" cy="507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jefiopija3_novyy_raz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74" y="1285860"/>
            <a:ext cx="448783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642910" y="5572140"/>
            <a:ext cx="4714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Мінеральні ресурси: природний газ, марганцева й титанова руди, золото, платина, сірка, азбест, графіт, калійна сіль.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копалини 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4" y="1643050"/>
          <a:ext cx="8556654" cy="375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218"/>
                <a:gridCol w="2852218"/>
                <a:gridCol w="2852218"/>
              </a:tblGrid>
              <a:tr h="5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Корисні копалини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Підтверджені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запаси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Частка у світі,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</a:tr>
              <a:tr h="5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Тантал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0,26</a:t>
                      </a:r>
                      <a:endParaRPr lang="uk-UA" dirty="0"/>
                    </a:p>
                  </a:txBody>
                  <a:tcPr/>
                </a:tc>
              </a:tr>
              <a:tr h="5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Золото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0,1</a:t>
                      </a:r>
                      <a:endParaRPr lang="uk-UA" dirty="0"/>
                    </a:p>
                  </a:txBody>
                  <a:tcPr/>
                </a:tc>
              </a:tr>
              <a:tr h="5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Калійні солі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0,6</a:t>
                      </a:r>
                      <a:endParaRPr lang="uk-UA" dirty="0"/>
                    </a:p>
                  </a:txBody>
                  <a:tcPr/>
                </a:tc>
              </a:tr>
              <a:tr h="5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Мідь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5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Природний газ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5370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Цинк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560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0,2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773</TotalTime>
  <Words>360</Words>
  <Application>Microsoft Office PowerPoint</Application>
  <PresentationFormat>Экран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Официальная</vt:lpstr>
      <vt:lpstr>Країни Східної Африки: Ефіопія</vt:lpstr>
      <vt:lpstr>Загальна характеристика</vt:lpstr>
      <vt:lpstr>Адміністративно-територіальний поділ</vt:lpstr>
      <vt:lpstr>Природно-ресурсний потенціал</vt:lpstr>
      <vt:lpstr>Гора Рас-Дашен (4620 м)</vt:lpstr>
      <vt:lpstr>Озеро Тана</vt:lpstr>
      <vt:lpstr>Водоспад, що утворює річка Аббай</vt:lpstr>
      <vt:lpstr>Мінеральні ресурси</vt:lpstr>
      <vt:lpstr>Корисні копалини </vt:lpstr>
      <vt:lpstr>Клімат</vt:lpstr>
      <vt:lpstr>Населення</vt:lpstr>
      <vt:lpstr>Населення</vt:lpstr>
      <vt:lpstr>Населення</vt:lpstr>
      <vt:lpstr>Населення: найбільші міста</vt:lpstr>
      <vt:lpstr>Спорт</vt:lpstr>
      <vt:lpstr>Загальна характеристика господарства</vt:lpstr>
      <vt:lpstr>Промисловість</vt:lpstr>
      <vt:lpstr>Соляні шахти</vt:lpstr>
      <vt:lpstr>Сільське господарство</vt:lpstr>
      <vt:lpstr>Сільське господарство</vt:lpstr>
      <vt:lpstr>Транспорт</vt:lpstr>
      <vt:lpstr>Міжнародні зв’язки</vt:lpstr>
      <vt:lpstr>Рекреаційні ресурси: Собор святого Георгія</vt:lpstr>
      <vt:lpstr>Собор Святої Трійці </vt:lpstr>
      <vt:lpstr>Стародавнє місто Аксум</vt:lpstr>
      <vt:lpstr>Пустеля Данакіль</vt:lpstr>
      <vt:lpstr>Пустеля Данакіль</vt:lpstr>
      <vt:lpstr>Озеро і вулкан Ерта-Але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Ефіопія</dc:title>
  <dc:creator>Валя</dc:creator>
  <cp:lastModifiedBy>Марина Котова</cp:lastModifiedBy>
  <cp:revision>88</cp:revision>
  <dcterms:created xsi:type="dcterms:W3CDTF">2014-05-01T14:36:49Z</dcterms:created>
  <dcterms:modified xsi:type="dcterms:W3CDTF">2014-05-02T15:34:24Z</dcterms:modified>
</cp:coreProperties>
</file>