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701C3-7122-4C81-B1F6-EB70A8EF9A40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92E78-A1C7-4176-99A6-E01B577CFC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92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Культура Шотландии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2E78-A1C7-4176-99A6-E01B577CFCF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Свап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2E78-A1C7-4176-99A6-E01B577CFCF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72;&#1088;&#1090;&#1091;&#1088;\&#1040;&#1058;\&#1055;&#1086;&#1080;&#1089;&#1082;%20&#1074;&#1080;&#1076;&#1077;&#1086;&#1079;&#1072;&#1087;&#1080;&#1089;&#1077;&#1081;%20&#1087;&#1086;%20&#1079;&#1072;&#1087;&#1088;&#1086;&#1089;&#1091;%20&#1074;&#1086;&#1083;&#1099;&#1085;&#1082;&#1072;%20-%202308%20&#1088;&#1077;&#1079;&#1091;&#1083;&#1100;&#1090;&#1072;&#1090;&#1086;&#1074;.mp4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72;&#1088;&#1090;&#1091;&#1088;\&#1040;&#1058;\Corryvrechan%20Scottish%20Dance%20Team%20at%20Kilkenny%20-%20Castle.mp4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10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usmirzp.com/wp-content/uploads/2013/01/130117002_Scotl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25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4509120"/>
            <a:ext cx="7772400" cy="1470025"/>
          </a:xfrm>
          <a:scene3d>
            <a:camera prst="isometricOffAxis1Righ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latin typeface="Lobster" pitchFamily="2" charset="0"/>
              </a:rPr>
              <a:t>Культура Шотландии</a:t>
            </a:r>
            <a:r>
              <a:rPr lang="ru-RU" dirty="0" smtClean="0">
                <a:latin typeface="Allegretto Script One" pitchFamily="66" charset="-52"/>
              </a:rPr>
              <a:t/>
            </a:r>
            <a:br>
              <a:rPr lang="ru-RU" dirty="0" smtClean="0">
                <a:latin typeface="Allegretto Script One" pitchFamily="66" charset="-52"/>
              </a:rPr>
            </a:br>
            <a:endParaRPr lang="ru-RU" dirty="0">
              <a:latin typeface="Allegretto Script One" pitchFamily="66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www.gifs.net/Animation11/Geography_and_History/International_Flags/scotlan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548680"/>
            <a:ext cx="1952625" cy="14097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1.bp.blogspot.com/-JQSyuzbG8Pk/T33nUXOQprI/AAAAAAAANCQ/VEC-6UNDeHI/s1600/special_orders__44693_zoo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62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4572000" cy="68172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300" b="1" dirty="0" smtClean="0">
                <a:solidFill>
                  <a:schemeClr val="bg1"/>
                </a:solidFill>
              </a:rPr>
              <a:t>Многих иностранцев удивляет, как шотландцам удается быть то британцами, когда это им выгодно, то чистокровными шотландцами. Эта двойственность отражается и в шотландской культуре, представленной двумя глубоко различающимися тенденциями. Одна исторически связана с культурой Западной Европы. Другая часть культуры - чисто местного, шотландского разлива. В мировую культуру шотландцы привнесли куда меньше, чем в науку, промышленность и современное мышление, но вклад их далеко не презренный, по крайней мере, на их взгляд.</a:t>
            </a:r>
            <a:endParaRPr lang="ru-RU" sz="2300" b="1" dirty="0">
              <a:solidFill>
                <a:schemeClr val="bg1"/>
              </a:solidFill>
            </a:endParaRPr>
          </a:p>
        </p:txBody>
      </p:sp>
      <p:pic>
        <p:nvPicPr>
          <p:cNvPr id="14342" name="Picture 6" descr="http://www.gifs.net/Animation11/Geography_and_History/International_Flags/scotland_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7456" y="620688"/>
            <a:ext cx="4896544" cy="375090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0" name="Picture 12" descr="http://vip.ve4erinki.net/img/content/scotlandori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Когда-то самым любимым инструментом шотландцев была кельтская арфа; сейчас основу их музыки составляют скрипка, аккордеон и волынка, плюс современный синтезатор и музыкальная техника, с возмущением отвергаемая пуристами. Скрипач с Шотландских островов Эли </a:t>
            </a:r>
            <a:r>
              <a:rPr lang="ru-RU" b="1" dirty="0" err="1" smtClean="0">
                <a:solidFill>
                  <a:schemeClr val="bg1"/>
                </a:solidFill>
              </a:rPr>
              <a:t>Бейн</a:t>
            </a:r>
            <a:r>
              <a:rPr lang="ru-RU" b="1" dirty="0" smtClean="0">
                <a:solidFill>
                  <a:schemeClr val="bg1"/>
                </a:solidFill>
              </a:rPr>
              <a:t> известен во всем мире. Да и вообще, известных скрипачей в Шотландии много - иногда на некоторых особых представлениях собирается до тысячи скрипачей.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416" name="AutoShape 8" descr="data:image/jpeg;base64,/9j/4AAQSkZJRgABAQAAAQABAAD/2wCEAAkGBhMSERQUEhQWFBQVFRcUFBQUGBUUFBQVFRQYFRYUFBQXGyYeFxkkHRQUHy8gIycpLCwsFR4xNTAqNSYsLCkBCQoKDgwOGg8PGiokHCQxLCksLCwtLCwsLCksLDQpLCwsLCwtLCwsKSwsLCwsLCwsLCwsLCksKSwpLCwsKSwsNf/AABEIAL4BCQMBIgACEQEDEQH/xAAaAAADAQEBAQAAAAAAAAAAAAABAgMEAAUH/8QAPhAAAQIDBAcFBgQGAwEBAAAAAQACAxEhBDFBURIiMkJSYXEFE5GhsWJygcHR8BQjU+EVY4KSosKy0vHDM//EABoBAAIDAQEAAAAAAAAAAAAAAAMEAQIFAAb/xAAuEQABAwIFAwIGAwEBAAAAAAABAAIRAwQSITFBURMiYQWhFDJxgZHRscHwUjP/2gAMAwEAAhEDEQA/APkFxkUS/JKWTEyajC8kYFM2NSlPXx+iDhMynadcuGAZcImHxH4C/wDZK15I0RTESxOInefgnbC4qevh9UrnyM2053n9lYENQqzZGLdCDCwcZA3ZzwMsMk0OLKgEvXxSRG1nnX6+dUIkXHx6rnnEqUmFpDjkqyz+KnEiKL4ykXKAydU0+s1oIYNVR8aYUy9ABO1iJCSJJShqtDYiyGtDGSK5dHKMGGtLQlbCM6CmeFeat3bRUmcqyb5zcguzMJ+hUAbLRmFCM66Sa02cmT3HRDhWdK3OkM7j8FZ0WkmgNBxF5/qPyU4Vmc5rp0lrAuMqXOEzrGmFFNNuE9yBelxdM5FdGe0aLgNImh0qDSbQyaKlVERz6CoOAoPAXfEpLOGaLm1edobrZtoeZmCE8G0OcJCgGDaCSioWsOQ/K6xdLzT545TizAbZA9kVMxyFApQojWuIa3aGjpO1nVuIwCcQwL8a0zF6laIgFRRCLyStCvZudSlxDS38x/v4XQS7T1zmDPnR0hhUA/FGGA0kGv7LNabXMzzv6ykfks8a1k1nXGXJFewvzKUoupW7g5okjcr04lrA9FktFsmFgdHKmSubSARq/qDqkgaFXiWmYGMlIvJSgI6BRYWaSSErQi1Eskb/ALvTyANykwqA5pZomGSqieHkmMIlULgEz0nOBACi6FdMj7pgnLRQ1NOlyoIGr0Pr+6o2Dq9D6iakuyQhRefCQcgPUo9877AWmG2gwT9yM/VCDidFputmQC46rBDZI61BjPHOmOdU4domQ8TU/spvrU34/JB0SnT0RXHEstjCDi0VTmUr4gUHR1IvVQzlOOrNb8u6qY1JKekgAmaxEiEmSSlATNYqCGrtgFSqqLYasyErCGBW/wBPFXbkKTy+5lVRGDFopCzyFaevgncQACBM3VzvGr4q7bOZTOqDnTyvKSFoibZaRN06NmKg6OPxVQ8AqK7MIDuUsnRG0mdEy5SNRy5VKsyE2Ws6uTdY+NwUoEZzjomjSJSuAnUU5GY+KEGQmD4eqpVeQYCYsWPL4jI8rS2PLYaARSZ1nSwqblAzDw4nxrTFF1pA5Toske1zQgHEytCvSo9PC90kaLSZQ30wNOmHkSPgki2gNcZXYSyKwxLQTLw8LlEvJRywHVIC46f/AJiFti2xZYlompSRAVg0BDfcPeTJQLiVwamDUdFWQIJShq4BULE+hVQSpazNTDSuMNXDFQwvv/xDLk4LcEELMYVx+6U+aqYVAeUvBUEObehw509U7Yc2dCDXn+6knJUbT4CAYqCHy+SpCbQJgQly7JbbacQXGJUIUM6wpdMY1aZpoMOYcKmkx/TXDqmZFAeKY+tELOHaYABoZUGEy2/wRWklpWO+pRpuLZmMk9nbRWmosspBIc4NvFTWnIKnct4x4FAIdOq1LW6Y6kOzTJeEYqmXIyRDU8BC88SSlATBqoIaoGKVUpGw1dsHNENy6LQyBStOt/gFUmNUSm3FkphmQTshlzTKsq/A87lZrmi4TObvolDzpa1xoRhI8lTqAHJXqUiQC3NFjG6JmZkVk2vJ2sU8G0Uk0AdKnxKgyTHVrKh6XHykUpjaJkq1Jdoi21PpvBeYGi0kXzPPPqoxYgBBCzRLUs74xKgUyTJTNStSa0saPuVrj2qsxjXxr61+KjFtUzO5ZiUAEbCEg6q4qjoyUlcGpg1SqSXHNKAiGqgYiWqJU4ckgaiGpyxOWV6riVZrDKQMTFipJM7FDLk30miQSpFlAfuicw6A/DwRYC5pkLiLq30TtguLDOQkQakC+nqpMkJTqsGglMGoghNChtlMuJ90fM0VGuaLmzrvGd9bhRCwEhazbg9paAJWaG7aaBUgy6ioVbLBe7SEiAQZTpk4X9SiLU4PEqXUaAOV1ShDs79OoNDe66h0d7k4YIzGdpn6rFqVHhxaSdY4RgQRi8dBNx8AqjQBNHOpiQ26lwrklbZA15DntF4kJu6XSCv+WJSDjheGio9mt4CF2Awn6BmiHHY/7+lmtEeUi1rW85fNy61d490xpHSAIvlUcpC9oV4samq1o6CZ8Sp2hz3MaSTSbb6U1hQch5q9Ko0HRLXVF3VOEEzmjGshDw4lrQ4B1SAajIdDiq/h2/qDwf8AVZ3whoNM7ptp4t8l2mEJ9R0pyyY+mHBw86ryNBUDU/dUrSWF5keSdjhgPiUyTCzmDEYQZBJ+qZjRUXm+mY5o1xSlwBmqY80Z1BxaHKkCITNopO6WYqK9PRGFzUHx5Gnw9R8wpvj1ouc0uU0sFJwcc1u74C77ks8a0LK6KlmuFNGqXZLS1uQVokeak56EkQ1ESRJKVGScNTBq5QBKmGpgxUDUSFEqxAAlI1qZrU7oR6Trl93JnME775GlVxUBwBSyXOVdUYT6nLkE7nnCQ+AHr9FSCmyDmAoFjiAQPsV9Jp3QaCbgLxfM0uoiyE5zTQmRBrO40N8gnhWbUcC5olIynM8Jo3orwMOZWcXEohjeZ/xHnVM2JQSaBzqfMyTQWsAxPSTR9VRsUCeiwfHWNRO8oMtzWuyDhcN1CCXuJaJmYIpPqNkfNGy2RxJnJukCNYgVlpDM5qjoz9MGZvHIZG7kpiFoRL7neU/o7yRG1cjCz3W9TGQGnX6JrPCZi6fuifm6i0abAaNnTeJNxyFMVANDXkcz+yoY4Hj6pcucTC1regeiMbgIP1XRoz6S1fdElO1wy5wJO0AaknaGifQJI9rEr1ni2yYHKY+fyV6WIFAuqNAVCZJlbowGkHT2gD8bj6KheAPvBeTEtswOU/A1U3WxV6JRLe6pUWua1ozXsRbUK1WX8ZqkcwfkfJeYbQUhcURtIBDuL51WPC3/AI3VIpgc6inopfi+aySXaKLhCRNQlbWiRrjQ/fX1QbEkoRI01Nz5qC2dVZrxTMtC0utCk6LNSRAUhoUOqucjNcuATtYrISUBMAmaxO0BQuGqQBMGqgRLSc1ysQYlKGSNaJgwA/fzTPgGdSBPnnTBO5rZgzJmAaCXmVzohUBgpRLAfNc4kinl+yrpjBo+Mync9x5DlRCLwnxSxS0KD7O4tBldMTNOYvmmfBGiCXCkxSbuY5XLmtm10zdJ2fI+SDJaJHQ+FD5K+MlqSFB52/KuxzMiepl5BMyMZaoAwoMuqzsjABB1svQO4rXa1gwuc78KrASSCbwRU58ktmaJyOII/uE/kVlda6zU3Wgz+80RrTBBWe5tFrjAlehBiAJjagPD0XlGOZpTFKjpZptl9gYGtAEL0I1rBUo9smZ5ivhL6LEXFBEawNStW5dUdiK0xLYSZzyU3WglSkiApgIIqO0RMQlKmkukpVSSdUskdFMAmAXKBCTRR0VQBEhRKJAhT0UNFWIu+8VOalUlqiiAuAThqlQlATtCLWpmKCVw1XAJxDKZs1zmKuJE6ZLcguDJGp+f3enAAMqnyQeBTmP2+iL3iYPILnHJc2mZBKoHZAet658yKlTdaFN1pQ4JTpbSEglVc3VHxHzHoiXDRHInzqsffpO9V8MhJgsboF6P4kKZtaw6aEyoFMJk3r9lp/E16zHipiOVKSMkQCEmXko94hNHRRDVyiSUq6SfRR0V0qCCkku0VQtPqmDColWa0nZSkuAVgwrmtNei7EFLmERkpAXotBVWtMj94pmNK5zgF1Nji6IKlL7+wurP7+i0BjvvohoumPh6quMSrvpODZgqInP4/PombOeOP3cqhrtLG/8A2VA12kb7z6qXPAVKdNxcBB1UhPn9/BB2lLH7+C1hrqVOPohED5XlD6gyTb6Dw13afwszy7Vvu+fRQ0nc/v4L0YgfJlTd/sFjm/M+IRg8QkOm/g/hZ5LpIF6UvUIpDYVbim0pFZi9cXLiJUB2EyFq75K6Ms81y7CFc1iVUxqJTESSR0VMIMldpIJwxMGqVOqnJHRVA1MGLlCkGJgxVa1OGKsogZKh3abQVSEXAT+P0XSuLQDEqQh1TiGqSGkVSQ81QuzTFOmC0mQoGHRBzaD4+oV3ykg+WiPj6hQ10lWqsDXRIU3MoL8fVUEPqnfLRb/V6qokqOcj27GuB7goiHyPglYyjqG7JahKnRJDlJ/u/NQHZq9djQG9wUocOjqG7L2iqQodLj4J4REn1w/3KeCRK/FdVdBU2jWmpGIaICHfQ4Yckhh6wocMOa0gitcvRI5w0xXL1Q8XdomqzWijOMa+FIM17jtZe2qNZrmhvOHNFr295fvf/RUa8abq4u9VeoctNglrbD1W9418Jmw7qHHDkljQ6XHwVg9tK5+iWO9sr0DFpktiqGim/vGnhSitpDobsvbCxS5Hw/dehGiNlDrh/uF5/fNzTbSMIy5WJLf+x7LxyVyMkZI6x0oCMk2imDVy5IAmDVRrU+iolTCkGpw1U0RL7yTyErjecV0qsqbWpg0KzGjI+KZoGR8VXEEy1magAK9DiEWSr0OI5KrdHWobjimg6OtQ3Ox6KwIhKk5qcPR5+ITjRyOGITwdHI/3FVAbWhw3jzQsQT1NoLGlZXls7j4hdELdM0N+YzarRdGY1T/cU0bR7w6rtriObVdhalK0CoQpEt0zQ3nEKmpShvzCo7Q7w6rrzvFV1KarrxvHmh4m4k1QANEnyssQslcf7mpIrmaIod7ebxNWuKWaOy7+4qcYs0G6rt7ePE1WpFpI1QryBUjx/aSIWaLaG9+83iVgYeR/ubkjFLNBuq69+8eJWa5nC7+8qj3MndEsoIf9FJph0obhvNUoT4ei+h2TvNzWxrmSGq64b5yUYLmaMTVdsHfOa5pZJ1U3sBrNN1KA6HovobhvN4yqQHQ5XG/iamgOZoxNV1w3z+oU9ncyWy6/jKtWLJOqHYQaw00K4Oh1ocN5uSk6JD0xQ3jfbmtQeyuq68b54VJ7maY1XXjfOapLMW6ZuoFvtqFFsSH3tx2+Jv6qdsSH3jqOvdvNzRD4fe7LtvjP6yoHw+8dquvdvniRKpZA10Cz7YjrN01TB8KYo7Hebkp2iJD0bnX8TVo7yHMarsd85FStESHLZdfxnmgSzLVbNeOnU00/alaIsOUOjruNvGF53eQ8j/e36r1LQ+HKFquu4z+oF5new+F395TrSzCMjuvP5eF54Yu0FUMRLUOU+aZiVPQVO7qmcyv3kqlmtd9yXEqWUySErYSfulVsPlkndDoaIJeFoi3MOy2UTC1bsT6Khg6opiUzoQ0BTE/8VR0IaApvOViRhSwpnhdDg3UTMgUFMFaFDFKDD0TMhiQoEsXCF6GnbnEO0aLLDg1dTdd6JrPB2qbr8OipChib6DZfnkjZYQ16DZfn7KK0jCfssc03YvlG6WBBpdirCBfTL5oWeEJXC/mriGK0GHzS8iTmty3ou6TO0f4rJGgVFEbRA/NNN7LmxPaIYmKDzzRtEId6aDaGebEakRH2Kzbqm7rO7RqP4QfA/MdTEqwgXU3suqV0Md66gvOavoClBePQoMjHqtC0pu+Hd2jX9LPGgat3kpxoP5baceHtNWi0MGiaDzUo8Md22g38+JqtQIxDNB9RpuFb5RoP5XRoOoynHh7S0CByw+SjGhjQZQXxM+JaGwxkLueSo+J13RvTmOIf2jQfwUBAupgMFCBB1YlNw4c1qDBSguGeSzQYY0YtBsHPPquZGI5q3qDHYafaN/6QgQdWJTAYfzCns8Gl2OSWBDGjEoLhn+oVSzMErhfz+qvcYZOf+hB9NY7rjtGhVe5FaZYclB8H8xtMW4c1o0RWgvGfD1UHsHeN1Re3PNCyx6pu7Y74b5RqEggjvbt/L+anbB/Mdq4uw9pIIY764bfP9U807WDvHUF7s+LqjVYgZ7BZ1o13Wb2jVXEETFM8OSlaYOrdjkqhgpQY55dVK0sGjcPNL9uWa27hrulU7Rp+0lohUhU3cv5gXmdwMvIfRelHhiUKg2ef6gXmd2Mgn24cA+680Wu/5CwiEfuS50I/ZCcWc8ruSESznl5fRFgTqsh84CuiwXTP1HCrvs7tP9xkoxrKZm7xbwjkrvsh08MMW5dFZwEDNLsc7ENdQqizvp1GIzTPsz5H6hcLGabN4xbn0RiWIyOz4t+iBhbAzWs4uh+Z058JX2Z/dj3nYt4Oqo6zP0B7zsW59VJ9hPdjZ2nYs4Oio+wO7ttG7b8WfRGLG4dd/wClil741P5WmDZYlPhi36ow7LEkOmbUsLs91NnDFn0RZ2e6Q2bs2fRLYGxr7L0jXPxNzOnKSFZYmv7j95uXVdZbLEm/3Im832eaSH2e7X2dh+LP+qNl7Pdr0bsxMWezyTDWNwHPjbyvOl78Wp33VbNZIkj1zb9VZtliV/p3m8+az2Xs91dm/Nn0VW9numdnDFnPkl+m2Tn7Ldt31OjTzP58pI9liaQ/7Nz6rrVZonen3hvNzZzU7R2e7SGz4sz6LrT2c7vTRu0MWZs5I1Gm2Ndjssm7qVOu7M6jfwrvssTvXe8d5v1VvwsWnvDebz5rM/s53eu2bziz6Kv8OdTZ2hiznyQum3Hr7J+0qVPhnZnXn6LrRZYmj+7fqo2iyxO7b/XvN42801p7Pdo7viz/AKqNo7Od3bdnfxh8beSvb024hn7IHqVSp1tToN/KvHssTQZ1ibzePqriyxfLibl1WS0dnO0GUZfExZx9Fcdnulu3Zsy91UfTZOu/CJ6dUqRUzOg38FVbZYsh0G83LqoQLLE0YvuHebn1Tt7OdIbNwxZl0WaD2c7RibOwcWZ9FzabcRz9lPqFSphp5nff6Ktns0TRidBvN/UPNPZ7LEl8eJv1Wez9nO0YtGbIxh/qHkns3Zzpbl+bPor16bJOfsg+nVKnXGZ0O61fhYut1G83h6qL7LE7xvUbzeLqmHZ7pnZvGLOHos7+z3d4Ni9uLM/dVOm3Hr7Jq8qVPhtTqN04s0Xvf6+Jv63VOLLE7x3V283i6rO3s53e7u3mz9bonHZzu8dsXuxZxdEWrTbAz2GyzbWpU6zczrytYs0WY+O83LqpWmzRNH48Tcuq49numNnHFmXRStXZ7tHdvzZl0S/TZln7LbuKlTp1Mzpz9U9ps0SULpxN4xzXlfhomf8Ak36rdaOz3ShbN2bOMcl534B2TfFn/VPNptwjPnZec6lTk/lAQfT5pYkFXA6Xc80Io6eaVMytypRp9N3apx4FTX70QrxIGvfl/wAULQDpG7z4QtET/wDTDDPhVqkwEvSoUsYlp1HK4Wa7qMOaMSzUKq3C68Z5polxu80sZgZredbUYf2nTzwsr7L+UK7zsPYVH2X8ttd9+HNO+fdC7adnwKj5923Z2355o5nBrv8A0sL4ahHyHTyjBst1csFzLJQVwyV4OGzhxZJmXC672kpnh1XqmWtvib2HTysEKy1fXcfhyRstkq+u7Ew91XhTnEu2H8WS6yTnEu2InF7KYZOA58fyvNOtbfF8h35/anZrJQ1F6sLHfXhw6o2acjs3+0ridbsOLml85Oa9DbWlv0afYfflefaLJUV8ua61WT841G2MObFotM5jZ/yzXWonvnbO2OLNiPRmNdise8tbfru7DqOePqpRLL+a6u8cFb8HdXeGHIpnz712ztO4latNnaHFkUHPHqtCztbf4Z3YdfPjysVosmrf5KMeyflsrx4e21b7RsnZ/wAlC0T7tl2/xcTVe3nEM0v6naW/W+Q6Dnn6qcayajK4xMPbVhZOYuy5Ixp6DNm+JxcauJ+zd7WSo+cWu6J6baW8VOw6DngrP+DoK4DDkoQbJqxa7hw5r0BOl1w4slmgz0YuzsHizXMnEc1b1G0t8NPsO/PhZ7PZNWLUXDD+YU9mslL8clWzz0Yuzsji/UKpZgZbt/tIlxMnP/Qgem2lv1x2HQ8/tIbHU1yw9lQfZfzG1xbh7S31rs3ji4VCJPvG7N7eLNDzx6pq8tLf4b5DqOf2sosf5t+/l/OTiy67q4u/5Kle+w2/a/VKds+8ds3u4uJGqzAz2CzbW1t+s3sOvn9pfwlRUY4clG02Sl/kvSgQS43gSBMqnD78lPtKBoihBrcZgiX/AL6oADoGa17iha4KjcBmPK860WWkKu7l/MC8v8Jz8v3XtWgmULZu9rjC83SPs+aebOEZ8rzptqH/AAfdSEX0+aWLFTC1HyyGaSLbD9gLukZCpVr1Om7PfhPaI+sen+gV4sf8zw/4rNHthmehwHAFaLbj3nhg3hRH0TASlO4qh4z3GwWgWm6mIx5polpofqp/jzTqMBmuidoOka+Tc0v0DAW267rQ/u24HCMS0/lD3nY+wnfavy2++/Hms8TtJ3diu87dbwJ39pO0G133brUc25wff+lhfF1o+b2C2QrXdTLFFlroKYZqULtN1K4DdaiztN0hXDhalfhzh0Xpm3tfE3u24CWFa6v9x+PJGyWur6bkTH3VGH2o7XruP3W5I2XtR0313Ym632Uyy3OA5cfyvNm8r4vm52CvZrXQ0xzVhbb6ZY9VmsvajpGuPC1Vb2o6Zrlut5pf4YyVv299X6NPu9hyktFrqPrzXWq2fnGm8MebFO09qu0hX/Fua609qO7013hutzYjUbYx9ism7va/Xd3bjYcK77X+a73jiq/jLqbwx6rM/tV3eurid1qt/FXUrvDdbzQvhjj0T9pe1/hnd2/A8IWi16pp5qNotf5bacePttT2ntV2jf8A4tULR2s7u21wfut42q9vbHEMkv6le1+t82w2HKvHteoymMTH21cWzlhnyWWP2q7QZXGJut41f+KulfhwtyVH2xn7onp19XAqd2w2HBVBbKCmAx5LPBtWrFpuHHmqt7UdIVwG63JZYPaztGLXcO63Ncy2OIqfUL6vhp93Ow8KlnterEpgMf5hT2e10uxzUbP2q7RiVwG639Qp7N2q7Rvx4WolxbHEckH06+uOuO7Y7BaPxgrTEY+yovtf5jeox5qn8VdM1y3W8Kzv7Wd3ja4jdbmEP4Y49E1eX1x8N8242CItf5t2/n/OWuH2iNJwNNqu1pEOpP6rA3tV3e37/C39ZOO1Xd46uLt1uaPUt3AD6BZVvd1nVWy7fgL0vx5mCG6JAJboDRwuJAnUTvKW120isi8kyOmNMSBMhrCYwu5qDe1jpNnzHl1U7d2qWzAnQy9eaD0DktSvdVsLxO3AVLR2kA2HITJb7oYdKVJzma3+i8b+Juz/AMitdo7TcRDrhwt4wvO/iLs/8WpsUDhH3WILqrz7B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8" name="AutoShape 10" descr="data:image/jpeg;base64,/9j/4AAQSkZJRgABAQAAAQABAAD/2wCEAAkGBhMSERQUEhQWFBQVFRcUFBQUGBUUFBQVFRQYFRYUFBQXGyYeFxkkHRQUHy8gIycpLCwsFR4xNTAqNSYsLCkBCQoKDgwOGg8PGiokHCQxLCksLCwtLCwsLCksLDQpLCwsLCwtLCwsKSwsLCwsLCwsLCwsLCksKSwpLCwsKSwsNf/AABEIAL4BCQMBIgACEQEDEQH/xAAaAAADAQEBAQAAAAAAAAAAAAABAgMEAAUH/8QAPhAAAQIDBAcFBgQGAwEBAAAAAQACAxEhBDFBURIiMkJSYXEFE5GhsWJygcHR8BQjU+EVY4KSosKy0vHDM//EABoBAAIDAQEAAAAAAAAAAAAAAAMEAQIFAAb/xAAuEQABAwIFAwIGAwEBAAAAAAABAAIRAwQSITFBURMiYQWhFDJxgZHRscHwUjP/2gAMAwEAAhEDEQA/APkFxkUS/JKWTEyajC8kYFM2NSlPXx+iDhMynadcuGAZcImHxH4C/wDZK15I0RTESxOInefgnbC4qevh9UrnyM2053n9lYENQqzZGLdCDCwcZA3ZzwMsMk0OLKgEvXxSRG1nnX6+dUIkXHx6rnnEqUmFpDjkqyz+KnEiKL4ykXKAydU0+s1oIYNVR8aYUy9ABO1iJCSJJShqtDYiyGtDGSK5dHKMGGtLQlbCM6CmeFeat3bRUmcqyb5zcguzMJ+hUAbLRmFCM66Sa02cmT3HRDhWdK3OkM7j8FZ0WkmgNBxF5/qPyU4Vmc5rp0lrAuMqXOEzrGmFFNNuE9yBelxdM5FdGe0aLgNImh0qDSbQyaKlVERz6CoOAoPAXfEpLOGaLm1edobrZtoeZmCE8G0OcJCgGDaCSioWsOQ/K6xdLzT545TizAbZA9kVMxyFApQojWuIa3aGjpO1nVuIwCcQwL8a0zF6laIgFRRCLyStCvZudSlxDS38x/v4XQS7T1zmDPnR0hhUA/FGGA0kGv7LNabXMzzv6ykfks8a1k1nXGXJFewvzKUoupW7g5okjcr04lrA9FktFsmFgdHKmSubSARq/qDqkgaFXiWmYGMlIvJSgI6BRYWaSSErQi1Eskb/ALvTyANykwqA5pZomGSqieHkmMIlULgEz0nOBACi6FdMj7pgnLRQ1NOlyoIGr0Pr+6o2Dq9D6iakuyQhRefCQcgPUo9877AWmG2gwT9yM/VCDidFputmQC46rBDZI61BjPHOmOdU4domQ8TU/spvrU34/JB0SnT0RXHEstjCDi0VTmUr4gUHR1IvVQzlOOrNb8u6qY1JKekgAmaxEiEmSSlATNYqCGrtgFSqqLYasyErCGBW/wBPFXbkKTy+5lVRGDFopCzyFaevgncQACBM3VzvGr4q7bOZTOqDnTyvKSFoibZaRN06NmKg6OPxVQ8AqK7MIDuUsnRG0mdEy5SNRy5VKsyE2Ws6uTdY+NwUoEZzjomjSJSuAnUU5GY+KEGQmD4eqpVeQYCYsWPL4jI8rS2PLYaARSZ1nSwqblAzDw4nxrTFF1pA5Toske1zQgHEytCvSo9PC90kaLSZQ30wNOmHkSPgki2gNcZXYSyKwxLQTLw8LlEvJRywHVIC46f/AJiFti2xZYlompSRAVg0BDfcPeTJQLiVwamDUdFWQIJShq4BULE+hVQSpazNTDSuMNXDFQwvv/xDLk4LcEELMYVx+6U+aqYVAeUvBUEObehw509U7Yc2dCDXn+6knJUbT4CAYqCHy+SpCbQJgQly7JbbacQXGJUIUM6wpdMY1aZpoMOYcKmkx/TXDqmZFAeKY+tELOHaYABoZUGEy2/wRWklpWO+pRpuLZmMk9nbRWmosspBIc4NvFTWnIKnct4x4FAIdOq1LW6Y6kOzTJeEYqmXIyRDU8BC88SSlATBqoIaoGKVUpGw1dsHNENy6LQyBStOt/gFUmNUSm3FkphmQTshlzTKsq/A87lZrmi4TObvolDzpa1xoRhI8lTqAHJXqUiQC3NFjG6JmZkVk2vJ2sU8G0Uk0AdKnxKgyTHVrKh6XHykUpjaJkq1Jdoi21PpvBeYGi0kXzPPPqoxYgBBCzRLUs74xKgUyTJTNStSa0saPuVrj2qsxjXxr61+KjFtUzO5ZiUAEbCEg6q4qjoyUlcGpg1SqSXHNKAiGqgYiWqJU4ckgaiGpyxOWV6riVZrDKQMTFipJM7FDLk30miQSpFlAfuicw6A/DwRYC5pkLiLq30TtguLDOQkQakC+nqpMkJTqsGglMGoghNChtlMuJ90fM0VGuaLmzrvGd9bhRCwEhazbg9paAJWaG7aaBUgy6ioVbLBe7SEiAQZTpk4X9SiLU4PEqXUaAOV1ShDs79OoNDe66h0d7k4YIzGdpn6rFqVHhxaSdY4RgQRi8dBNx8AqjQBNHOpiQ26lwrklbZA15DntF4kJu6XSCv+WJSDjheGio9mt4CF2Awn6BmiHHY/7+lmtEeUi1rW85fNy61d490xpHSAIvlUcpC9oV4samq1o6CZ8Sp2hz3MaSTSbb6U1hQch5q9Ko0HRLXVF3VOEEzmjGshDw4lrQ4B1SAajIdDiq/h2/qDwf8AVZ3whoNM7ptp4t8l2mEJ9R0pyyY+mHBw86ryNBUDU/dUrSWF5keSdjhgPiUyTCzmDEYQZBJ+qZjRUXm+mY5o1xSlwBmqY80Z1BxaHKkCITNopO6WYqK9PRGFzUHx5Gnw9R8wpvj1ouc0uU0sFJwcc1u74C77ks8a0LK6KlmuFNGqXZLS1uQVokeak56EkQ1ESRJKVGScNTBq5QBKmGpgxUDUSFEqxAAlI1qZrU7oR6Trl93JnME775GlVxUBwBSyXOVdUYT6nLkE7nnCQ+AHr9FSCmyDmAoFjiAQPsV9Jp3QaCbgLxfM0uoiyE5zTQmRBrO40N8gnhWbUcC5olIynM8Jo3orwMOZWcXEohjeZ/xHnVM2JQSaBzqfMyTQWsAxPSTR9VRsUCeiwfHWNRO8oMtzWuyDhcN1CCXuJaJmYIpPqNkfNGy2RxJnJukCNYgVlpDM5qjoz9MGZvHIZG7kpiFoRL7neU/o7yRG1cjCz3W9TGQGnX6JrPCZi6fuifm6i0abAaNnTeJNxyFMVANDXkcz+yoY4Hj6pcucTC1regeiMbgIP1XRoz6S1fdElO1wy5wJO0AaknaGifQJI9rEr1ni2yYHKY+fyV6WIFAuqNAVCZJlbowGkHT2gD8bj6KheAPvBeTEtswOU/A1U3WxV6JRLe6pUWua1ozXsRbUK1WX8ZqkcwfkfJeYbQUhcURtIBDuL51WPC3/AI3VIpgc6inopfi+aySXaKLhCRNQlbWiRrjQ/fX1QbEkoRI01Nz5qC2dVZrxTMtC0utCk6LNSRAUhoUOqucjNcuATtYrISUBMAmaxO0BQuGqQBMGqgRLSc1ysQYlKGSNaJgwA/fzTPgGdSBPnnTBO5rZgzJmAaCXmVzohUBgpRLAfNc4kinl+yrpjBo+Mync9x5DlRCLwnxSxS0KD7O4tBldMTNOYvmmfBGiCXCkxSbuY5XLmtm10zdJ2fI+SDJaJHQ+FD5K+MlqSFB52/KuxzMiepl5BMyMZaoAwoMuqzsjABB1svQO4rXa1gwuc78KrASSCbwRU58ktmaJyOII/uE/kVlda6zU3Wgz+80RrTBBWe5tFrjAlehBiAJjagPD0XlGOZpTFKjpZptl9gYGtAEL0I1rBUo9smZ5ivhL6LEXFBEawNStW5dUdiK0xLYSZzyU3WglSkiApgIIqO0RMQlKmkukpVSSdUskdFMAmAXKBCTRR0VQBEhRKJAhT0UNFWIu+8VOalUlqiiAuAThqlQlATtCLWpmKCVw1XAJxDKZs1zmKuJE6ZLcguDJGp+f3enAAMqnyQeBTmP2+iL3iYPILnHJc2mZBKoHZAet658yKlTdaFN1pQ4JTpbSEglVc3VHxHzHoiXDRHInzqsffpO9V8MhJgsboF6P4kKZtaw6aEyoFMJk3r9lp/E16zHipiOVKSMkQCEmXko94hNHRRDVyiSUq6SfRR0V0qCCkku0VQtPqmDColWa0nZSkuAVgwrmtNei7EFLmERkpAXotBVWtMj94pmNK5zgF1Nji6IKlL7+wurP7+i0BjvvohoumPh6quMSrvpODZgqInP4/PombOeOP3cqhrtLG/8A2VA12kb7z6qXPAVKdNxcBB1UhPn9/BB2lLH7+C1hrqVOPohED5XlD6gyTb6Dw13afwszy7Vvu+fRQ0nc/v4L0YgfJlTd/sFjm/M+IRg8QkOm/g/hZ5LpIF6UvUIpDYVbim0pFZi9cXLiJUB2EyFq75K6Ms81y7CFc1iVUxqJTESSR0VMIMldpIJwxMGqVOqnJHRVA1MGLlCkGJgxVa1OGKsogZKh3abQVSEXAT+P0XSuLQDEqQh1TiGqSGkVSQ81QuzTFOmC0mQoGHRBzaD4+oV3ykg+WiPj6hQ10lWqsDXRIU3MoL8fVUEPqnfLRb/V6qokqOcj27GuB7goiHyPglYyjqG7JahKnRJDlJ/u/NQHZq9djQG9wUocOjqG7L2iqQodLj4J4REn1w/3KeCRK/FdVdBU2jWmpGIaICHfQ4Yckhh6wocMOa0gitcvRI5w0xXL1Q8XdomqzWijOMa+FIM17jtZe2qNZrmhvOHNFr295fvf/RUa8abq4u9VeoctNglrbD1W9418Jmw7qHHDkljQ6XHwVg9tK5+iWO9sr0DFpktiqGim/vGnhSitpDobsvbCxS5Hw/dehGiNlDrh/uF5/fNzTbSMIy5WJLf+x7LxyVyMkZI6x0oCMk2imDVy5IAmDVRrU+iolTCkGpw1U0RL7yTyErjecV0qsqbWpg0KzGjI+KZoGR8VXEEy1magAK9DiEWSr0OI5KrdHWobjimg6OtQ3Ox6KwIhKk5qcPR5+ITjRyOGITwdHI/3FVAbWhw3jzQsQT1NoLGlZXls7j4hdELdM0N+YzarRdGY1T/cU0bR7w6rtriObVdhalK0CoQpEt0zQ3nEKmpShvzCo7Q7w6rrzvFV1KarrxvHmh4m4k1QANEnyssQslcf7mpIrmaIod7ebxNWuKWaOy7+4qcYs0G6rt7ePE1WpFpI1QryBUjx/aSIWaLaG9+83iVgYeR/ubkjFLNBuq69+8eJWa5nC7+8qj3MndEsoIf9FJph0obhvNUoT4ei+h2TvNzWxrmSGq64b5yUYLmaMTVdsHfOa5pZJ1U3sBrNN1KA6HovobhvN4yqQHQ5XG/iamgOZoxNV1w3z+oU9ncyWy6/jKtWLJOqHYQaw00K4Oh1ocN5uSk6JD0xQ3jfbmtQeyuq68b54VJ7maY1XXjfOapLMW6ZuoFvtqFFsSH3tx2+Jv6qdsSH3jqOvdvNzRD4fe7LtvjP6yoHw+8dquvdvniRKpZA10Cz7YjrN01TB8KYo7Hebkp2iJD0bnX8TVo7yHMarsd85FStESHLZdfxnmgSzLVbNeOnU00/alaIsOUOjruNvGF53eQ8j/e36r1LQ+HKFquu4z+oF5new+F395TrSzCMjuvP5eF54Yu0FUMRLUOU+aZiVPQVO7qmcyv3kqlmtd9yXEqWUySErYSfulVsPlkndDoaIJeFoi3MOy2UTC1bsT6Khg6opiUzoQ0BTE/8VR0IaApvOViRhSwpnhdDg3UTMgUFMFaFDFKDD0TMhiQoEsXCF6GnbnEO0aLLDg1dTdd6JrPB2qbr8OipChib6DZfnkjZYQ16DZfn7KK0jCfssc03YvlG6WBBpdirCBfTL5oWeEJXC/mriGK0GHzS8iTmty3ou6TO0f4rJGgVFEbRA/NNN7LmxPaIYmKDzzRtEId6aDaGebEakRH2Kzbqm7rO7RqP4QfA/MdTEqwgXU3suqV0Md66gvOavoClBePQoMjHqtC0pu+Hd2jX9LPGgat3kpxoP5baceHtNWi0MGiaDzUo8Md22g38+JqtQIxDNB9RpuFb5RoP5XRoOoynHh7S0CByw+SjGhjQZQXxM+JaGwxkLueSo+J13RvTmOIf2jQfwUBAupgMFCBB1YlNw4c1qDBSguGeSzQYY0YtBsHPPquZGI5q3qDHYafaN/6QgQdWJTAYfzCns8Gl2OSWBDGjEoLhn+oVSzMErhfz+qvcYZOf+hB9NY7rjtGhVe5FaZYclB8H8xtMW4c1o0RWgvGfD1UHsHeN1Re3PNCyx6pu7Y74b5RqEggjvbt/L+anbB/Mdq4uw9pIIY764bfP9U807WDvHUF7s+LqjVYgZ7BZ1o13Wb2jVXEETFM8OSlaYOrdjkqhgpQY55dVK0sGjcPNL9uWa27hrulU7Rp+0lohUhU3cv5gXmdwMvIfRelHhiUKg2ef6gXmd2Mgn24cA+680Wu/5CwiEfuS50I/ZCcWc8ruSESznl5fRFgTqsh84CuiwXTP1HCrvs7tP9xkoxrKZm7xbwjkrvsh08MMW5dFZwEDNLsc7ENdQqizvp1GIzTPsz5H6hcLGabN4xbn0RiWIyOz4t+iBhbAzWs4uh+Z058JX2Z/dj3nYt4Oqo6zP0B7zsW59VJ9hPdjZ2nYs4Oio+wO7ttG7b8WfRGLG4dd/wClil741P5WmDZYlPhi36ow7LEkOmbUsLs91NnDFn0RZ2e6Q2bs2fRLYGxr7L0jXPxNzOnKSFZYmv7j95uXVdZbLEm/3Im832eaSH2e7X2dh+LP+qNl7Pdr0bsxMWezyTDWNwHPjbyvOl78Wp33VbNZIkj1zb9VZtliV/p3m8+az2Xs91dm/Nn0VW9numdnDFnPkl+m2Tn7Ldt31OjTzP58pI9liaQ/7Nz6rrVZonen3hvNzZzU7R2e7SGz4sz6LrT2c7vTRu0MWZs5I1Gm2Ndjssm7qVOu7M6jfwrvssTvXe8d5v1VvwsWnvDebz5rM/s53eu2bziz6Kv8OdTZ2hiznyQum3Hr7J+0qVPhnZnXn6LrRZYmj+7fqo2iyxO7b/XvN42801p7Pdo7viz/AKqNo7Od3bdnfxh8beSvb024hn7IHqVSp1tToN/KvHssTQZ1ibzePqriyxfLibl1WS0dnO0GUZfExZx9Fcdnulu3Zsy91UfTZOu/CJ6dUqRUzOg38FVbZYsh0G83LqoQLLE0YvuHebn1Tt7OdIbNwxZl0WaD2c7RibOwcWZ9FzabcRz9lPqFSphp5nff6Ktns0TRidBvN/UPNPZ7LEl8eJv1Wez9nO0YtGbIxh/qHkns3Zzpbl+bPor16bJOfsg+nVKnXGZ0O61fhYut1G83h6qL7LE7xvUbzeLqmHZ7pnZvGLOHos7+z3d4Ni9uLM/dVOm3Hr7Jq8qVPhtTqN04s0Xvf6+Jv63VOLLE7x3V283i6rO3s53e7u3mz9bonHZzu8dsXuxZxdEWrTbAz2GyzbWpU6zczrytYs0WY+O83LqpWmzRNH48Tcuq49numNnHFmXRStXZ7tHdvzZl0S/TZln7LbuKlTp1Mzpz9U9ps0SULpxN4xzXlfhomf8Ak36rdaOz3ShbN2bOMcl534B2TfFn/VPNptwjPnZec6lTk/lAQfT5pYkFXA6Xc80Io6eaVMytypRp9N3apx4FTX70QrxIGvfl/wAULQDpG7z4QtET/wDTDDPhVqkwEvSoUsYlp1HK4Wa7qMOaMSzUKq3C68Z5polxu80sZgZredbUYf2nTzwsr7L+UK7zsPYVH2X8ttd9+HNO+fdC7adnwKj5923Z2355o5nBrv8A0sL4ahHyHTyjBst1csFzLJQVwyV4OGzhxZJmXC672kpnh1XqmWtvib2HTysEKy1fXcfhyRstkq+u7Ew91XhTnEu2H8WS6yTnEu2InF7KYZOA58fyvNOtbfF8h35/anZrJQ1F6sLHfXhw6o2acjs3+0ridbsOLml85Oa9DbWlv0afYfflefaLJUV8ua61WT841G2MObFotM5jZ/yzXWonvnbO2OLNiPRmNdise8tbfru7DqOePqpRLL+a6u8cFb8HdXeGHIpnz712ztO4latNnaHFkUHPHqtCztbf4Z3YdfPjysVosmrf5KMeyflsrx4e21b7RsnZ/wAlC0T7tl2/xcTVe3nEM0v6naW/W+Q6Dnn6qcayajK4xMPbVhZOYuy5Ixp6DNm+JxcauJ+zd7WSo+cWu6J6baW8VOw6DngrP+DoK4DDkoQbJqxa7hw5r0BOl1w4slmgz0YuzsHizXMnEc1b1G0t8NPsO/PhZ7PZNWLUXDD+YU9mslL8clWzz0Yuzsji/UKpZgZbt/tIlxMnP/Qgem2lv1x2HQ8/tIbHU1yw9lQfZfzG1xbh7S31rs3ji4VCJPvG7N7eLNDzx6pq8tLf4b5DqOf2sosf5t+/l/OTiy67q4u/5Kle+w2/a/VKds+8ds3u4uJGqzAz2CzbW1t+s3sOvn9pfwlRUY4clG02Sl/kvSgQS43gSBMqnD78lPtKBoihBrcZgiX/AL6oADoGa17iha4KjcBmPK860WWkKu7l/MC8v8Jz8v3XtWgmULZu9rjC83SPs+aebOEZ8rzptqH/AAfdSEX0+aWLFTC1HyyGaSLbD9gLukZCpVr1Om7PfhPaI+sen+gV4sf8zw/4rNHthmehwHAFaLbj3nhg3hRH0TASlO4qh4z3GwWgWm6mIx5polpofqp/jzTqMBmuidoOka+Tc0v0DAW267rQ/u24HCMS0/lD3nY+wnfavy2++/Hms8TtJ3diu87dbwJ39pO0G133brUc25wff+lhfF1o+b2C2QrXdTLFFlroKYZqULtN1K4DdaiztN0hXDhalfhzh0Xpm3tfE3u24CWFa6v9x+PJGyWur6bkTH3VGH2o7XruP3W5I2XtR0313Ym632Uyy3OA5cfyvNm8r4vm52CvZrXQ0xzVhbb6ZY9VmsvajpGuPC1Vb2o6Zrlut5pf4YyVv299X6NPu9hyktFrqPrzXWq2fnGm8MebFO09qu0hX/Fua609qO7013hutzYjUbYx9ism7va/Xd3bjYcK77X+a73jiq/jLqbwx6rM/tV3eurid1qt/FXUrvDdbzQvhjj0T9pe1/hnd2/A8IWi16pp5qNotf5bacePttT2ntV2jf8A4tULR2s7u21wfut42q9vbHEMkv6le1+t82w2HKvHteoymMTH21cWzlhnyWWP2q7QZXGJut41f+KulfhwtyVH2xn7onp19XAqd2w2HBVBbKCmAx5LPBtWrFpuHHmqt7UdIVwG63JZYPaztGLXcO63Ncy2OIqfUL6vhp93Ow8KlnterEpgMf5hT2e10uxzUbP2q7RiVwG639Qp7N2q7Rvx4WolxbHEckH06+uOuO7Y7BaPxgrTEY+yovtf5jeox5qn8VdM1y3W8Kzv7Wd3ja4jdbmEP4Y49E1eX1x8N8242CItf5t2/n/OWuH2iNJwNNqu1pEOpP6rA3tV3e37/C39ZOO1Xd46uLt1uaPUt3AD6BZVvd1nVWy7fgL0vx5mCG6JAJboDRwuJAnUTvKW120isi8kyOmNMSBMhrCYwu5qDe1jpNnzHl1U7d2qWzAnQy9eaD0DktSvdVsLxO3AVLR2kA2HITJb7oYdKVJzma3+i8b+Juz/AMitdo7TcRDrhwt4wvO/iLs/8WpsUDhH3WILqrz7B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22" name="Picture 14" descr="http://www.dorlingkindersley-uk.co.uk/static/clipart/uk/dk/medieval/image_medieval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51631"/>
            <a:ext cx="4427984" cy="3480631"/>
          </a:xfrm>
          <a:prstGeom prst="rect">
            <a:avLst/>
          </a:prstGeom>
          <a:noFill/>
        </p:spPr>
      </p:pic>
      <p:pic>
        <p:nvPicPr>
          <p:cNvPr id="17424" name="Picture 16" descr="http://myeire.ru/wp-content/uploads/2010/02/%D0%A1%D0%BA%D1%80%D0%B8%D0%BF%D0%B0%D1%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427984" cy="3429000"/>
          </a:xfrm>
          <a:prstGeom prst="rect">
            <a:avLst/>
          </a:prstGeom>
          <a:noFill/>
        </p:spPr>
      </p:pic>
      <p:pic>
        <p:nvPicPr>
          <p:cNvPr id="1026" name="Picture 2" descr="http://dynatone.ru/images/base/arm990147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356992"/>
            <a:ext cx="4427984" cy="3501008"/>
          </a:xfrm>
          <a:prstGeom prst="rect">
            <a:avLst/>
          </a:prstGeom>
          <a:noFill/>
        </p:spPr>
      </p:pic>
      <p:pic>
        <p:nvPicPr>
          <p:cNvPr id="1028" name="Picture 4" descr="http://zazuzoom.com.ua/wp-content/uploads/2011/11/cornemuse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3356992"/>
            <a:ext cx="4716016" cy="3501008"/>
          </a:xfrm>
          <a:prstGeom prst="rect">
            <a:avLst/>
          </a:prstGeom>
          <a:noFill/>
        </p:spPr>
      </p:pic>
      <p:pic>
        <p:nvPicPr>
          <p:cNvPr id="14" name="Поиск видеозаписей по запросу волынка - 2308 результатов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2195736" y="1772816"/>
            <a:ext cx="4464496" cy="33483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img0.liveinternet.ru/images/attach/c/7/94/494/94494688_macleod_of_harris_tart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6" name="Picture 4" descr="http://kremlin-military-tattoo.ru/images/participants/Australia/2007/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0"/>
            <a:ext cx="5436096" cy="53732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504" y="5380672"/>
            <a:ext cx="9036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Шотландцы изобрели свою собственную «великую музыку» </a:t>
            </a:r>
            <a:r>
              <a:rPr lang="ru-RU" b="1" i="1" dirty="0" err="1" smtClean="0">
                <a:solidFill>
                  <a:schemeClr val="bg1"/>
                </a:solidFill>
              </a:rPr>
              <a:t>пиброх</a:t>
            </a:r>
            <a:r>
              <a:rPr lang="ru-RU" b="1" dirty="0" smtClean="0">
                <a:solidFill>
                  <a:schemeClr val="bg1"/>
                </a:solidFill>
              </a:rPr>
              <a:t>, то есть соло на волынке. У этой музыки строгие формы и структура, что является серьезным испытанием для любого волынщика - по </a:t>
            </a:r>
            <a:r>
              <a:rPr lang="ru-RU" b="1" dirty="0" err="1" smtClean="0">
                <a:solidFill>
                  <a:schemeClr val="bg1"/>
                </a:solidFill>
              </a:rPr>
              <a:t>пиброху</a:t>
            </a:r>
            <a:r>
              <a:rPr lang="ru-RU" b="1" dirty="0" smtClean="0">
                <a:solidFill>
                  <a:schemeClr val="bg1"/>
                </a:solidFill>
              </a:rPr>
              <a:t> даже проводятся ежегодные чемпионаты. Участвовать в них могут исполнители из любой страны, но главный приз неизменно остается в Шотландии.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8438" name="Picture 6" descr="http://www.gusli.su/files/2009/08/scotla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707904" cy="53732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://www.scottishclans.ru/images/stories/scottisclans/MacGillivray/macgillivray%20tart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"/>
            <a:ext cx="9144000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Танцы Шотландии — это еще одна из народных традиций этой страны, которой, видимо, никогда не суждено быть забытой! По крайней мере учитывая, как чтут и изучают сами шотландцы особенности своей культуры. Ежегодно в Эдинбурге в июле проходит отдельный этнический фестиваль «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Dunedin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Folk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Dance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Festival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посвященный непосредственно танцевальной шотландской традиции, где все желающие могут продемонстрировать свое искусство, свои возможности и способности. Между прочим, в 2011 году этот фестиваль проводится уже в 21 раз! Существует несколько наиболее известных шотландских танцев, среди которых в том числе:</a:t>
            </a:r>
          </a:p>
          <a:p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60" name="Picture 4" descr="Танцы Шотланд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4" name="Picture 14" descr="http://upload.wikimedia.org/wikipedia/commons/thumb/f/fc/MacLachlan_tartan_(Vestiarium_Scoticum).png/220px-MacLachlan_tartan_(Vestiarium_Scoticum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625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www.letham.org.uk/webresource/images/ceilidh_2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491880" cy="27809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762344"/>
            <a:ext cx="3635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err="1" smtClean="0">
                <a:solidFill>
                  <a:schemeClr val="bg1"/>
                </a:solidFill>
              </a:rPr>
              <a:t>Ceilidh</a:t>
            </a:r>
            <a:r>
              <a:rPr lang="ru-RU" sz="1050" b="1" dirty="0" smtClean="0">
                <a:solidFill>
                  <a:schemeClr val="bg1"/>
                </a:solidFill>
              </a:rPr>
              <a:t> </a:t>
            </a:r>
            <a:r>
              <a:rPr lang="ru-RU" sz="1050" dirty="0" smtClean="0">
                <a:solidFill>
                  <a:schemeClr val="bg1"/>
                </a:solidFill>
              </a:rPr>
              <a:t>— достаточно простые, не требующие серьезных знаний и подготовки танцы, в которых могут участвовать любые желающие. В основном включают парные танцы и хороводы.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20484" name="Picture 4" descr="http://kremlin-military-tattoo.ru/images/participants/Russia/Shady%20Glen/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0"/>
            <a:ext cx="2880320" cy="278092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491880" y="2780928"/>
            <a:ext cx="28803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>
                <a:solidFill>
                  <a:schemeClr val="bg1"/>
                </a:solidFill>
              </a:rPr>
              <a:t>Бальные танцы</a:t>
            </a:r>
            <a:r>
              <a:rPr lang="ru-RU" sz="1050" dirty="0" smtClean="0">
                <a:solidFill>
                  <a:schemeClr val="bg1"/>
                </a:solidFill>
              </a:rPr>
              <a:t> — это веселые парные групповые танцы (обычно участвуют около 4-х пар танцоров), без которых редко обходятся праздники Шотландии.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20486" name="Picture 6" descr="http://www.celticcafe.com/archive/Dance/Highland/Ritchey/images/Deryck03_4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1008"/>
            <a:ext cx="1979712" cy="3356992"/>
          </a:xfrm>
          <a:prstGeom prst="rect">
            <a:avLst/>
          </a:prstGeom>
          <a:noFill/>
        </p:spPr>
      </p:pic>
      <p:pic>
        <p:nvPicPr>
          <p:cNvPr id="20488" name="Picture 8" descr="http://kafkasworld.com/wp-content/uploads/2012/04/Vintage-Postcards-of-the-UK-Picture-CD2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3470426"/>
            <a:ext cx="2088232" cy="338757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067944" y="611933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b="1" dirty="0" err="1" smtClean="0">
                <a:solidFill>
                  <a:schemeClr val="bg1"/>
                </a:solidFill>
              </a:rPr>
              <a:t>Highland</a:t>
            </a:r>
            <a:r>
              <a:rPr lang="ru-RU" sz="1050" dirty="0" smtClean="0">
                <a:solidFill>
                  <a:schemeClr val="bg1"/>
                </a:solidFill>
              </a:rPr>
              <a:t> — данный стиль приписывают горским племенам и считают одним из наиболее старых танцев Шотландии. Еще в него включают сольные танцы, обязательным элементом для мужчины </a:t>
            </a:r>
            <a:r>
              <a:rPr lang="ru-RU" sz="1050" dirty="0" err="1" smtClean="0">
                <a:solidFill>
                  <a:schemeClr val="bg1"/>
                </a:solidFill>
              </a:rPr>
              <a:t>являетсяшотландская</a:t>
            </a:r>
            <a:r>
              <a:rPr lang="ru-RU" sz="1050" dirty="0" smtClean="0">
                <a:solidFill>
                  <a:schemeClr val="bg1"/>
                </a:solidFill>
              </a:rPr>
              <a:t> юбка (килт).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20490" name="Picture 10" descr="http://cs323422.vk.me/v323422989/582b/aR4KRHfw7V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1247301"/>
            <a:ext cx="2771800" cy="1533627"/>
          </a:xfrm>
          <a:prstGeom prst="rect">
            <a:avLst/>
          </a:prstGeom>
          <a:noFill/>
        </p:spPr>
      </p:pic>
      <p:pic>
        <p:nvPicPr>
          <p:cNvPr id="20492" name="Picture 12" descr="http://celtic-music.ru/wp-content/uploads/2012/06/WD09_closeup_feet-264x238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0"/>
            <a:ext cx="2771800" cy="126876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461448" y="2708920"/>
            <a:ext cx="268255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err="1" smtClean="0">
                <a:solidFill>
                  <a:schemeClr val="bg1"/>
                </a:solidFill>
              </a:rPr>
              <a:t>Cape</a:t>
            </a:r>
            <a:r>
              <a:rPr lang="ru-RU" sz="1050" b="1" dirty="0" smtClean="0">
                <a:solidFill>
                  <a:schemeClr val="bg1"/>
                </a:solidFill>
              </a:rPr>
              <a:t> </a:t>
            </a:r>
            <a:r>
              <a:rPr lang="ru-RU" sz="1050" b="1" dirty="0" err="1" smtClean="0">
                <a:solidFill>
                  <a:schemeClr val="bg1"/>
                </a:solidFill>
              </a:rPr>
              <a:t>Breton</a:t>
            </a:r>
            <a:r>
              <a:rPr lang="ru-RU" sz="1050" dirty="0" smtClean="0">
                <a:solidFill>
                  <a:schemeClr val="bg1"/>
                </a:solidFill>
              </a:rPr>
              <a:t> — танцы в обуви на жестких платформах, восходят к старинным традициям. Чаще всего подобные танцы принято танцевать в полном национальном костюме, включающем и </a:t>
            </a:r>
            <a:r>
              <a:rPr lang="ru-RU" sz="1050" dirty="0" err="1" smtClean="0">
                <a:solidFill>
                  <a:schemeClr val="bg1"/>
                </a:solidFill>
              </a:rPr>
              <a:t>спорран</a:t>
            </a:r>
            <a:r>
              <a:rPr lang="ru-RU" sz="1050" dirty="0" smtClean="0">
                <a:solidFill>
                  <a:schemeClr val="bg1"/>
                </a:solidFill>
              </a:rPr>
              <a:t>, </a:t>
            </a:r>
            <a:r>
              <a:rPr lang="ru-RU" sz="1050" dirty="0" err="1" smtClean="0">
                <a:solidFill>
                  <a:schemeClr val="bg1"/>
                </a:solidFill>
              </a:rPr>
              <a:t>и</a:t>
            </a:r>
            <a:r>
              <a:rPr lang="ru-RU" sz="1050" dirty="0" smtClean="0">
                <a:solidFill>
                  <a:schemeClr val="bg1"/>
                </a:solidFill>
              </a:rPr>
              <a:t> </a:t>
            </a:r>
            <a:r>
              <a:rPr lang="ru-RU" sz="1050" dirty="0" err="1" smtClean="0">
                <a:solidFill>
                  <a:schemeClr val="bg1"/>
                </a:solidFill>
              </a:rPr>
              <a:t>скин</a:t>
            </a:r>
            <a:r>
              <a:rPr lang="ru-RU" sz="1050" dirty="0" smtClean="0">
                <a:solidFill>
                  <a:schemeClr val="bg1"/>
                </a:solidFill>
              </a:rPr>
              <a:t> </a:t>
            </a:r>
            <a:r>
              <a:rPr lang="ru-RU" sz="1050" dirty="0" err="1" smtClean="0">
                <a:solidFill>
                  <a:schemeClr val="bg1"/>
                </a:solidFill>
              </a:rPr>
              <a:t>ду</a:t>
            </a:r>
            <a:r>
              <a:rPr lang="ru-RU" sz="1050" dirty="0" smtClean="0">
                <a:solidFill>
                  <a:schemeClr val="bg1"/>
                </a:solidFill>
              </a:rPr>
              <a:t>.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17" name="Corryvrechan Scottish Dance Team at Kilkenny - Castle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1403648" y="1196752"/>
            <a:ext cx="6273322" cy="41490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96552" y="620688"/>
            <a:ext cx="8229600" cy="233712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1506" name="Picture 2" descr="http://s44.radikal.ru/i106/1205/5b/f776a7e0fde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263" y="0"/>
            <a:ext cx="9144000" cy="40050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1188640" y="188640"/>
            <a:ext cx="9144000" cy="1323439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sz="8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gretto Script Two" pitchFamily="66" charset="-52"/>
              </a:rPr>
              <a:t>Спасибо за просмотр !!!</a:t>
            </a:r>
            <a:endParaRPr lang="ru-RU" sz="8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legretto Script Two" pitchFamily="66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6155021"/>
            <a:ext cx="429483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3600" dirty="0" err="1" smtClean="0"/>
              <a:t>Тазагулян</a:t>
            </a:r>
            <a:r>
              <a:rPr lang="ru-RU" sz="3600" dirty="0" smtClean="0"/>
              <a:t> Артур 10-А</a:t>
            </a:r>
            <a:endParaRPr lang="ru-RU" sz="3600" dirty="0"/>
          </a:p>
        </p:txBody>
      </p:sp>
    </p:spTree>
  </p:cSld>
  <p:clrMapOvr>
    <a:masterClrMapping/>
  </p:clrMapOvr>
  <p:transition spd="slow"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247</Words>
  <Application>Microsoft Office PowerPoint</Application>
  <PresentationFormat>Экран (4:3)</PresentationFormat>
  <Paragraphs>15</Paragraphs>
  <Slides>7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Культура Шотландии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Шотландии </dc:title>
  <dc:creator>MaisJan</dc:creator>
  <cp:lastModifiedBy>Пользователь Windows</cp:lastModifiedBy>
  <cp:revision>19</cp:revision>
  <dcterms:created xsi:type="dcterms:W3CDTF">2013-04-25T12:11:38Z</dcterms:created>
  <dcterms:modified xsi:type="dcterms:W3CDTF">2013-06-05T15:41:06Z</dcterms:modified>
</cp:coreProperties>
</file>