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287000" cy="6858000" type="35mm"/>
  <p:notesSz cx="6858000" cy="9144000"/>
  <p:defaultTextStyle>
    <a:defPPr>
      <a:defRPr lang="uk-UA"/>
    </a:defPPr>
    <a:lvl1pPr marL="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48512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97021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4553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9403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74255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9105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83957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8807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660"/>
  </p:normalViewPr>
  <p:slideViewPr>
    <p:cSldViewPr>
      <p:cViewPr varScale="1">
        <p:scale>
          <a:sx n="69" d="100"/>
          <a:sy n="69" d="100"/>
        </p:scale>
        <p:origin x="-1044" y="-96"/>
      </p:cViewPr>
      <p:guideLst>
        <p:guide orient="horz" pos="2161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9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4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7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85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28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39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84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82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4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9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6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D95B09-09BD-4E6C-B117-2672A7AB44A6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33" y="1340768"/>
            <a:ext cx="8743951" cy="2160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Відомі українські математики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9247956" y="6309320"/>
            <a:ext cx="504056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4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72" y="332656"/>
            <a:ext cx="92583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Мирон </a:t>
            </a:r>
            <a:r>
              <a:rPr lang="uk-UA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Зарицький</a:t>
            </a: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(1889-1961)</a:t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03" y="1844824"/>
            <a:ext cx="3231803" cy="430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9164" y="260649"/>
            <a:ext cx="7848872" cy="4824536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У травні 1989 р. громадськість Львова відзначала столітній ювілей видатного українського математика, професора Львівського державного університету Мирона Онуфрійовича </a:t>
            </a:r>
            <a:r>
              <a:rPr lang="uk-UA" sz="2100" b="1" dirty="0" err="1">
                <a:solidFill>
                  <a:schemeClr val="tx1"/>
                </a:solidFill>
              </a:rPr>
              <a:t>Зарицького</a:t>
            </a:r>
            <a:r>
              <a:rPr lang="uk-UA" sz="2100" b="1" dirty="0">
                <a:solidFill>
                  <a:schemeClr val="tx1"/>
                </a:solidFill>
              </a:rPr>
              <a:t> — одного з фундаторів української математичної культури на західноукраїнських землях, дійсного члена Наукового Товариства ім. Т. Шевченка з 1927р.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Наукові інтереси М. О. </a:t>
            </a:r>
            <a:r>
              <a:rPr lang="uk-UA" sz="2100" b="1" dirty="0" err="1">
                <a:solidFill>
                  <a:schemeClr val="tx1"/>
                </a:solidFill>
              </a:rPr>
              <a:t>Зарицького</a:t>
            </a:r>
            <a:r>
              <a:rPr lang="uk-UA" sz="2100" b="1" dirty="0">
                <a:solidFill>
                  <a:schemeClr val="tx1"/>
                </a:solidFill>
              </a:rPr>
              <a:t> охоплюють, головним чином, теорію множин з алгеброю логіки та теорію функцій дійсної змінної. Він досліджує похідні множини методами алгебри логіки, виходячи тільки з кількох основних аксіом і не користуючись іншими геометричними міркуваннями. Крім того, М. О. </a:t>
            </a:r>
            <a:r>
              <a:rPr lang="uk-UA" sz="2100" b="1" dirty="0" err="1">
                <a:solidFill>
                  <a:schemeClr val="tx1"/>
                </a:solidFill>
              </a:rPr>
              <a:t>Зарицький</a:t>
            </a:r>
            <a:r>
              <a:rPr lang="uk-UA" sz="2100" b="1" dirty="0">
                <a:solidFill>
                  <a:schemeClr val="tx1"/>
                </a:solidFill>
              </a:rPr>
              <a:t> займався теорією вимірних перетворень множин, тобто таких </a:t>
            </a:r>
            <a:r>
              <a:rPr lang="uk-UA" sz="2100" b="1" dirty="0" err="1">
                <a:solidFill>
                  <a:schemeClr val="tx1"/>
                </a:solidFill>
              </a:rPr>
              <a:t>гомеоморфних</a:t>
            </a:r>
            <a:r>
              <a:rPr lang="uk-UA" sz="2100" b="1" dirty="0">
                <a:solidFill>
                  <a:schemeClr val="tx1"/>
                </a:solidFill>
              </a:rPr>
              <a:t> перетворень, які переводять довільну вимірну множину в іншу множину такого ж роду. У зв'язку з цим він також займався деякими </a:t>
            </a:r>
            <a:r>
              <a:rPr lang="uk-UA" sz="2100" b="1" dirty="0" err="1">
                <a:solidFill>
                  <a:schemeClr val="tx1"/>
                </a:solidFill>
              </a:rPr>
              <a:t>теоретико-числовими</a:t>
            </a:r>
            <a:r>
              <a:rPr lang="uk-UA" sz="2100" b="1" dirty="0">
                <a:solidFill>
                  <a:schemeClr val="tx1"/>
                </a:solidFill>
              </a:rPr>
              <a:t> питаннями і надрукував статтю «Деякі числові послідовності та їх застосування» (1957 </a:t>
            </a:r>
            <a:r>
              <a:rPr lang="en-US" sz="2100" b="1" dirty="0">
                <a:solidFill>
                  <a:schemeClr val="tx1"/>
                </a:solidFill>
              </a:rPr>
              <a:t>p.).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3546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80" y="692696"/>
            <a:ext cx="9258300" cy="1008112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Віктор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Глушко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(1932-1982)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6" y="1556792"/>
            <a:ext cx="3196241" cy="420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196" y="404665"/>
            <a:ext cx="7365454" cy="5721500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Творчий зліт В.М. Глушкова вражає своєю нестримністю. Його життя вистачило б на кілька життів. Випереджати час Віктор Михайлович умів уже в середній школі. Діапазон його захоплень був надзвичайно широкий: філософія, математика, фізика, література, ботаніка. Він вивчав окремі дисципліни в обсязі вузівських курсів. Заради улюбленої математики в нього вистачило сили відмовитися від улюбленої гри в шахи.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Розв'язав п'яту узагальнену проблему </a:t>
            </a:r>
            <a:r>
              <a:rPr lang="uk-UA" sz="2100" b="1" dirty="0" err="1">
                <a:solidFill>
                  <a:schemeClr val="tx1"/>
                </a:solidFill>
              </a:rPr>
              <a:t>Гільберта</a:t>
            </a:r>
            <a:r>
              <a:rPr lang="uk-UA" sz="2100" b="1" dirty="0">
                <a:solidFill>
                  <a:schemeClr val="tx1"/>
                </a:solidFill>
              </a:rPr>
              <a:t>, одну з найскладніших в сучасній алгебрі. Важливі результати дістав в теорії цифрових автоматів, в галузі застосувань обчислювальної техніки в керівництві виробничими процесами та економіці. Під його керівництвом були створені універсальні електронно-обчислювальні машини "Київ", "Дніпро", серії машин </a:t>
            </a:r>
            <a:r>
              <a:rPr lang="uk-UA" sz="2100" b="1" dirty="0" err="1">
                <a:solidFill>
                  <a:schemeClr val="tx1"/>
                </a:solidFill>
              </a:rPr>
              <a:t>„Мир</a:t>
            </a:r>
            <a:r>
              <a:rPr lang="uk-UA" sz="2100" b="1" dirty="0">
                <a:solidFill>
                  <a:schemeClr val="tx1"/>
                </a:solidFill>
              </a:rPr>
              <a:t>” та інші ЕОМ.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4127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Юрій </a:t>
            </a:r>
            <a:r>
              <a:rPr lang="uk-UA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Далецький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(1926-1997)</a:t>
            </a: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484784"/>
            <a:ext cx="3151774" cy="418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212" y="836713"/>
            <a:ext cx="7221438" cy="5289452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Юрій Львович </a:t>
            </a:r>
            <a:r>
              <a:rPr lang="uk-UA" sz="2100" b="1" dirty="0" err="1">
                <a:solidFill>
                  <a:schemeClr val="tx1"/>
                </a:solidFill>
              </a:rPr>
              <a:t>Далецький</a:t>
            </a:r>
            <a:r>
              <a:rPr lang="uk-UA" sz="2100" b="1" dirty="0">
                <a:solidFill>
                  <a:schemeClr val="tx1"/>
                </a:solidFill>
              </a:rPr>
              <a:t> – всесвітньо відомий математик, гордість вітчизняної науки. Основні праці вченого присвячені дослідженню сучасних проблем математичного аналізу, теорії ймовірностей, теорії диференціальних рівнянь і математичної фізики.  Ним написано біля  200 наукових праць, серед них значну частину складають ґрунтовні статті та монографії, які перекладено англійською мовою. До скарбниці світової літератури з математики і теоретичної фізики увійшла важлива формула </a:t>
            </a:r>
            <a:r>
              <a:rPr lang="uk-UA" sz="2100" b="1" dirty="0" err="1">
                <a:solidFill>
                  <a:schemeClr val="tx1"/>
                </a:solidFill>
              </a:rPr>
              <a:t>Далецького-Троттера</a:t>
            </a:r>
            <a:r>
              <a:rPr lang="uk-UA" sz="2100" b="1" dirty="0">
                <a:solidFill>
                  <a:schemeClr val="tx1"/>
                </a:solidFill>
              </a:rPr>
              <a:t> про мультиплікативне представлення еволюційного інтеграла.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За вагомий внесок у розвиток національної освіти академіку НАН України  Ю.Л</a:t>
            </a:r>
            <a:r>
              <a:rPr lang="uk-UA" sz="2100" b="1" dirty="0" err="1">
                <a:solidFill>
                  <a:schemeClr val="tx1"/>
                </a:solidFill>
              </a:rPr>
              <a:t>.Далецьком</a:t>
            </a:r>
            <a:r>
              <a:rPr lang="uk-UA" sz="2100" b="1" dirty="0">
                <a:solidFill>
                  <a:schemeClr val="tx1"/>
                </a:solidFill>
              </a:rPr>
              <a:t>у присвоєно почесне звання - Заслужений діяч науки і техніки України.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6146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Юрій </a:t>
            </a:r>
            <a:r>
              <a:rPr lang="uk-UA" b="1" i="1" dirty="0" err="1" smtClean="0">
                <a:solidFill>
                  <a:schemeClr val="tx2"/>
                </a:solidFill>
              </a:rPr>
              <a:t>Митропольський</a:t>
            </a:r>
            <a:r>
              <a:rPr lang="uk-UA" i="1" dirty="0">
                <a:solidFill>
                  <a:schemeClr val="tx2"/>
                </a:solidFill>
              </a:rPr>
              <a:t> </a:t>
            </a:r>
            <a:br>
              <a:rPr lang="uk-UA" i="1" dirty="0">
                <a:solidFill>
                  <a:schemeClr val="tx2"/>
                </a:solidFill>
              </a:rPr>
            </a:br>
            <a:r>
              <a:rPr lang="uk-UA" i="1" dirty="0">
                <a:solidFill>
                  <a:schemeClr val="tx2"/>
                </a:solidFill>
              </a:rPr>
              <a:t>(1917-2008)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484784"/>
            <a:ext cx="3143184" cy="410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2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180" y="476673"/>
            <a:ext cx="7509470" cy="5649492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 –  дійсний член Національної академії наук України, Російської академії наук; іноземний член заснованої в 1711 році Болонської академії наук (Італія). 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  по праву вважався керівником школи з нелінійної механіки, родоначальниками якої в 30-ті роки ХХ сторіччя були академіки М.М.Крилов та М.М.Боголюбов. Він автор більш ніж 750 наукових праць, серед яких 53 монографії, виданих багатьма мовами світу; підготував 100 кандидатів та 25 докторів наук.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Неможливо охопити той величезний внесок у розвиток сучасної науки, що мають ідеї та результати досліджень, які проводив Юрій Олексійович.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За роки своєї майже 60-річної наукової діяльності 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 отримав фундаментальні наукові результати в галузі асимптотичних методів нелінійної механіки, якісного аналізу нелінійних систем диференціальних рівнянь при збуреннях, дослідженні коливних процесів у нелінійних системах.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15821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786210"/>
          </a:xfrm>
        </p:spPr>
        <p:txBody>
          <a:bodyPr/>
          <a:lstStyle/>
          <a:p>
            <a:r>
              <a:rPr lang="ru-RU" b="1" i="1" dirty="0" err="1"/>
              <a:t>Анатолій</a:t>
            </a:r>
            <a:r>
              <a:rPr lang="ru-RU" b="1" i="1" dirty="0"/>
              <a:t> </a:t>
            </a:r>
            <a:r>
              <a:rPr lang="ru-RU" b="1" i="1" dirty="0" smtClean="0"/>
              <a:t>Скороход</a:t>
            </a:r>
            <a:r>
              <a:rPr lang="ru-RU" dirty="0"/>
              <a:t/>
            </a:r>
            <a:br>
              <a:rPr lang="ru-RU" dirty="0"/>
            </a:br>
            <a:r>
              <a:rPr lang="ru-RU" sz="3600" i="1" dirty="0"/>
              <a:t>(</a:t>
            </a:r>
            <a:r>
              <a:rPr lang="ru-RU" sz="3600" i="1" dirty="0" err="1"/>
              <a:t>народився</a:t>
            </a:r>
            <a:r>
              <a:rPr lang="ru-RU" sz="3600" i="1" dirty="0"/>
              <a:t> у 1930 р.)</a:t>
            </a:r>
            <a:r>
              <a:rPr lang="ru-RU" sz="3600" dirty="0"/>
              <a:t/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61" y="1605283"/>
            <a:ext cx="340995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8" y="332657"/>
            <a:ext cx="7797502" cy="4968551"/>
          </a:xfrm>
        </p:spPr>
        <p:txBody>
          <a:bodyPr/>
          <a:lstStyle/>
          <a:p>
            <a:r>
              <a:rPr lang="uk-UA" sz="1800" b="1" dirty="0"/>
              <a:t>Відомий український математик. Закінчив у 1953 році Київський державний університет, доцент (1956), кандидат фізико-математичних наук (1957), доктор фізико-математичних наук (1962), професор (1964), академік НАН України (1985), член-кореспондент (1967). У 1956—1964 рр. працював у Київському університеті, у 1964—2002 рр. в Інституті математики НАН України, головний науковий співробітник (у 1964—1992 роках завідувач відділу випадкових процесів), водночас професор Київського університету.</a:t>
            </a:r>
            <a:br>
              <a:rPr lang="uk-UA" sz="1800" b="1" dirty="0"/>
            </a:br>
            <a:r>
              <a:rPr lang="uk-UA" sz="1800" b="1" dirty="0"/>
              <a:t>    Із 1993 року працює на посаді професора Мічиганського університету (США)</a:t>
            </a:r>
            <a:r>
              <a:rPr lang="uk-UA" sz="1800" b="1" dirty="0" err="1"/>
              <a:t>.Член</a:t>
            </a:r>
            <a:r>
              <a:rPr lang="uk-UA" sz="1800" b="1" dirty="0"/>
              <a:t> Американської академії мистецтв і наук.</a:t>
            </a:r>
            <a:br>
              <a:rPr lang="uk-UA" sz="1800" b="1" dirty="0"/>
            </a:br>
            <a:r>
              <a:rPr lang="uk-UA" sz="1800" b="1" dirty="0"/>
              <a:t>     Наукові праці з теорії стохастичних диференціальних рівнянь, граничних теорем для випадкових процесів, розподілів у нескінченновимірних просторах, статистики випадкових процесів, </a:t>
            </a:r>
            <a:r>
              <a:rPr lang="uk-UA" sz="1800" b="1" dirty="0" err="1"/>
              <a:t>марковських</a:t>
            </a:r>
            <a:r>
              <a:rPr lang="uk-UA" sz="1800" b="1" dirty="0"/>
              <a:t> процесів.</a:t>
            </a:r>
            <a:br>
              <a:rPr lang="uk-UA" sz="1800" b="1" dirty="0"/>
            </a:br>
            <a:r>
              <a:rPr lang="uk-UA" sz="1800" b="1" dirty="0"/>
              <a:t>     Державна премія України в галузі науки і техніки (1982, 2003). Премія імені М. М. Крилова НАН України (1970). Срібна медаль ім. М. В. Остроградського (2001). </a:t>
            </a:r>
            <a:br>
              <a:rPr lang="uk-UA" sz="1800" b="1" dirty="0"/>
            </a:br>
            <a:r>
              <a:rPr lang="uk-UA" sz="1800" b="1" dirty="0"/>
              <a:t>    Автор понад 450 наукових праць, серед яких понад 40 монографій і підручників.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202587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280" y="413790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Михайло Остроградський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(1801-1862)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6" y="1556790"/>
            <a:ext cx="3476228" cy="427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9391971" y="6309320"/>
            <a:ext cx="397459" cy="13388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2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/>
              <a:t>Анатолій</a:t>
            </a:r>
            <a:r>
              <a:rPr lang="ru-RU" sz="4000" b="1" i="1" dirty="0"/>
              <a:t> </a:t>
            </a:r>
            <a:r>
              <a:rPr lang="ru-RU" sz="4000" b="1" i="1" dirty="0" smtClean="0"/>
              <a:t>Самойленко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(</a:t>
            </a:r>
            <a:r>
              <a:rPr lang="ru-RU" sz="4000" i="1" dirty="0" err="1"/>
              <a:t>народився</a:t>
            </a:r>
            <a:r>
              <a:rPr lang="ru-RU" sz="4000" i="1" dirty="0"/>
              <a:t> в 1938р.)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1500824"/>
            <a:ext cx="3233514" cy="4311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332657"/>
            <a:ext cx="7869510" cy="5793508"/>
          </a:xfrm>
        </p:spPr>
        <p:txBody>
          <a:bodyPr/>
          <a:lstStyle/>
          <a:p>
            <a:r>
              <a:rPr lang="uk-UA" sz="1800" b="1" dirty="0"/>
              <a:t>У 1963–1974 рр. і з 1987 р. А.М.Самойленко працює в Інституті математики НАН України (з 1987 р. – завідувач відділу звичайних диференціальних рівнянь, з 1988 – директор інституту). Одночасно з 1967 р. – у Київському університеті (з 1974 – завідувач кафедри) та з 1998 – завідувач кафедри диференціальних рівнянь Національного технічного університету України “КПІ”.</a:t>
            </a:r>
            <a:br>
              <a:rPr lang="uk-UA" sz="1800" b="1" dirty="0"/>
            </a:br>
            <a:r>
              <a:rPr lang="uk-UA" sz="1800" b="1" dirty="0"/>
              <a:t>Перші наукові праці вченого з’явились у 1961 р. За короткий час А.М.Самойленко став одним із провідних фахівців з якісної теорії звичайних диференціальних рівнянь і теорії нелінійних коливань. Спираючись на класичні досягнення попередників, він провів оригінальні й глибокі дослідження і побудував теорію збурення інваріантних </a:t>
            </a:r>
            <a:r>
              <a:rPr lang="uk-UA" sz="1800" b="1" dirty="0" err="1"/>
              <a:t>тороїдальних</a:t>
            </a:r>
            <a:r>
              <a:rPr lang="uk-UA" sz="1800" b="1" dirty="0"/>
              <a:t> </a:t>
            </a:r>
            <a:r>
              <a:rPr lang="uk-UA" sz="1800" b="1" dirty="0" err="1"/>
              <a:t>багатовидів</a:t>
            </a:r>
            <a:r>
              <a:rPr lang="uk-UA" sz="1800" b="1" dirty="0"/>
              <a:t> динамічних систем, створив нові та розвинув відомі асимптотичні методи нелінійної механіки, розробив теорію </a:t>
            </a:r>
            <a:r>
              <a:rPr lang="uk-UA" sz="1800" b="1" dirty="0" err="1"/>
              <a:t>багаточастотних</a:t>
            </a:r>
            <a:r>
              <a:rPr lang="uk-UA" sz="1800" b="1" dirty="0"/>
              <a:t> коливань. Його досягнення у створенні нових напрямів дослідження знайшли міжнародне визнання. У світовій математичній літературі з’явились терміни “функція </a:t>
            </a:r>
            <a:r>
              <a:rPr lang="uk-UA" sz="1800" b="1" dirty="0" err="1"/>
              <a:t>Гріна-Самойленка</a:t>
            </a:r>
            <a:r>
              <a:rPr lang="uk-UA" sz="1800" b="1" dirty="0"/>
              <a:t>”, “чисельно-аналітичний метод </a:t>
            </a:r>
            <a:r>
              <a:rPr lang="uk-UA" sz="1800" b="1" dirty="0" err="1"/>
              <a:t>Самойленка</a:t>
            </a:r>
            <a:r>
              <a:rPr lang="uk-UA" sz="1800" b="1" dirty="0"/>
              <a:t>” та ін.. А.М.Самойленко – автор близько 400 наукових праць, у тому числі 30 монографій і 15 навчальних посібників. Багато його праць перекладено іноземними мовами і видано за кордоном.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42645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48680"/>
            <a:ext cx="9258300" cy="453650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ru-RU" sz="138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uk-UA" sz="13800" b="1" dirty="0">
                <a:solidFill>
                  <a:schemeClr val="accent2">
                    <a:lumMod val="75000"/>
                  </a:schemeClr>
                </a:solidFill>
              </a:rPr>
              <a:t>ІНЕЦЬ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5661248"/>
            <a:ext cx="9258300" cy="464916"/>
          </a:xfrm>
        </p:spPr>
        <p:txBody>
          <a:bodyPr/>
          <a:lstStyle/>
          <a:p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121773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08" y="404664"/>
            <a:ext cx="8157542" cy="5112568"/>
          </a:xfrm>
          <a:effectLst/>
        </p:spPr>
        <p:txBody>
          <a:bodyPr>
            <a:noAutofit/>
          </a:bodyPr>
          <a:lstStyle/>
          <a:p>
            <a:r>
              <a:rPr lang="uk-UA" sz="2100" b="1" dirty="0"/>
              <a:t>Михайлу Остроградському належить одне з найпочесніших місць в історії світової математичної науки. Непересічний талант, сміливий і гострий розум, висока математична ерудиція, знання сучасного природознавства дозволили Михайлу Васильовичу зробити першорядні відкриття в багатьох галузях математики і механіки.</a:t>
            </a:r>
            <a:br>
              <a:rPr lang="uk-UA" sz="2100" b="1" dirty="0"/>
            </a:br>
            <a:r>
              <a:rPr lang="uk-UA" sz="2100" b="1" dirty="0"/>
              <a:t>Діапазон наукової творчості Остроградського надзвичайно широкий: диференціальне та інтегральне числення, алгебра, теорія чисел, диференціальна геометрія, теорія ймовірностей, математична фізика, варіаційне числення, аналітична механіка, теорія удару, балістика тощо.</a:t>
            </a:r>
            <a:br>
              <a:rPr lang="uk-UA" sz="2100" b="1" dirty="0"/>
            </a:br>
            <a:r>
              <a:rPr lang="uk-UA" sz="2100" b="1" dirty="0"/>
              <a:t>200-річчя з дня народження славетного українського математика за рішенням ЮНЕСКО у 2001р. відзначила міжнародна наукова громадськість.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9247956" y="6381328"/>
            <a:ext cx="432048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3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836712"/>
            <a:ext cx="9258300" cy="1008112"/>
          </a:xfrm>
        </p:spPr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Георгій </a:t>
            </a:r>
            <a:r>
              <a:rPr lang="uk-UA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Вороний</a:t>
            </a:r>
            <a:r>
              <a:rPr lang="uk-U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(1868-1908)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8" y="1559527"/>
            <a:ext cx="3194303" cy="430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нта лицом вниз 6"/>
          <p:cNvSpPr/>
          <p:nvPr/>
        </p:nvSpPr>
        <p:spPr>
          <a:xfrm>
            <a:off x="9319964" y="6334781"/>
            <a:ext cx="504056" cy="26257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7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1052736"/>
            <a:ext cx="8157542" cy="4886003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Г.Ф. Вороний належить до когорти найвідоміших українських математиків минулого. Визнаний фахівцями як один із найяскравіших талантів у галузі теорії чисел на межі ХІХ-ХХ століть, Г.Ф. Вороний за своє життя встиг надрукувати всього дванадцять статей. Але яких! Вони дали поштовх для розвитку кількох нових напрямків в аналітичній теорії чисел, алгебраїчній теорії чисел, геометрії чисел, які нині активно розвиваються у багатьох країнах.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504056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3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43" y="274636"/>
            <a:ext cx="9258300" cy="1426170"/>
          </a:xfrm>
        </p:spPr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</a:rPr>
              <a:t>Михайло </a:t>
            </a:r>
            <a:r>
              <a:rPr lang="uk-UA" sz="4000" b="1" i="1" dirty="0" smtClean="0">
                <a:solidFill>
                  <a:schemeClr val="tx2"/>
                </a:solidFill>
              </a:rPr>
              <a:t>Кравчук</a:t>
            </a:r>
            <a:r>
              <a:rPr lang="uk-UA" sz="4000" i="1" dirty="0">
                <a:solidFill>
                  <a:schemeClr val="tx2"/>
                </a:solidFill>
              </a:rPr>
              <a:t/>
            </a:r>
            <a:br>
              <a:rPr lang="uk-UA" sz="4000" i="1" dirty="0">
                <a:solidFill>
                  <a:schemeClr val="tx2"/>
                </a:solidFill>
              </a:rPr>
            </a:br>
            <a:r>
              <a:rPr lang="uk-UA" sz="4000" i="1" dirty="0">
                <a:solidFill>
                  <a:schemeClr val="tx2"/>
                </a:solidFill>
              </a:rPr>
              <a:t>(1892-1942)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700806"/>
            <a:ext cx="3286019" cy="4381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9319964" y="6381328"/>
            <a:ext cx="360040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8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404664"/>
            <a:ext cx="7869510" cy="5184577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М. Кравчук - автор понад 180 робіт, в тому числі 10 книг із різних розділів математики (алгебра і теорія чисел, теорія функцій дійсної і комплексної змінних, теорія диференціальних та інтегральних рівнянь, теорія ймовірностей і математична статистика, історія математики тощо.) Ці наукові праці увійшли до скарбниці світової науки. Тепер існують на сторінках наукових досліджень многочлени Кравчука, моменти Кравчука, осцилятори Кравчука. А ось від 2001 р., завдяки пошукам Івана </a:t>
            </a:r>
            <a:r>
              <a:rPr lang="uk-UA" sz="2100" b="1" dirty="0" err="1">
                <a:solidFill>
                  <a:schemeClr val="tx1"/>
                </a:solidFill>
              </a:rPr>
              <a:t>Качановського</a:t>
            </a:r>
            <a:r>
              <a:rPr lang="uk-UA" sz="2100" b="1" dirty="0">
                <a:solidFill>
                  <a:schemeClr val="tx1"/>
                </a:solidFill>
              </a:rPr>
              <a:t>, українського науковця зі США, виявилося, що наукові твори М. Кравчука прислужилися і до винаходу першого в світі електронного комп'ютера!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43204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31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</a:rPr>
              <a:t>Володимир </a:t>
            </a:r>
            <a:r>
              <a:rPr lang="uk-UA" sz="4000" b="1" i="1" dirty="0" smtClean="0">
                <a:solidFill>
                  <a:schemeClr val="tx2"/>
                </a:solidFill>
              </a:rPr>
              <a:t>Левицький</a:t>
            </a:r>
            <a:r>
              <a:rPr lang="uk-UA" sz="4000" i="1" dirty="0">
                <a:solidFill>
                  <a:schemeClr val="tx2"/>
                </a:solidFill>
              </a:rPr>
              <a:t/>
            </a:r>
            <a:br>
              <a:rPr lang="uk-UA" sz="4000" i="1" dirty="0">
                <a:solidFill>
                  <a:schemeClr val="tx2"/>
                </a:solidFill>
              </a:rPr>
            </a:br>
            <a:r>
              <a:rPr lang="uk-UA" sz="4000" i="1" dirty="0">
                <a:solidFill>
                  <a:schemeClr val="tx2"/>
                </a:solidFill>
              </a:rPr>
              <a:t>(1872-1956)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76" y="1772816"/>
            <a:ext cx="2736304" cy="417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9319964" y="6381328"/>
            <a:ext cx="360040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4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180" y="548680"/>
            <a:ext cx="7509470" cy="5256585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"</a:t>
            </a:r>
            <a:r>
              <a:rPr lang="uk-UA" sz="2100" b="1" i="1" dirty="0">
                <a:solidFill>
                  <a:schemeClr val="tx1"/>
                </a:solidFill>
              </a:rPr>
              <a:t>Основоположник математичної культури нашого народу</a:t>
            </a:r>
            <a:r>
              <a:rPr lang="uk-UA" sz="2100" b="1" dirty="0">
                <a:solidFill>
                  <a:schemeClr val="tx1"/>
                </a:solidFill>
              </a:rPr>
              <a:t>", - так сказав про Володимира Левицького академік Михайло Кравчук.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   </a:t>
            </a:r>
            <a:r>
              <a:rPr lang="uk-UA" sz="2100" b="1" dirty="0" smtClean="0">
                <a:solidFill>
                  <a:schemeClr val="tx1"/>
                </a:solidFill>
              </a:rPr>
              <a:t>Великою </a:t>
            </a:r>
            <a:r>
              <a:rPr lang="uk-UA" sz="2100" b="1" dirty="0">
                <a:solidFill>
                  <a:schemeClr val="tx1"/>
                </a:solidFill>
              </a:rPr>
              <a:t>заслугою В. Левицького було те, що </a:t>
            </a:r>
            <a:r>
              <a:rPr lang="uk-UA" sz="2100" b="1" dirty="0" smtClean="0">
                <a:solidFill>
                  <a:schemeClr val="tx1"/>
                </a:solidFill>
              </a:rPr>
              <a:t>він зібрав </a:t>
            </a:r>
            <a:r>
              <a:rPr lang="uk-UA" sz="2100" b="1" dirty="0">
                <a:solidFill>
                  <a:schemeClr val="tx1"/>
                </a:solidFill>
              </a:rPr>
              <a:t>і впорядкував матеріали з української математичної термінології, що була надрукована в 1903 р.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   </a:t>
            </a:r>
            <a:r>
              <a:rPr lang="uk-UA" sz="2100" b="1" dirty="0" smtClean="0">
                <a:solidFill>
                  <a:schemeClr val="tx1"/>
                </a:solidFill>
              </a:rPr>
              <a:t> </a:t>
            </a:r>
            <a:r>
              <a:rPr lang="uk-UA" sz="2100" b="1" dirty="0">
                <a:solidFill>
                  <a:schemeClr val="tx1"/>
                </a:solidFill>
              </a:rPr>
              <a:t>Основною ділянкою наукової роботи професора В. Левицького була теорія аналітичних функцій. </a:t>
            </a:r>
            <a:r>
              <a:rPr lang="uk-UA" sz="2100" b="1" dirty="0" smtClean="0">
                <a:solidFill>
                  <a:schemeClr val="tx1"/>
                </a:solidFill>
              </a:rPr>
              <a:t>Він займався </a:t>
            </a:r>
            <a:r>
              <a:rPr lang="uk-UA" sz="2100" b="1" dirty="0">
                <a:solidFill>
                  <a:schemeClr val="tx1"/>
                </a:solidFill>
              </a:rPr>
              <a:t>також геометрією, алгеброю, диференціальними рівняннями та історією математики. Багато уваги приділяв теоретичній фізиці та астрономії.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360040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6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_06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shablon_06</Template>
  <TotalTime>627</TotalTime>
  <Words>544</Words>
  <Application>Microsoft Office PowerPoint</Application>
  <PresentationFormat>Слайд 35 мм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shablon_06</vt:lpstr>
      <vt:lpstr>Відомі українські математики</vt:lpstr>
      <vt:lpstr>Михайло Остроградський (1801-1862)</vt:lpstr>
      <vt:lpstr>Презентация PowerPoint</vt:lpstr>
      <vt:lpstr>Георгій Вороний (1868-1908) </vt:lpstr>
      <vt:lpstr>Презентация PowerPoint</vt:lpstr>
      <vt:lpstr>Михайло Кравчук (1892-1942)</vt:lpstr>
      <vt:lpstr>Презентация PowerPoint</vt:lpstr>
      <vt:lpstr>Володимир Левицький (1872-1956)</vt:lpstr>
      <vt:lpstr>Презентация PowerPoint</vt:lpstr>
      <vt:lpstr>  Мирон Зарицький (1889-1961) </vt:lpstr>
      <vt:lpstr>Презентация PowerPoint</vt:lpstr>
      <vt:lpstr>Віктор Глушков (1932-1982) </vt:lpstr>
      <vt:lpstr>Презентация PowerPoint</vt:lpstr>
      <vt:lpstr>Юрій Далецький (1926-1997)</vt:lpstr>
      <vt:lpstr>Презентация PowerPoint</vt:lpstr>
      <vt:lpstr>Юрій Митропольський  (1917-2008)</vt:lpstr>
      <vt:lpstr>Презентация PowerPoint</vt:lpstr>
      <vt:lpstr>Анатолій Скороход (народився у 1930 р.) </vt:lpstr>
      <vt:lpstr>Презентация PowerPoint</vt:lpstr>
      <vt:lpstr>Анатолій Самойленко (народився в 1938р.)</vt:lpstr>
      <vt:lpstr>Презентация PowerPoint</vt:lpstr>
      <vt:lpstr>КІНЕЦЬ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українські математики</dc:title>
  <dc:creator>Павло</dc:creator>
  <cp:lastModifiedBy>Павло</cp:lastModifiedBy>
  <cp:revision>12</cp:revision>
  <dcterms:created xsi:type="dcterms:W3CDTF">2013-12-07T23:42:43Z</dcterms:created>
  <dcterms:modified xsi:type="dcterms:W3CDTF">2013-12-08T14:09:52Z</dcterms:modified>
</cp:coreProperties>
</file>