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12/16/2013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670175"/>
          </a:xfrm>
        </p:spPr>
        <p:txBody>
          <a:bodyPr>
            <a:normAutofit fontScale="90000"/>
          </a:bodyPr>
          <a:lstStyle/>
          <a:p>
            <a:r>
              <a:rPr lang="uk-UA" sz="4400" i="1" dirty="0" smtClean="0"/>
              <a:t>Особистість.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Міжособистісні</a:t>
            </a:r>
            <a:r>
              <a:rPr lang="ru-RU" sz="4400" i="1" dirty="0" smtClean="0"/>
              <a:t> </a:t>
            </a:r>
            <a:r>
              <a:rPr lang="ru-RU" sz="4400" i="1" dirty="0" err="1" smtClean="0"/>
              <a:t>відносини</a:t>
            </a:r>
            <a:r>
              <a:rPr lang="ru-RU" sz="4400" i="1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  </a:t>
            </a:r>
            <a:r>
              <a:rPr lang="ru-RU" b="1" i="1" dirty="0" err="1" smtClean="0"/>
              <a:t>Соціальна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спільність</a:t>
            </a:r>
            <a:r>
              <a:rPr lang="ru-RU" b="1" i="1" dirty="0" smtClean="0"/>
              <a:t> людей </a:t>
            </a:r>
            <a:r>
              <a:rPr lang="ru-RU" b="1" i="1" dirty="0" err="1" smtClean="0"/>
              <a:t>може</a:t>
            </a:r>
            <a:r>
              <a:rPr lang="ru-RU" b="1" i="1" dirty="0" smtClean="0"/>
              <a:t> бути представлена великими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малими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групами</a:t>
            </a:r>
            <a:r>
              <a:rPr lang="ru-RU" b="1" i="1" dirty="0" smtClean="0"/>
              <a:t>. Вони </a:t>
            </a:r>
            <a:r>
              <a:rPr lang="ru-RU" b="1" i="1" dirty="0" err="1" smtClean="0"/>
              <a:t>є</a:t>
            </a:r>
            <a:r>
              <a:rPr lang="ru-RU" b="1" i="1" dirty="0" smtClean="0"/>
              <a:t> не </a:t>
            </a:r>
            <a:r>
              <a:rPr lang="ru-RU" b="1" i="1" dirty="0" err="1" smtClean="0"/>
              <a:t>лише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показниками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чисельності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колективу</a:t>
            </a:r>
            <a:r>
              <a:rPr lang="ru-RU" b="1" i="1" dirty="0" smtClean="0"/>
              <a:t>, </a:t>
            </a:r>
            <a:r>
              <a:rPr lang="ru-RU" b="1" i="1" dirty="0" err="1" smtClean="0"/>
              <a:t>але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й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об'єктами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соціальної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психології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певним</a:t>
            </a:r>
            <a:r>
              <a:rPr lang="ru-RU" b="1" i="1" dirty="0" smtClean="0"/>
              <a:t> набором </a:t>
            </a:r>
            <a:r>
              <a:rPr lang="ru-RU" b="1" i="1" dirty="0" err="1" smtClean="0"/>
              <a:t>ознак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властивостей</a:t>
            </a:r>
            <a:r>
              <a:rPr lang="ru-RU" b="1" i="1" dirty="0" smtClean="0"/>
              <a:t>.</a:t>
            </a:r>
          </a:p>
          <a:p>
            <a:pPr>
              <a:buNone/>
            </a:pPr>
            <a:endParaRPr lang="ru-RU" sz="26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FFFF00"/>
                </a:solidFill>
              </a:rPr>
              <a:t> </a:t>
            </a:r>
            <a:r>
              <a:rPr lang="ru-RU" b="1" i="1" u="sng" dirty="0" smtClean="0">
                <a:solidFill>
                  <a:srgbClr val="FFFF00"/>
                </a:solidFill>
              </a:rPr>
              <a:t>Велика </a:t>
            </a:r>
            <a:r>
              <a:rPr lang="ru-RU" b="1" i="1" u="sng" dirty="0" err="1" smtClean="0">
                <a:solidFill>
                  <a:srgbClr val="FFFF00"/>
                </a:solidFill>
              </a:rPr>
              <a:t>група</a:t>
            </a:r>
            <a:r>
              <a:rPr lang="ru-RU" b="1" i="1" u="sng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smtClean="0">
                <a:solidFill>
                  <a:srgbClr val="FFFF00"/>
                </a:solidFill>
              </a:rPr>
              <a:t>-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це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кількісно</a:t>
            </a:r>
            <a:r>
              <a:rPr lang="ru-RU" sz="2000" b="1" i="1" dirty="0" smtClean="0">
                <a:solidFill>
                  <a:srgbClr val="FFFF00"/>
                </a:solidFill>
              </a:rPr>
              <a:t> не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обмежена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умовна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спільність</a:t>
            </a:r>
            <a:r>
              <a:rPr lang="ru-RU" sz="2000" b="1" i="1" dirty="0" smtClean="0">
                <a:solidFill>
                  <a:srgbClr val="FFFF00"/>
                </a:solidFill>
              </a:rPr>
              <a:t> людей,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виділена</a:t>
            </a:r>
            <a:r>
              <a:rPr lang="ru-RU" sz="2000" b="1" i="1" dirty="0" smtClean="0">
                <a:solidFill>
                  <a:srgbClr val="FFFF00"/>
                </a:solidFill>
              </a:rPr>
              <a:t> на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основі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певних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соціальних</a:t>
            </a:r>
            <a:r>
              <a:rPr lang="ru-RU" sz="2000" b="1" i="1" dirty="0" smtClean="0">
                <a:solidFill>
                  <a:srgbClr val="FFFF00"/>
                </a:solidFill>
              </a:rPr>
              <a:t>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ознак</a:t>
            </a:r>
            <a:r>
              <a:rPr lang="ru-RU" sz="2000" b="1" i="1" dirty="0" smtClean="0">
                <a:solidFill>
                  <a:srgbClr val="FFFF00"/>
                </a:solidFill>
              </a:rPr>
              <a:t> (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класи</a:t>
            </a:r>
            <a:r>
              <a:rPr lang="ru-RU" sz="2000" b="1" i="1" dirty="0" smtClean="0">
                <a:solidFill>
                  <a:srgbClr val="FFFF00"/>
                </a:solidFill>
              </a:rPr>
              <a:t>,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нації</a:t>
            </a:r>
            <a:r>
              <a:rPr lang="ru-RU" sz="2000" b="1" i="1" dirty="0" smtClean="0">
                <a:solidFill>
                  <a:srgbClr val="FFFF00"/>
                </a:solidFill>
              </a:rPr>
              <a:t>, </a:t>
            </a:r>
            <a:r>
              <a:rPr lang="ru-RU" sz="2000" b="1" i="1" dirty="0" err="1" smtClean="0">
                <a:solidFill>
                  <a:srgbClr val="FFFF00"/>
                </a:solidFill>
              </a:rPr>
              <a:t>народності</a:t>
            </a:r>
            <a:r>
              <a:rPr lang="ru-RU" sz="2000" b="1" i="1" dirty="0" smtClean="0">
                <a:solidFill>
                  <a:srgbClr val="FFFF00"/>
                </a:solidFill>
              </a:rPr>
              <a:t>). </a:t>
            </a:r>
            <a:endParaRPr lang="ru-RU" sz="2000" b="1" i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наці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2362200"/>
            <a:ext cx="5410200" cy="3381375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956048"/>
          </a:xfrm>
        </p:spPr>
        <p:txBody>
          <a:bodyPr/>
          <a:lstStyle/>
          <a:p>
            <a:r>
              <a:rPr lang="ru-RU" b="1" i="1" u="sng" dirty="0" smtClean="0"/>
              <a:t>Мала </a:t>
            </a:r>
            <a:r>
              <a:rPr lang="ru-RU" b="1" i="1" u="sng" dirty="0" err="1" smtClean="0"/>
              <a:t>група</a:t>
            </a:r>
            <a:r>
              <a:rPr lang="ru-RU" b="1" i="1" u="sng" dirty="0" smtClean="0"/>
              <a:t> </a:t>
            </a:r>
            <a:r>
              <a:rPr lang="ru-RU" b="1" i="1" dirty="0" err="1" smtClean="0"/>
              <a:t>характеризується</a:t>
            </a:r>
            <a:r>
              <a:rPr lang="ru-RU" b="1" i="1" dirty="0" smtClean="0"/>
              <a:t> невеликою </a:t>
            </a:r>
            <a:r>
              <a:rPr lang="ru-RU" b="1" i="1" dirty="0" err="1" smtClean="0"/>
              <a:t>кількістю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контактуючих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індивідів</a:t>
            </a:r>
            <a:r>
              <a:rPr lang="ru-RU" b="1" i="1" dirty="0" smtClean="0"/>
              <a:t>, </a:t>
            </a:r>
            <a:r>
              <a:rPr lang="ru-RU" b="1" i="1" dirty="0" err="1" smtClean="0"/>
              <a:t>об'єднаних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спільними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цілями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завданнями</a:t>
            </a:r>
            <a:r>
              <a:rPr lang="ru-RU" b="1" i="1" dirty="0" smtClean="0"/>
              <a:t>.</a:t>
            </a:r>
            <a:endParaRPr lang="ru-RU" b="1" i="1" dirty="0"/>
          </a:p>
        </p:txBody>
      </p:sp>
      <p:pic>
        <p:nvPicPr>
          <p:cNvPr id="4" name="Рисунок 3" descr="мала груп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667000"/>
            <a:ext cx="6012180" cy="3048000"/>
          </a:xfrm>
          <a:prstGeom prst="rect">
            <a:avLst/>
          </a:prstGeom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  </a:t>
            </a:r>
            <a:r>
              <a:rPr lang="ru-RU" b="1" i="1" dirty="0" err="1" smtClean="0">
                <a:solidFill>
                  <a:srgbClr val="FF0000"/>
                </a:solidFill>
              </a:rPr>
              <a:t>Взаєморозуміння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sz="2400" b="1" i="1" dirty="0" smtClean="0">
                <a:solidFill>
                  <a:srgbClr val="FF0000"/>
                </a:solidFill>
              </a:rPr>
              <a:t>- </a:t>
            </a:r>
            <a:r>
              <a:rPr lang="ru-RU" sz="2400" i="1" dirty="0" err="1" smtClean="0">
                <a:solidFill>
                  <a:srgbClr val="FF0000"/>
                </a:solidFill>
              </a:rPr>
              <a:t>це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спосіб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налагодження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відносин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між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окремими</a:t>
            </a:r>
            <a:r>
              <a:rPr lang="ru-RU" sz="2400" i="1" dirty="0" smtClean="0">
                <a:solidFill>
                  <a:srgbClr val="FF0000"/>
                </a:solidFill>
              </a:rPr>
              <a:t> людьми, </a:t>
            </a:r>
            <a:r>
              <a:rPr lang="ru-RU" sz="2400" i="1" dirty="0" err="1" smtClean="0">
                <a:solidFill>
                  <a:srgbClr val="FF0000"/>
                </a:solidFill>
              </a:rPr>
              <a:t>соціальними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групами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що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передбачає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обмін</a:t>
            </a:r>
            <a:r>
              <a:rPr lang="ru-RU" sz="2400" i="1" dirty="0" smtClean="0">
                <a:solidFill>
                  <a:srgbClr val="FF0000"/>
                </a:solidFill>
              </a:rPr>
              <a:t> думками, </a:t>
            </a:r>
            <a:r>
              <a:rPr lang="ru-RU" sz="2400" i="1" dirty="0" err="1" smtClean="0">
                <a:solidFill>
                  <a:srgbClr val="FF0000"/>
                </a:solidFill>
              </a:rPr>
              <a:t>цінностями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вивчення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досвіду</a:t>
            </a:r>
            <a:r>
              <a:rPr lang="ru-RU" sz="2400" i="1" dirty="0" smtClean="0">
                <a:solidFill>
                  <a:srgbClr val="FF0000"/>
                </a:solidFill>
              </a:rPr>
              <a:t>, при </a:t>
            </a:r>
            <a:r>
              <a:rPr lang="ru-RU" sz="2400" i="1" dirty="0" err="1" smtClean="0">
                <a:solidFill>
                  <a:srgbClr val="FF0000"/>
                </a:solidFill>
              </a:rPr>
              <a:t>якому</a:t>
            </a:r>
            <a:r>
              <a:rPr lang="ru-RU" sz="2400" i="1" dirty="0" smtClean="0">
                <a:solidFill>
                  <a:srgbClr val="FF0000"/>
                </a:solidFill>
              </a:rPr>
              <a:t> максимально </a:t>
            </a:r>
            <a:r>
              <a:rPr lang="ru-RU" sz="2400" i="1" dirty="0" err="1" smtClean="0">
                <a:solidFill>
                  <a:srgbClr val="FF0000"/>
                </a:solidFill>
              </a:rPr>
              <a:t>враховується</a:t>
            </a:r>
            <a:r>
              <a:rPr lang="ru-RU" sz="2400" i="1" dirty="0" smtClean="0">
                <a:solidFill>
                  <a:srgbClr val="FF0000"/>
                </a:solidFill>
              </a:rPr>
              <a:t> на </a:t>
            </a:r>
            <a:r>
              <a:rPr lang="ru-RU" sz="2400" i="1" dirty="0" err="1" smtClean="0">
                <a:solidFill>
                  <a:srgbClr val="FF0000"/>
                </a:solidFill>
              </a:rPr>
              <a:t>практиці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погляд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чи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позиція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сторін</a:t>
            </a:r>
            <a:r>
              <a:rPr lang="ru-RU" sz="2400" i="1" dirty="0" smtClean="0">
                <a:solidFill>
                  <a:srgbClr val="FF0000"/>
                </a:solidFill>
              </a:rPr>
              <a:t>, </a:t>
            </a:r>
            <a:r>
              <a:rPr lang="ru-RU" sz="2400" i="1" dirty="0" err="1" smtClean="0">
                <a:solidFill>
                  <a:srgbClr val="FF0000"/>
                </a:solidFill>
              </a:rPr>
              <a:t>які</a:t>
            </a:r>
            <a:r>
              <a:rPr lang="ru-RU" sz="2400" i="1" dirty="0" smtClean="0">
                <a:solidFill>
                  <a:srgbClr val="FF0000"/>
                </a:solidFill>
              </a:rPr>
              <a:t> </a:t>
            </a:r>
            <a:r>
              <a:rPr lang="ru-RU" sz="2400" i="1" dirty="0" err="1" smtClean="0">
                <a:solidFill>
                  <a:srgbClr val="FF0000"/>
                </a:solidFill>
              </a:rPr>
              <a:t>спілкуються</a:t>
            </a:r>
            <a:r>
              <a:rPr lang="ru-RU" sz="2400" b="1" i="1" dirty="0" smtClean="0">
                <a:solidFill>
                  <a:srgbClr val="FF0000"/>
                </a:solidFill>
              </a:rPr>
              <a:t>. 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взаєморозумінн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200400"/>
            <a:ext cx="4826000" cy="2438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466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accent4">
                    <a:lumMod val="75000"/>
                  </a:schemeClr>
                </a:solidFill>
              </a:rPr>
              <a:t>  </a:t>
            </a:r>
            <a:r>
              <a:rPr lang="ru-RU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Міжособистісні</a:t>
            </a:r>
            <a:r>
              <a:rPr lang="ru-RU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конфлікти</a:t>
            </a:r>
            <a:endParaRPr lang="ru-RU" b="1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533400" y="1447800"/>
            <a:ext cx="4343400" cy="11430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Це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ситуації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суперечностей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розбіжностей</a:t>
            </a:r>
            <a:r>
              <a:rPr lang="ru-RU" b="1" i="1" dirty="0" smtClean="0"/>
              <a:t>, </a:t>
            </a:r>
            <a:r>
              <a:rPr lang="ru-RU" b="1" i="1" dirty="0" err="1" smtClean="0"/>
              <a:t>зіткнень</a:t>
            </a:r>
            <a:r>
              <a:rPr lang="ru-RU" b="1" i="1" dirty="0" smtClean="0"/>
              <a:t> </a:t>
            </a:r>
            <a:r>
              <a:rPr lang="ru-RU" b="1" i="1" dirty="0" err="1" smtClean="0"/>
              <a:t>між</a:t>
            </a:r>
            <a:r>
              <a:rPr lang="ru-RU" b="1" i="1" dirty="0" smtClean="0"/>
              <a:t> людьми.</a:t>
            </a:r>
            <a:endParaRPr lang="ru-RU" b="1" i="1" dirty="0"/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2895600" y="3048000"/>
            <a:ext cx="5715000" cy="236220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 smtClean="0"/>
              <a:t>Протистояння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учасників</a:t>
            </a:r>
            <a:r>
              <a:rPr lang="ru-RU" b="1" i="1" dirty="0" smtClean="0"/>
              <a:t>, </a:t>
            </a:r>
            <a:r>
              <a:rPr lang="ru-RU" b="1" i="1" dirty="0" smtClean="0"/>
              <a:t>яке </a:t>
            </a:r>
            <a:r>
              <a:rPr lang="ru-RU" b="1" i="1" dirty="0" err="1" smtClean="0"/>
              <a:t>переживається</a:t>
            </a:r>
            <a:r>
              <a:rPr lang="ru-RU" b="1" i="1" dirty="0" smtClean="0"/>
              <a:t> </a:t>
            </a:r>
            <a:r>
              <a:rPr lang="ru-RU" b="1" i="1" dirty="0" smtClean="0"/>
              <a:t>ними </a:t>
            </a:r>
            <a:r>
              <a:rPr lang="ru-RU" b="1" i="1" dirty="0" smtClean="0"/>
              <a:t>як </a:t>
            </a:r>
            <a:r>
              <a:rPr lang="ru-RU" b="1" i="1" dirty="0" err="1" smtClean="0"/>
              <a:t>значуща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психологічна</a:t>
            </a:r>
            <a:r>
              <a:rPr lang="ru-RU" b="1" i="1" dirty="0" smtClean="0"/>
              <a:t> проблема, </a:t>
            </a:r>
            <a:r>
              <a:rPr lang="ru-RU" b="1" i="1" dirty="0" err="1" smtClean="0"/>
              <a:t>що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вимагає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свого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вирішення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викликає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активність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сторін</a:t>
            </a:r>
            <a:r>
              <a:rPr lang="ru-RU" b="1" i="1" dirty="0" smtClean="0"/>
              <a:t>, </a:t>
            </a:r>
            <a:r>
              <a:rPr lang="ru-RU" b="1" i="1" dirty="0" err="1" smtClean="0"/>
              <a:t>спрямовану</a:t>
            </a:r>
            <a:r>
              <a:rPr lang="ru-RU" b="1" i="1" dirty="0" smtClean="0"/>
              <a:t> на </a:t>
            </a:r>
            <a:r>
              <a:rPr lang="ru-RU" b="1" i="1" dirty="0" err="1" smtClean="0"/>
              <a:t>подолання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суперечності</a:t>
            </a:r>
            <a:r>
              <a:rPr lang="ru-RU" b="1" i="1" dirty="0" smtClean="0"/>
              <a:t> та </a:t>
            </a:r>
            <a:r>
              <a:rPr lang="ru-RU" b="1" i="1" dirty="0" err="1" smtClean="0"/>
              <a:t>вирішення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ситуації</a:t>
            </a:r>
            <a:r>
              <a:rPr lang="ru-RU" b="1" i="1" dirty="0" smtClean="0"/>
              <a:t> в </a:t>
            </a:r>
            <a:r>
              <a:rPr lang="ru-RU" b="1" i="1" dirty="0" err="1" smtClean="0"/>
              <a:t>інтересах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обох</a:t>
            </a:r>
            <a:r>
              <a:rPr lang="ru-RU" b="1" i="1" dirty="0" smtClean="0"/>
              <a:t> </a:t>
            </a:r>
            <a:r>
              <a:rPr lang="ru-RU" b="1" i="1" dirty="0" err="1" smtClean="0"/>
              <a:t>чи</a:t>
            </a:r>
            <a:r>
              <a:rPr lang="ru-RU" b="1" i="1" dirty="0" smtClean="0"/>
              <a:t> </a:t>
            </a:r>
            <a:r>
              <a:rPr lang="ru-RU" b="1" i="1" dirty="0" err="1" smtClean="0"/>
              <a:t>однієї</a:t>
            </a:r>
            <a:r>
              <a:rPr lang="ru-RU" b="1" i="1" dirty="0" smtClean="0"/>
              <a:t> </a:t>
            </a:r>
            <a:r>
              <a:rPr lang="ru-RU" b="1" i="1" dirty="0" err="1" smtClean="0"/>
              <a:t>із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сторін</a:t>
            </a:r>
            <a:r>
              <a:rPr lang="ru-RU" b="1" i="1" dirty="0" smtClean="0"/>
              <a:t>.</a:t>
            </a:r>
            <a:endParaRPr lang="ru-RU" b="1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43200" y="2514600"/>
            <a:ext cx="5943600" cy="22037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sz="4000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uk-UA" sz="4000" b="1" i="1" dirty="0" smtClean="0">
                <a:solidFill>
                  <a:schemeClr val="accent5">
                    <a:lumMod val="75000"/>
                  </a:schemeClr>
                </a:solidFill>
              </a:rPr>
              <a:t>   Дякую за увагу!</a:t>
            </a:r>
            <a:endParaRPr lang="ru-RU" sz="4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512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600" b="1" dirty="0" smtClean="0">
                <a:solidFill>
                  <a:schemeClr val="accent1"/>
                </a:solidFill>
              </a:rPr>
              <a:t> </a:t>
            </a:r>
            <a:r>
              <a:rPr lang="ru-RU" sz="4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Особистість</a:t>
            </a:r>
            <a:r>
              <a:rPr lang="ru-RU" sz="4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—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це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поняття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вироблене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для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розгляду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людини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як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індивіда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суб'єкта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соціокультурного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життя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розкривається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в контекстах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соціальних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відносин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спілкування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предметної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діяльності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соціально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зумовлена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система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психічних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якостей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індивіда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що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визначається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залученістю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людини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до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конкретних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суспільних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культурних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,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історичних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600" b="1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відносин</a:t>
            </a:r>
            <a:r>
              <a:rPr lang="ru-RU" sz="26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</a:t>
            </a:r>
            <a:endParaRPr lang="ru-RU" sz="26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/>
          <a:lstStyle/>
          <a:p>
            <a:r>
              <a:rPr lang="ru-RU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Атрибути</a:t>
            </a:r>
            <a:r>
              <a:rPr lang="ru-RU" b="1" i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особистості</a:t>
            </a:r>
            <a:endParaRPr lang="ru-RU" b="1" i="1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62000" y="2133600"/>
            <a:ext cx="33528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 smtClean="0">
                <a:solidFill>
                  <a:schemeClr val="accent3">
                    <a:lumMod val="75000"/>
                  </a:schemeClr>
                </a:solidFill>
              </a:rPr>
              <a:t>Воля</a:t>
            </a:r>
            <a:endParaRPr lang="ru-RU" sz="4000" b="1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62600" y="3124200"/>
            <a:ext cx="2819400" cy="990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Свобода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362200" y="4800600"/>
            <a:ext cx="3124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i="1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Розум</a:t>
            </a:r>
            <a:endParaRPr lang="ru-RU" sz="4000" b="1" i="1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867400" y="1447800"/>
            <a:ext cx="27432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Почуття</a:t>
            </a:r>
            <a:endParaRPr lang="ru-RU" sz="3200" b="1" i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828800"/>
            <a:ext cx="8183880" cy="3733800"/>
          </a:xfrm>
        </p:spPr>
        <p:txBody>
          <a:bodyPr>
            <a:normAutofit fontScale="90000"/>
          </a:bodyPr>
          <a:lstStyle/>
          <a:p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ранньохристиянський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період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великі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каппадокійці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ототожнили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поняття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іпостась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і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обличчя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 .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Наслідком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цього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ототожнення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стало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виникнення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нового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поняття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«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особистість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»,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невідомого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раніше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 античному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світі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.</a:t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середньовічній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філософії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особистість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розумілася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як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сутність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Бога</a:t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новоєвропейської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філософії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особистість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розумілася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як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громадянин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/>
            </a:r>
            <a:b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філософії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романтизму 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особистість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0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розумілася</a:t>
            </a:r>
            <a:r>
              <a:rPr lang="ru-RU" sz="20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як герой.</a:t>
            </a:r>
            <a:r>
              <a:rPr lang="ru-RU" sz="900" b="0" dirty="0" smtClean="0"/>
              <a:t/>
            </a:r>
            <a:br>
              <a:rPr lang="ru-RU" sz="900" b="0" dirty="0" smtClean="0"/>
            </a:br>
            <a:endParaRPr lang="ru-RU" sz="9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917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Історія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розвитку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поглядів</a:t>
            </a:r>
            <a:r>
              <a:rPr lang="ru-RU" b="1" i="1" dirty="0" smtClean="0">
                <a:solidFill>
                  <a:schemeClr val="accent5">
                    <a:lumMod val="75000"/>
                  </a:schemeClr>
                </a:solidFill>
              </a:rPr>
              <a:t> на </a:t>
            </a:r>
            <a:r>
              <a:rPr lang="ru-RU" b="1" i="1" dirty="0" err="1" smtClean="0">
                <a:solidFill>
                  <a:schemeClr val="accent5">
                    <a:lumMod val="75000"/>
                  </a:schemeClr>
                </a:solidFill>
              </a:rPr>
              <a:t>особистість</a:t>
            </a:r>
            <a:endParaRPr lang="ru-RU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371600"/>
            <a:ext cx="8183880" cy="4663440"/>
          </a:xfrm>
        </p:spPr>
        <p:txBody>
          <a:bodyPr>
            <a:normAutofit fontScale="90000"/>
          </a:bodyPr>
          <a:lstStyle/>
          <a:p>
            <a:r>
              <a:rPr lang="ru-RU" sz="2400" i="1" dirty="0" err="1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розумність</a:t>
            </a:r>
            <a:r>
              <a:rPr lang="ru-RU" sz="2400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визначає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рівень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інтелектуального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розвитку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 err="1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відповідальність</a:t>
            </a:r>
            <a:r>
              <a:rPr lang="ru-RU" sz="2200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рівень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розвитку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почуття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відповідальності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уміння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керувати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своєю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 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поведінкою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аналізувати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свої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вчинки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відповідати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за них);</a:t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 smtClean="0">
                <a:solidFill>
                  <a:schemeClr val="accent2">
                    <a:lumMod val="75000"/>
                  </a:schemeClr>
                </a:solidFill>
              </a:rPr>
              <a:t>свобода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здатність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автономної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прийняття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самостійних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рішень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особиста</a:t>
            </a:r>
            <a:r>
              <a:rPr lang="ru-RU" sz="2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200" i="1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гідність</a:t>
            </a:r>
            <a:r>
              <a:rPr lang="ru-RU" sz="2200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 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визначається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рівнем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вихованості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самооцінки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);</a:t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200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ідивідуальність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 (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несхожість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 на </a:t>
            </a:r>
            <a:r>
              <a:rPr lang="ru-RU" sz="1800" i="1" dirty="0" err="1" smtClean="0">
                <a:solidFill>
                  <a:schemeClr val="accent6">
                    <a:lumMod val="50000"/>
                  </a:schemeClr>
                </a:solidFill>
              </a:rPr>
              <a:t>інших</a:t>
            </a:r>
            <a:r>
              <a:rPr lang="ru-RU" sz="1800" i="1" dirty="0" smtClean="0">
                <a:solidFill>
                  <a:schemeClr val="accent6">
                    <a:lumMod val="50000"/>
                  </a:schemeClr>
                </a:solidFill>
              </a:rPr>
              <a:t>).</a:t>
            </a:r>
            <a:r>
              <a:rPr lang="ru-RU" sz="1800" b="0" dirty="0" smtClean="0"/>
              <a:t/>
            </a:r>
            <a:br>
              <a:rPr lang="ru-RU" sz="1800" b="0" dirty="0" smtClean="0"/>
            </a:b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069848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chemeClr val="accent6">
                    <a:lumMod val="75000"/>
                  </a:schemeClr>
                </a:solidFill>
              </a:rPr>
              <a:t>Характеристика особистості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 В 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українській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мові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існує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специфіка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вживання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термінів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"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відносини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"</a:t>
            </a:r>
            <a:r>
              <a:rPr lang="ru-RU" b="1" i="1" dirty="0" err="1" smtClean="0">
                <a:solidFill>
                  <a:schemeClr val="accent2">
                    <a:lumMod val="75000"/>
                  </a:schemeClr>
                </a:solidFill>
              </a:rPr>
              <a:t>стосунки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".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76600" y="2286000"/>
            <a:ext cx="54102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Термін 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відносини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вживають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коли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йдеться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про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зв'язок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об'єктами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чи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явищами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267200"/>
            <a:ext cx="53340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Поняття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стосунки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використовують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тоді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, коли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мають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на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увазі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зв'язок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між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людьми у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процесі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2">
                    <a:lumMod val="75000"/>
                  </a:schemeClr>
                </a:solidFill>
              </a:rPr>
              <a:t>спілкування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70C0"/>
                </a:solidFill>
              </a:rPr>
              <a:t>  </a:t>
            </a:r>
            <a:r>
              <a:rPr lang="ru-RU" b="1" i="1" dirty="0" err="1" smtClean="0">
                <a:solidFill>
                  <a:srgbClr val="0070C0"/>
                </a:solidFill>
              </a:rPr>
              <a:t>Міжособистісні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b="1" i="1" dirty="0" err="1" smtClean="0">
                <a:solidFill>
                  <a:srgbClr val="0070C0"/>
                </a:solidFill>
              </a:rPr>
              <a:t>стосунки</a:t>
            </a:r>
            <a:r>
              <a:rPr lang="ru-RU" b="1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smtClean="0">
                <a:solidFill>
                  <a:srgbClr val="0070C0"/>
                </a:solidFill>
              </a:rPr>
              <a:t>- </a:t>
            </a:r>
            <a:r>
              <a:rPr lang="ru-RU" sz="2000" i="1" dirty="0" err="1" smtClean="0">
                <a:solidFill>
                  <a:srgbClr val="0070C0"/>
                </a:solidFill>
              </a:rPr>
              <a:t>це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взаємозв'язки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між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окремими</a:t>
            </a:r>
            <a:r>
              <a:rPr lang="ru-RU" sz="2000" i="1" dirty="0" smtClean="0">
                <a:solidFill>
                  <a:srgbClr val="0070C0"/>
                </a:solidFill>
              </a:rPr>
              <a:t> людьми (</a:t>
            </a:r>
            <a:r>
              <a:rPr lang="ru-RU" sz="2000" i="1" dirty="0" err="1" smtClean="0">
                <a:solidFill>
                  <a:srgbClr val="0070C0"/>
                </a:solidFill>
              </a:rPr>
              <a:t>групами</a:t>
            </a:r>
            <a:r>
              <a:rPr lang="ru-RU" sz="2000" i="1" dirty="0" smtClean="0">
                <a:solidFill>
                  <a:srgbClr val="0070C0"/>
                </a:solidFill>
              </a:rPr>
              <a:t> людей), </a:t>
            </a:r>
            <a:r>
              <a:rPr lang="ru-RU" sz="2000" i="1" dirty="0" err="1" smtClean="0">
                <a:solidFill>
                  <a:srgbClr val="0070C0"/>
                </a:solidFill>
              </a:rPr>
              <a:t>які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об'єктивно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виявляються</a:t>
            </a:r>
            <a:r>
              <a:rPr lang="ru-RU" sz="2000" i="1" dirty="0" smtClean="0">
                <a:solidFill>
                  <a:srgbClr val="0070C0"/>
                </a:solidFill>
              </a:rPr>
              <a:t> в </a:t>
            </a:r>
            <a:r>
              <a:rPr lang="ru-RU" sz="2000" i="1" dirty="0" err="1" smtClean="0">
                <a:solidFill>
                  <a:srgbClr val="0070C0"/>
                </a:solidFill>
              </a:rPr>
              <a:t>характері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і</a:t>
            </a:r>
            <a:r>
              <a:rPr lang="ru-RU" sz="2000" i="1" dirty="0" smtClean="0">
                <a:solidFill>
                  <a:srgbClr val="0070C0"/>
                </a:solidFill>
              </a:rPr>
              <a:t> способах </a:t>
            </a:r>
            <a:r>
              <a:rPr lang="ru-RU" sz="2000" i="1" dirty="0" err="1" smtClean="0">
                <a:solidFill>
                  <a:srgbClr val="0070C0"/>
                </a:solidFill>
              </a:rPr>
              <a:t>взаємних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впливів</a:t>
            </a:r>
            <a:r>
              <a:rPr lang="ru-RU" sz="2000" i="1" dirty="0" smtClean="0">
                <a:solidFill>
                  <a:srgbClr val="0070C0"/>
                </a:solidFill>
              </a:rPr>
              <a:t> людей один на одного в </a:t>
            </a:r>
            <a:r>
              <a:rPr lang="ru-RU" sz="2000" i="1" dirty="0" err="1" smtClean="0">
                <a:solidFill>
                  <a:srgbClr val="0070C0"/>
                </a:solidFill>
              </a:rPr>
              <a:t>процесі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різних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видів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спільної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діяльності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err="1" smtClean="0">
                <a:solidFill>
                  <a:srgbClr val="0070C0"/>
                </a:solidFill>
              </a:rPr>
              <a:t>зокрема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спілкування</a:t>
            </a:r>
            <a:r>
              <a:rPr lang="ru-RU" sz="2000" i="1" dirty="0" smtClean="0">
                <a:solidFill>
                  <a:srgbClr val="0070C0"/>
                </a:solidFill>
              </a:rPr>
              <a:t>, та </a:t>
            </a:r>
            <a:r>
              <a:rPr lang="ru-RU" sz="2000" i="1" dirty="0" err="1" smtClean="0">
                <a:solidFill>
                  <a:srgbClr val="0070C0"/>
                </a:solidFill>
              </a:rPr>
              <a:t>суб'єктивно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переживаються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і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dirty="0" err="1" smtClean="0">
                <a:solidFill>
                  <a:srgbClr val="0070C0"/>
                </a:solidFill>
              </a:rPr>
              <a:t>оцінюються</a:t>
            </a:r>
            <a:r>
              <a:rPr lang="ru-RU" sz="2000" i="1" dirty="0" smtClean="0">
                <a:solidFill>
                  <a:srgbClr val="0070C0"/>
                </a:solidFill>
              </a:rPr>
              <a:t> ними</a:t>
            </a:r>
            <a:endParaRPr lang="ru-RU" sz="20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spilkuvannya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667000"/>
            <a:ext cx="4591050" cy="3093761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Міжособистісні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стосунки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зароджуються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розвиваються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суспільних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відносинах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 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Складний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багатоплановий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процес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встановлення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контактів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між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людьми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породжується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потребами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суспільної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діяльності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Він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включає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в себе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обмін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інформацією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сприймання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розуміння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людини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людиною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вироблення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спільної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стратегії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accent6">
                    <a:lumMod val="50000"/>
                  </a:schemeClr>
                </a:solidFill>
              </a:rPr>
              <a:t>взаємодії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проблеми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міжособистісних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стосунків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розглядаються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при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вивченні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предмету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соціальна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психологія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виникла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у 1908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uk-UA" sz="2400" b="1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Соціальна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психологія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має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практичне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значення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для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багатьох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галузей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психологічної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науки, у тому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числі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й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6">
                    <a:lumMod val="75000"/>
                  </a:schemeClr>
                </a:solidFill>
              </a:rPr>
              <a:t>медичної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79</TotalTime>
  <Words>292</Words>
  <PresentationFormat>Экран (4:3)</PresentationFormat>
  <Paragraphs>25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Особистість. Міжособистісні відносини. </vt:lpstr>
      <vt:lpstr>Слайд 2</vt:lpstr>
      <vt:lpstr>Слайд 3</vt:lpstr>
      <vt:lpstr>У ранньохристиянський період великі каппадокійці ототожнили поняття «іпостась» і «обличчя» .Наслідком цього ототожнення стало виникнення нового поняття «особистість», невідомого раніше в античному світі.   У середньовічній філософії особистість розумілася як сутність Бога  У новоєвропейської філософії особистість розумілася як громадянин  У філософії романтизму особистість розумілася як герой. </vt:lpstr>
      <vt:lpstr>розумність (визначає рівень інтелектуального розвитку);   відповідальність (рівень розвитку почуття відповідальності, уміння керувати своєю поведінкою, аналізувати свої вчинки і відповідати за них);  свобода (здатність до автономної діяльності, прийняття самостійних рішень);   особиста гідність (визначається рівнем вихованості, самооцінки);  ідивідуальність (несхожість на інших). 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Особистість. Міжособистісні відносини. </dc:title>
  <dc:creator>velsaimon</dc:creator>
  <cp:lastModifiedBy>velerinka</cp:lastModifiedBy>
  <cp:revision>10</cp:revision>
  <dcterms:created xsi:type="dcterms:W3CDTF">2013-12-16T13:12:17Z</dcterms:created>
  <dcterms:modified xsi:type="dcterms:W3CDTF">2013-12-16T21:39:49Z</dcterms:modified>
</cp:coreProperties>
</file>