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3A9"/>
    <a:srgbClr val="84A5CA"/>
    <a:srgbClr val="5F5F5F"/>
    <a:srgbClr val="AAC1DA"/>
    <a:srgbClr val="D1DBEB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44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83C7F8-10C7-4144-B9C6-FF09E8F71E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/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C2BAE-5383-48F8-B028-61C5F732A6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0C6D12-42AA-4DBA-B169-203ACA1DC5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A28E7F37-F54C-4D14-93C2-09F898A020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E3453-D73F-4027-9256-BEAC56E9CC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CD5ABE-9FBF-44EE-BF30-254F416207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E77A7F-BCCB-40CC-90B6-66C3B83172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5E26BD-733E-4B3E-A6F3-7EAFAC2B19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209FA2-95EB-4C17-A0B4-8414B644D7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C02FF2-6017-43C3-B500-E94B997481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2B1370-420C-4237-859F-2EBE7DF7C8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0A1D59-52CD-4D8D-9D0A-56633F9C35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DE6DBE-EB90-4CC4-B7F8-B192319C8F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4214810" y="5357826"/>
            <a:ext cx="1214446" cy="7143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57925"/>
            <a:ext cx="692945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Початок </a:t>
            </a:r>
          </a:p>
          <a:p>
            <a:pPr algn="ctr"/>
            <a:r>
              <a:rPr lang="uk-UA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релігійного відродження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6478" y="5143512"/>
            <a:ext cx="32146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latin typeface="Corbel" pitchFamily="34" charset="0"/>
              </a:rPr>
              <a:t>Підготувала </a:t>
            </a:r>
          </a:p>
          <a:p>
            <a:pPr algn="r"/>
            <a:r>
              <a:rPr lang="uk-UA" sz="2800" dirty="0" smtClean="0">
                <a:latin typeface="Corbel" pitchFamily="34" charset="0"/>
              </a:rPr>
              <a:t>Учениця 11-А класу</a:t>
            </a:r>
          </a:p>
          <a:p>
            <a:pPr algn="r"/>
            <a:r>
              <a:rPr lang="uk-UA" sz="2800" dirty="0" err="1" smtClean="0">
                <a:latin typeface="Corbel" pitchFamily="34" charset="0"/>
              </a:rPr>
              <a:t>Кошина</a:t>
            </a:r>
            <a:r>
              <a:rPr lang="uk-UA" sz="2800" dirty="0" smtClean="0">
                <a:latin typeface="Corbel" pitchFamily="34" charset="0"/>
              </a:rPr>
              <a:t> Анна</a:t>
            </a:r>
            <a:endParaRPr lang="uk-UA" sz="2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00100" y="357166"/>
            <a:ext cx="81439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800" b="1" i="1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УГКЦ: створення і ліквідація</a:t>
            </a:r>
            <a:endParaRPr lang="uk-UA" sz="3800" b="1" i="1" dirty="0">
              <a:ln w="317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597025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1596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71604" y="1571612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Берестейська унія          утворення </a:t>
            </a:r>
            <a:r>
              <a:rPr lang="uk-UA" sz="2800" u="sng" dirty="0" smtClean="0">
                <a:latin typeface="Corbel" pitchFamily="34" charset="0"/>
              </a:rPr>
              <a:t>Української греко-католицької церкви (УГКЦ)</a:t>
            </a:r>
            <a:endParaRPr lang="uk-UA" sz="2800" u="sng" dirty="0">
              <a:latin typeface="Corbel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 bwMode="auto">
          <a:xfrm>
            <a:off x="4786314" y="1714488"/>
            <a:ext cx="571504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32" y="2716879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березень1946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57356" y="2714620"/>
            <a:ext cx="7286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</a:t>
            </a:r>
            <a:r>
              <a:rPr lang="uk-UA" sz="2800" u="sng" dirty="0" smtClean="0">
                <a:latin typeface="Corbel" pitchFamily="34" charset="0"/>
              </a:rPr>
              <a:t>Львівський собор</a:t>
            </a:r>
            <a:r>
              <a:rPr lang="uk-UA" sz="2800" dirty="0" smtClean="0">
                <a:latin typeface="Corbel" pitchFamily="34" charset="0"/>
              </a:rPr>
              <a:t>: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>
                <a:latin typeface="Corbel" pitchFamily="34" charset="0"/>
              </a:rPr>
              <a:t> </a:t>
            </a:r>
            <a:r>
              <a:rPr lang="uk-UA" sz="2800" dirty="0" smtClean="0">
                <a:latin typeface="Corbel" pitchFamily="34" charset="0"/>
              </a:rPr>
              <a:t>ліквідація </a:t>
            </a:r>
            <a:r>
              <a:rPr lang="uk-UA" sz="2800" dirty="0" err="1" smtClean="0">
                <a:latin typeface="Corbel" pitchFamily="34" charset="0"/>
              </a:rPr>
              <a:t>Берестейського</a:t>
            </a:r>
            <a:r>
              <a:rPr lang="uk-UA" sz="2800" dirty="0" smtClean="0">
                <a:latin typeface="Corbel" pitchFamily="34" charset="0"/>
              </a:rPr>
              <a:t> собору (ліквідація УГКЦ);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latin typeface="Corbel" pitchFamily="34" charset="0"/>
              </a:rPr>
              <a:t> повернення православ’я.</a:t>
            </a:r>
            <a:endParaRPr lang="uk-UA" sz="2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00100" y="357166"/>
            <a:ext cx="8143900" cy="661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700" b="1" i="1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Українська греко-католицька церква</a:t>
            </a:r>
            <a:endParaRPr lang="uk-UA" sz="3700" b="1" i="1" dirty="0">
              <a:ln w="317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096959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1987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8728" y="1071546"/>
            <a:ext cx="7858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створення громадського комітету відновлення УГКЦ (очолив </a:t>
            </a:r>
            <a:r>
              <a:rPr lang="uk-UA" sz="2800" b="1" dirty="0" smtClean="0">
                <a:latin typeface="Corbel" pitchFamily="34" charset="0"/>
              </a:rPr>
              <a:t>Іван Гель</a:t>
            </a:r>
            <a:r>
              <a:rPr lang="uk-UA" sz="2800" dirty="0" smtClean="0">
                <a:latin typeface="Corbel" pitchFamily="34" charset="0"/>
              </a:rPr>
              <a:t>)</a:t>
            </a:r>
            <a:endParaRPr lang="uk-UA" sz="2800" u="sng" dirty="0">
              <a:latin typeface="Corbel" pitchFamily="34" charset="0"/>
            </a:endParaRPr>
          </a:p>
        </p:txBody>
      </p:sp>
      <p:pic>
        <p:nvPicPr>
          <p:cNvPr id="116738" name="Picture 2" descr="http://www.history.org.ua/EHU/G/Gel_I.jpg"/>
          <p:cNvPicPr>
            <a:picLocks noChangeAspect="1" noChangeArrowheads="1"/>
          </p:cNvPicPr>
          <p:nvPr/>
        </p:nvPicPr>
        <p:blipFill>
          <a:blip r:embed="rId2"/>
          <a:srcRect l="9062" t="4247" r="9386" b="4435"/>
          <a:stretch>
            <a:fillRect/>
          </a:stretch>
        </p:blipFill>
        <p:spPr bwMode="auto">
          <a:xfrm>
            <a:off x="6643702" y="1714488"/>
            <a:ext cx="2071702" cy="329937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-32" y="2097091"/>
            <a:ext cx="1500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літо</a:t>
            </a:r>
          </a:p>
          <a:p>
            <a:r>
              <a:rPr lang="uk-UA" sz="2800" b="1" dirty="0" smtClean="0">
                <a:latin typeface="Corbel" pitchFamily="34" charset="0"/>
              </a:rPr>
              <a:t>1988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2071678"/>
            <a:ext cx="542928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лист Папи Римського </a:t>
            </a:r>
            <a:r>
              <a:rPr lang="uk-UA" sz="2800" u="sng" dirty="0" smtClean="0">
                <a:latin typeface="Corbel" pitchFamily="34" charset="0"/>
              </a:rPr>
              <a:t>Іоанна-Павла </a:t>
            </a:r>
            <a:r>
              <a:rPr lang="en-US" sz="2800" u="sng" dirty="0" smtClean="0">
                <a:latin typeface="Corbel" pitchFamily="34" charset="0"/>
              </a:rPr>
              <a:t>II</a:t>
            </a:r>
            <a:r>
              <a:rPr lang="uk-UA" sz="2800" dirty="0" smtClean="0">
                <a:latin typeface="Corbel" pitchFamily="34" charset="0"/>
              </a:rPr>
              <a:t> до М. Горбачова: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 smtClean="0">
                <a:latin typeface="Corbel" pitchFamily="34" charset="0"/>
              </a:rPr>
              <a:t> порушення питання про відновлення УГКЦ           робота Ради у справах релігії при Раді міністрів УРСР</a:t>
            </a:r>
            <a:endParaRPr lang="uk-UA" sz="2800" u="sng" dirty="0">
              <a:latin typeface="Corbe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4500562" y="3571876"/>
            <a:ext cx="571504" cy="31116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26" y="5000636"/>
            <a:ext cx="23574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i="1" dirty="0" smtClean="0">
                <a:latin typeface="Corbel" pitchFamily="34" charset="0"/>
              </a:rPr>
              <a:t>Іван Гель</a:t>
            </a:r>
            <a:endParaRPr lang="uk-UA" sz="2600" i="1" dirty="0">
              <a:latin typeface="Corbe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3786182" y="4786322"/>
            <a:ext cx="857256" cy="57150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" y="5454677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1989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696" y="542926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загострення стосунків між </a:t>
            </a:r>
            <a:r>
              <a:rPr lang="uk-UA" sz="2800" u="sng" dirty="0" smtClean="0">
                <a:latin typeface="Corbel" pitchFamily="34" charset="0"/>
              </a:rPr>
              <a:t>Російською </a:t>
            </a:r>
            <a:r>
              <a:rPr lang="uk-UA" sz="2800" u="sng" dirty="0" err="1" smtClean="0">
                <a:latin typeface="Corbel" pitchFamily="34" charset="0"/>
              </a:rPr>
              <a:t>правос-лавною</a:t>
            </a:r>
            <a:r>
              <a:rPr lang="uk-UA" sz="2800" u="sng" dirty="0" smtClean="0">
                <a:latin typeface="Corbel" pitchFamily="34" charset="0"/>
              </a:rPr>
              <a:t> церковкою (РПЦ)</a:t>
            </a:r>
            <a:r>
              <a:rPr lang="uk-UA" sz="2800" dirty="0" smtClean="0">
                <a:latin typeface="Corbel" pitchFamily="34" charset="0"/>
              </a:rPr>
              <a:t> та </a:t>
            </a:r>
            <a:r>
              <a:rPr lang="uk-UA" sz="2800" u="sng" dirty="0" smtClean="0">
                <a:latin typeface="Corbel" pitchFamily="34" charset="0"/>
              </a:rPr>
              <a:t>УГКЦ</a:t>
            </a:r>
            <a:endParaRPr lang="uk-UA" sz="2800" u="sng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00100" y="357166"/>
            <a:ext cx="8143900" cy="661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700" b="1" i="1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Українська греко-католицька церква</a:t>
            </a:r>
            <a:endParaRPr lang="uk-UA" sz="3700" b="1" i="1" dirty="0">
              <a:ln w="317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096959"/>
            <a:ext cx="1714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протягом 1989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042" y="1071546"/>
            <a:ext cx="7500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</a:t>
            </a:r>
            <a:r>
              <a:rPr lang="uk-UA" sz="2800" u="sng" dirty="0" smtClean="0">
                <a:latin typeface="Corbel" pitchFamily="34" charset="0"/>
              </a:rPr>
              <a:t>тривале голодування </a:t>
            </a:r>
            <a:r>
              <a:rPr lang="uk-UA" sz="2800" dirty="0" smtClean="0">
                <a:latin typeface="Corbel" pitchFamily="34" charset="0"/>
              </a:rPr>
              <a:t>прихильників УГКЦ за легалізацію церкви та відновлення храмів</a:t>
            </a:r>
            <a:endParaRPr lang="uk-UA" sz="2800" u="sng" dirty="0">
              <a:latin typeface="Corbe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117703"/>
            <a:ext cx="1714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грудень 1989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042" y="2071678"/>
            <a:ext cx="5000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зустріч М. </a:t>
            </a:r>
            <a:r>
              <a:rPr lang="uk-UA" sz="2800" dirty="0">
                <a:latin typeface="Corbel" pitchFamily="34" charset="0"/>
              </a:rPr>
              <a:t>Г</a:t>
            </a:r>
            <a:r>
              <a:rPr lang="uk-UA" sz="2800" dirty="0" smtClean="0">
                <a:latin typeface="Corbel" pitchFamily="34" charset="0"/>
              </a:rPr>
              <a:t>орбачова та Іоанна-Павла </a:t>
            </a:r>
            <a:r>
              <a:rPr lang="en-US" sz="2800" dirty="0" smtClean="0">
                <a:latin typeface="Corbel" pitchFamily="34" charset="0"/>
              </a:rPr>
              <a:t>II</a:t>
            </a:r>
            <a:r>
              <a:rPr lang="uk-UA" sz="2800" dirty="0" smtClean="0">
                <a:latin typeface="Corbel" pitchFamily="34" charset="0"/>
              </a:rPr>
              <a:t> :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>
                <a:latin typeface="Corbel" pitchFamily="34" charset="0"/>
              </a:rPr>
              <a:t> </a:t>
            </a:r>
            <a:r>
              <a:rPr lang="uk-UA" sz="2800" dirty="0" smtClean="0">
                <a:latin typeface="Corbel" pitchFamily="34" charset="0"/>
              </a:rPr>
              <a:t>питання легалізації УГКЦ</a:t>
            </a:r>
            <a:endParaRPr lang="uk-UA" sz="2800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214686"/>
            <a:ext cx="1714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квітень 1990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3286124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повернення греко-католиками собор Св. Юри</a:t>
            </a:r>
            <a:endParaRPr lang="uk-UA" sz="2800" dirty="0">
              <a:latin typeface="Corbe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2" y="4260843"/>
            <a:ext cx="1714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травень 1990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4260843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зареєстровано перші громади УГКЦ</a:t>
            </a:r>
            <a:endParaRPr lang="uk-UA" sz="2800" dirty="0">
              <a:latin typeface="Corbel" pitchFamily="34" charset="0"/>
            </a:endParaRPr>
          </a:p>
        </p:txBody>
      </p:sp>
      <p:pic>
        <p:nvPicPr>
          <p:cNvPr id="129030" name="Picture 6" descr="http://www.rudata.ru/w/images/0/0d/Lubachivsky%2C_Myroslav_Ivan_Card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000240"/>
            <a:ext cx="2238375" cy="38100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572132" y="5857892"/>
            <a:ext cx="3571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i="1" dirty="0" smtClean="0">
                <a:latin typeface="Corbel" pitchFamily="34" charset="0"/>
              </a:rPr>
              <a:t>Мирослав Іван</a:t>
            </a:r>
          </a:p>
          <a:p>
            <a:pPr algn="r"/>
            <a:r>
              <a:rPr lang="uk-UA" sz="2400" i="1" dirty="0" smtClean="0">
                <a:latin typeface="Corbel" pitchFamily="34" charset="0"/>
              </a:rPr>
              <a:t> кардинал </a:t>
            </a:r>
            <a:r>
              <a:rPr lang="uk-UA" sz="2400" b="1" i="1" dirty="0" err="1" smtClean="0">
                <a:latin typeface="Corbel" pitchFamily="34" charset="0"/>
              </a:rPr>
              <a:t>Любачівський</a:t>
            </a:r>
            <a:endParaRPr lang="uk-UA" sz="2400" b="1" i="1" dirty="0">
              <a:latin typeface="Corbe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5286388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uk-UA" sz="2800" b="1" dirty="0" smtClean="0">
                <a:latin typeface="Corbel" pitchFamily="34" charset="0"/>
              </a:rPr>
              <a:t>   Мирослав Іван кардинал </a:t>
            </a:r>
            <a:r>
              <a:rPr lang="uk-UA" sz="2800" b="1" dirty="0" err="1" smtClean="0">
                <a:latin typeface="Corbel" pitchFamily="34" charset="0"/>
              </a:rPr>
              <a:t>Любачівський</a:t>
            </a:r>
            <a:r>
              <a:rPr lang="uk-UA" sz="2800" b="1" dirty="0" smtClean="0">
                <a:latin typeface="Corbel" pitchFamily="34" charset="0"/>
              </a:rPr>
              <a:t>  </a:t>
            </a:r>
            <a:r>
              <a:rPr lang="uk-UA" sz="2800" dirty="0" smtClean="0">
                <a:latin typeface="Corbel" pitchFamily="34" charset="0"/>
              </a:rPr>
              <a:t>став лідером УГКЦ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85786" y="428604"/>
            <a:ext cx="835821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000" b="1" i="1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Українська автокефальна православна церква</a:t>
            </a:r>
            <a:endParaRPr lang="uk-UA" sz="3000" b="1" i="1" dirty="0">
              <a:ln w="317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096959"/>
            <a:ext cx="171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1930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042" y="1071546"/>
            <a:ext cx="7500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</a:t>
            </a:r>
            <a:r>
              <a:rPr lang="uk-UA" sz="2800" u="sng" dirty="0" smtClean="0">
                <a:latin typeface="Corbel" pitchFamily="34" charset="0"/>
              </a:rPr>
              <a:t>Українська автокефальна православна церква (УАПЦ) </a:t>
            </a:r>
            <a:r>
              <a:rPr lang="uk-UA" sz="2800" dirty="0" smtClean="0">
                <a:latin typeface="Corbel" pitchFamily="34" charset="0"/>
              </a:rPr>
              <a:t>припинила своє існування</a:t>
            </a:r>
            <a:endParaRPr lang="uk-UA" sz="2800" dirty="0">
              <a:latin typeface="Corbe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1954215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лютий 1989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480" y="1928802"/>
            <a:ext cx="7429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ініціативний комітет у Києві з відновлення діяльності УАПЦ</a:t>
            </a:r>
            <a:endParaRPr lang="uk-UA" sz="2800" dirty="0">
              <a:latin typeface="Corbe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2786058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19 серпня 1989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2832083"/>
            <a:ext cx="4929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В.Ярема оголосив про розрив з РПЦ і перехід у УАПЦ</a:t>
            </a:r>
            <a:endParaRPr lang="uk-UA" sz="2800" dirty="0">
              <a:latin typeface="Corbe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8860" y="3786190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червень1990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00496" y="3760777"/>
            <a:ext cx="5143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перший собор відновленої УАПЦ: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uk-UA" sz="2800" b="1" dirty="0" smtClean="0">
                <a:latin typeface="Corbel" pitchFamily="34" charset="0"/>
              </a:rPr>
              <a:t>Мстислав</a:t>
            </a:r>
            <a:r>
              <a:rPr lang="uk-UA" sz="2800" dirty="0" smtClean="0">
                <a:latin typeface="Corbel" pitchFamily="34" charset="0"/>
              </a:rPr>
              <a:t> </a:t>
            </a:r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патріарх київський і всієї України</a:t>
            </a:r>
            <a:endParaRPr lang="uk-UA" sz="2800" dirty="0">
              <a:latin typeface="Corbel" pitchFamily="34" charset="0"/>
            </a:endParaRPr>
          </a:p>
        </p:txBody>
      </p:sp>
      <p:pic>
        <p:nvPicPr>
          <p:cNvPr id="130050" name="Picture 2" descr="http://upload.wikimedia.org/wikipedia/commons/3/3e/%D0%9F%D0%B0%D1%82%D1%80%D1%96%D0%B0%D1%80%D1%85_%D0%9C%D1%81%D1%82%D0%B8%D1%81%D0%BB%D0%B0%D0%B2.jpg?uselang=ru"/>
          <p:cNvPicPr>
            <a:picLocks noChangeAspect="1" noChangeArrowheads="1"/>
          </p:cNvPicPr>
          <p:nvPr/>
        </p:nvPicPr>
        <p:blipFill>
          <a:blip r:embed="rId2"/>
          <a:srcRect l="3000" r="3998"/>
          <a:stretch>
            <a:fillRect/>
          </a:stretch>
        </p:blipFill>
        <p:spPr bwMode="auto">
          <a:xfrm>
            <a:off x="142844" y="3121856"/>
            <a:ext cx="2286016" cy="297055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71406" y="6079829"/>
            <a:ext cx="23574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i="1" dirty="0" smtClean="0">
                <a:latin typeface="Corbel" pitchFamily="34" charset="0"/>
              </a:rPr>
              <a:t>Мстислав</a:t>
            </a:r>
            <a:endParaRPr lang="uk-UA" sz="2600" i="1" dirty="0">
              <a:latin typeface="Corbe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5984" y="5429264"/>
            <a:ext cx="1643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квітень 1991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4744" y="5500702"/>
            <a:ext cx="5429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голодування віруючих у </a:t>
            </a:r>
            <a:r>
              <a:rPr lang="uk-UA" sz="2800" dirty="0" err="1" smtClean="0">
                <a:latin typeface="Corbel" pitchFamily="34" charset="0"/>
              </a:rPr>
              <a:t>Мико-лаєві</a:t>
            </a:r>
            <a:r>
              <a:rPr lang="uk-UA" sz="2800" dirty="0" smtClean="0">
                <a:latin typeface="Corbel" pitchFamily="34" charset="0"/>
              </a:rPr>
              <a:t> на площі Леніна за </a:t>
            </a:r>
            <a:r>
              <a:rPr lang="uk-UA" sz="2800" dirty="0" err="1" smtClean="0">
                <a:latin typeface="Corbel" pitchFamily="34" charset="0"/>
              </a:rPr>
              <a:t>реєстра-цію</a:t>
            </a:r>
            <a:r>
              <a:rPr lang="uk-UA" sz="2800" dirty="0" smtClean="0">
                <a:latin typeface="Corbel" pitchFamily="34" charset="0"/>
              </a:rPr>
              <a:t> своєї релігійної громади</a:t>
            </a:r>
            <a:endParaRPr lang="uk-UA" sz="2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85786" y="357166"/>
            <a:ext cx="83582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000" b="1" i="1" dirty="0" smtClean="0">
                <a:ln w="317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Українська православна церква</a:t>
            </a:r>
            <a:endParaRPr lang="uk-UA" sz="4000" b="1" i="1" dirty="0">
              <a:ln w="317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096959"/>
            <a:ext cx="1714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січень 1990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042" y="1071546"/>
            <a:ext cx="7500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собор РПЦ:</a:t>
            </a:r>
          </a:p>
          <a:p>
            <a:pPr algn="l">
              <a:buFont typeface="Wingdings" pitchFamily="2" charset="2"/>
              <a:buChar char="Ø"/>
            </a:pPr>
            <a:r>
              <a:rPr lang="uk-UA" sz="2800" dirty="0">
                <a:latin typeface="Corbel" pitchFamily="34" charset="0"/>
              </a:rPr>
              <a:t> </a:t>
            </a:r>
            <a:r>
              <a:rPr lang="uk-UA" sz="2800" dirty="0" smtClean="0">
                <a:latin typeface="Corbel" pitchFamily="34" charset="0"/>
              </a:rPr>
              <a:t>створення </a:t>
            </a:r>
            <a:r>
              <a:rPr lang="uk-UA" sz="2800" u="sng" dirty="0" smtClean="0">
                <a:latin typeface="Corbel" pitchFamily="34" charset="0"/>
              </a:rPr>
              <a:t>Української православної церкви Московського патріархату (УПЦ МП)</a:t>
            </a:r>
            <a:endParaRPr lang="uk-UA" sz="2800" u="sng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426608"/>
            <a:ext cx="1714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Corbel" pitchFamily="34" charset="0"/>
              </a:rPr>
              <a:t>жовтень 1990 р.</a:t>
            </a:r>
            <a:endParaRPr lang="uk-UA" sz="2800" b="1" dirty="0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2401195"/>
            <a:ext cx="7500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800" dirty="0" smtClean="0">
                <a:latin typeface="Corbel" pitchFamily="34" charset="0"/>
              </a:rPr>
              <a:t>–</a:t>
            </a:r>
            <a:r>
              <a:rPr lang="uk-UA" sz="2800" dirty="0" smtClean="0">
                <a:latin typeface="Corbel" pitchFamily="34" charset="0"/>
              </a:rPr>
              <a:t>  митрополит Київський М.Філарет добився від Московського </a:t>
            </a:r>
            <a:r>
              <a:rPr lang="uk-UA" sz="2800" u="sng" dirty="0" smtClean="0">
                <a:latin typeface="Corbel" pitchFamily="34" charset="0"/>
              </a:rPr>
              <a:t>патріархату обмеженої автономії для УПЦ</a:t>
            </a:r>
            <a:endParaRPr lang="uk-UA" sz="2800" u="sng" dirty="0">
              <a:latin typeface="Corbe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3857628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000" b="1" i="1" dirty="0" smtClean="0">
                <a:ln w="317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55A3A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 pitchFamily="34" charset="0"/>
              </a:rPr>
              <a:t>Проблеми релігійного відродження:</a:t>
            </a:r>
            <a:endParaRPr lang="uk-UA" sz="4000" b="1" i="1" dirty="0">
              <a:ln w="317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55A3A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4643446"/>
            <a:ext cx="8643998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110000"/>
              </a:lnSpc>
              <a:buFont typeface="+mj-lt"/>
              <a:buAutoNum type="arabicPeriod"/>
            </a:pPr>
            <a:r>
              <a:rPr lang="uk-UA" sz="2800" u="sng" dirty="0" smtClean="0">
                <a:latin typeface="Corbel" pitchFamily="34" charset="0"/>
              </a:rPr>
              <a:t>Складна релігійна ситуація </a:t>
            </a:r>
            <a:r>
              <a:rPr lang="uk-UA" sz="2800" dirty="0" smtClean="0">
                <a:latin typeface="Corbel" pitchFamily="34" charset="0"/>
              </a:rPr>
              <a:t>на початку 1990-х років.</a:t>
            </a:r>
          </a:p>
          <a:p>
            <a:pPr marL="514350" indent="-514350" algn="l">
              <a:lnSpc>
                <a:spcPct val="110000"/>
              </a:lnSpc>
              <a:buFont typeface="+mj-lt"/>
              <a:buAutoNum type="arabicPeriod"/>
            </a:pPr>
            <a:r>
              <a:rPr lang="uk-UA" sz="2800" dirty="0" smtClean="0">
                <a:latin typeface="Corbel" pitchFamily="34" charset="0"/>
              </a:rPr>
              <a:t>Конфлікти між </a:t>
            </a:r>
            <a:r>
              <a:rPr lang="uk-UA" sz="2800" dirty="0" err="1" smtClean="0">
                <a:latin typeface="Corbel" pitchFamily="34" charset="0"/>
              </a:rPr>
              <a:t>вірянами</a:t>
            </a:r>
            <a:r>
              <a:rPr lang="uk-UA" sz="2800" dirty="0" smtClean="0">
                <a:latin typeface="Corbel" pitchFamily="34" charset="0"/>
              </a:rPr>
              <a:t> </a:t>
            </a:r>
            <a:r>
              <a:rPr lang="uk-UA" sz="2800" u="sng" dirty="0" smtClean="0">
                <a:latin typeface="Corbel" pitchFamily="34" charset="0"/>
              </a:rPr>
              <a:t>різних конфесій</a:t>
            </a:r>
            <a:r>
              <a:rPr lang="uk-UA" sz="2800" dirty="0" smtClean="0">
                <a:latin typeface="Corbel" pitchFamily="34" charset="0"/>
              </a:rPr>
              <a:t>.</a:t>
            </a:r>
          </a:p>
          <a:p>
            <a:pPr marL="514350" indent="-514350" algn="l">
              <a:lnSpc>
                <a:spcPct val="110000"/>
              </a:lnSpc>
              <a:buFont typeface="+mj-lt"/>
              <a:buAutoNum type="arabicPeriod"/>
            </a:pPr>
            <a:r>
              <a:rPr lang="uk-UA" sz="2800" dirty="0" smtClean="0">
                <a:latin typeface="Corbel" pitchFamily="34" charset="0"/>
              </a:rPr>
              <a:t>Протистояння під час </a:t>
            </a:r>
            <a:r>
              <a:rPr lang="uk-UA" sz="2800" u="sng" dirty="0" smtClean="0">
                <a:latin typeface="Corbel" pitchFamily="34" charset="0"/>
              </a:rPr>
              <a:t>повернення культових споруд</a:t>
            </a:r>
            <a:r>
              <a:rPr lang="uk-UA" sz="2800" dirty="0" smtClean="0">
                <a:latin typeface="Corbel" pitchFamily="34" charset="0"/>
              </a:rPr>
              <a:t> церкві та </a:t>
            </a:r>
            <a:r>
              <a:rPr lang="uk-UA" sz="2800" dirty="0" err="1" smtClean="0">
                <a:latin typeface="Corbel" pitchFamily="34" charset="0"/>
              </a:rPr>
              <a:t>вірянам</a:t>
            </a:r>
            <a:r>
              <a:rPr lang="uk-UA" sz="2800" dirty="0" smtClean="0">
                <a:latin typeface="Corbel" pitchFamily="34" charset="0"/>
              </a:rPr>
              <a:t>.</a:t>
            </a:r>
            <a:endParaRPr lang="uk-UA" sz="28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7gl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cdb2004117gl</Template>
  <TotalTime>108</TotalTime>
  <Words>325</Words>
  <Application>Microsoft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cdb2004117gl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Кошины</dc:creator>
  <cp:lastModifiedBy>Кошины</cp:lastModifiedBy>
  <cp:revision>14</cp:revision>
  <dcterms:created xsi:type="dcterms:W3CDTF">2014-02-18T21:20:10Z</dcterms:created>
  <dcterms:modified xsi:type="dcterms:W3CDTF">2014-02-18T23:08:31Z</dcterms:modified>
</cp:coreProperties>
</file>