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716" r="1068" b="14673"/>
          <a:stretch/>
        </p:blipFill>
        <p:spPr bwMode="auto">
          <a:xfrm>
            <a:off x="814812" y="980728"/>
            <a:ext cx="7501604" cy="322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28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99" y="2420888"/>
            <a:ext cx="6370101" cy="4248472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Інститут</a:t>
            </a:r>
            <a:r>
              <a:rPr lang="ru-RU" dirty="0"/>
              <a:t> </a:t>
            </a:r>
            <a:r>
              <a:rPr lang="ru-RU" dirty="0" err="1"/>
              <a:t>набувальної</a:t>
            </a:r>
            <a:r>
              <a:rPr lang="ru-RU" dirty="0"/>
              <a:t> </a:t>
            </a:r>
            <a:r>
              <a:rPr lang="ru-RU" dirty="0" err="1"/>
              <a:t>давності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метою </a:t>
            </a:r>
            <a:r>
              <a:rPr lang="ru-RU" dirty="0" err="1"/>
              <a:t>надає</a:t>
            </a:r>
            <a:r>
              <a:rPr lang="ru-RU" dirty="0"/>
              <a:t> право </a:t>
            </a:r>
            <a:r>
              <a:rPr lang="ru-RU" dirty="0" err="1"/>
              <a:t>фактичним</a:t>
            </a:r>
            <a:r>
              <a:rPr lang="ru-RU" dirty="0"/>
              <a:t> </a:t>
            </a:r>
            <a:r>
              <a:rPr lang="ru-RU" dirty="0" err="1"/>
              <a:t>володінням</a:t>
            </a:r>
            <a:r>
              <a:rPr lang="ru-RU" dirty="0"/>
              <a:t> право </a:t>
            </a:r>
            <a:r>
              <a:rPr lang="ru-RU" dirty="0" err="1"/>
              <a:t>власності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власник</a:t>
            </a:r>
            <a:r>
              <a:rPr lang="ru-RU" dirty="0"/>
              <a:t> майна </a:t>
            </a:r>
            <a:r>
              <a:rPr lang="ru-RU" dirty="0" err="1"/>
              <a:t>тривалий</a:t>
            </a:r>
            <a:r>
              <a:rPr lang="ru-RU" dirty="0"/>
              <a:t> час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наміру</a:t>
            </a:r>
            <a:r>
              <a:rPr lang="ru-RU" dirty="0"/>
              <a:t> </a:t>
            </a:r>
            <a:r>
              <a:rPr lang="ru-RU" dirty="0" err="1"/>
              <a:t>визнати</a:t>
            </a:r>
            <a:r>
              <a:rPr lang="ru-RU" dirty="0"/>
              <a:t> </a:t>
            </a:r>
            <a:r>
              <a:rPr lang="ru-RU" dirty="0" err="1"/>
              <a:t>річ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, то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погодився</a:t>
            </a:r>
            <a:r>
              <a:rPr lang="ru-RU" dirty="0"/>
              <a:t> з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втратою</a:t>
            </a:r>
            <a:r>
              <a:rPr lang="ru-RU" dirty="0"/>
              <a:t>, то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річ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власністю</a:t>
            </a:r>
            <a:r>
              <a:rPr lang="ru-RU" dirty="0"/>
              <a:t> фактичного </a:t>
            </a:r>
            <a:r>
              <a:rPr lang="ru-RU" dirty="0" err="1"/>
              <a:t>добросовісного</a:t>
            </a:r>
            <a:r>
              <a:rPr lang="ru-RU" dirty="0"/>
              <a:t> </a:t>
            </a:r>
            <a:r>
              <a:rPr lang="ru-RU" dirty="0" err="1"/>
              <a:t>володільця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інститут</a:t>
            </a:r>
            <a:r>
              <a:rPr lang="ru-RU" dirty="0"/>
              <a:t> </a:t>
            </a:r>
            <a:r>
              <a:rPr lang="ru-RU" dirty="0" err="1"/>
              <a:t>набувальної</a:t>
            </a:r>
            <a:r>
              <a:rPr lang="ru-RU" dirty="0"/>
              <a:t> </a:t>
            </a:r>
            <a:r>
              <a:rPr lang="ru-RU" dirty="0" err="1"/>
              <a:t>давності</a:t>
            </a:r>
            <a:r>
              <a:rPr lang="ru-RU" dirty="0"/>
              <a:t> і </a:t>
            </a:r>
            <a:r>
              <a:rPr lang="ru-RU" dirty="0" err="1"/>
              <a:t>захищає</a:t>
            </a:r>
            <a:r>
              <a:rPr lang="ru-RU" dirty="0"/>
              <a:t> права </a:t>
            </a:r>
            <a:r>
              <a:rPr lang="ru-RU" dirty="0" err="1"/>
              <a:t>справжнього</a:t>
            </a:r>
            <a:r>
              <a:rPr lang="ru-RU" dirty="0"/>
              <a:t> </a:t>
            </a:r>
            <a:r>
              <a:rPr lang="ru-RU" dirty="0" err="1"/>
              <a:t>володільця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попереднього</a:t>
            </a:r>
            <a:r>
              <a:rPr lang="ru-RU" dirty="0"/>
              <a:t>. Особа, яка </a:t>
            </a:r>
            <a:r>
              <a:rPr lang="ru-RU" dirty="0" err="1"/>
              <a:t>добросовісно</a:t>
            </a:r>
            <a:r>
              <a:rPr lang="ru-RU" dirty="0"/>
              <a:t> </a:t>
            </a:r>
            <a:r>
              <a:rPr lang="ru-RU" dirty="0" err="1"/>
              <a:t>заволоділа</a:t>
            </a:r>
            <a:r>
              <a:rPr lang="ru-RU" dirty="0"/>
              <a:t> чужим </a:t>
            </a:r>
            <a:r>
              <a:rPr lang="ru-RU" dirty="0" err="1"/>
              <a:t>майном</a:t>
            </a:r>
            <a:r>
              <a:rPr lang="ru-RU" dirty="0"/>
              <a:t>, а </a:t>
            </a:r>
            <a:r>
              <a:rPr lang="ru-RU" dirty="0" err="1"/>
              <a:t>самк</a:t>
            </a:r>
            <a:r>
              <a:rPr lang="ru-RU" dirty="0"/>
              <a:t> </a:t>
            </a:r>
            <a:r>
              <a:rPr lang="ru-RU" dirty="0" err="1"/>
              <a:t>нерухомим</a:t>
            </a:r>
            <a:r>
              <a:rPr lang="ru-RU" dirty="0"/>
              <a:t>, </a:t>
            </a:r>
            <a:r>
              <a:rPr lang="ru-RU" dirty="0" err="1"/>
              <a:t>протягом</a:t>
            </a:r>
            <a:r>
              <a:rPr lang="ru-RU" dirty="0"/>
              <a:t> 10-ти </a:t>
            </a:r>
            <a:r>
              <a:rPr lang="ru-RU" dirty="0" err="1"/>
              <a:t>років</a:t>
            </a:r>
            <a:r>
              <a:rPr lang="ru-RU" dirty="0"/>
              <a:t>, а </a:t>
            </a:r>
            <a:r>
              <a:rPr lang="ru-RU" dirty="0" err="1"/>
              <a:t>рухомим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5-ти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володіє</a:t>
            </a:r>
            <a:r>
              <a:rPr lang="ru-RU" dirty="0"/>
              <a:t>, то вона </a:t>
            </a:r>
            <a:r>
              <a:rPr lang="ru-RU" dirty="0" err="1"/>
              <a:t>набуває</a:t>
            </a:r>
            <a:r>
              <a:rPr lang="ru-RU" dirty="0"/>
              <a:t> право </a:t>
            </a:r>
            <a:r>
              <a:rPr lang="ru-RU" dirty="0" err="1"/>
              <a:t>власності</a:t>
            </a:r>
            <a:r>
              <a:rPr lang="ru-RU" dirty="0"/>
              <a:t> за </a:t>
            </a:r>
            <a:r>
              <a:rPr lang="ru-RU" dirty="0" err="1"/>
              <a:t>набувальною</a:t>
            </a:r>
            <a:r>
              <a:rPr lang="ru-RU" dirty="0"/>
              <a:t> </a:t>
            </a:r>
            <a:r>
              <a:rPr lang="ru-RU" dirty="0" err="1"/>
              <a:t>давністю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8328"/>
            <a:ext cx="8496944" cy="208256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6. </a:t>
            </a:r>
            <a:r>
              <a:rPr lang="ru-RU" sz="3600" dirty="0" err="1" smtClean="0">
                <a:solidFill>
                  <a:srgbClr val="FF0000"/>
                </a:solidFill>
              </a:rPr>
              <a:t>Набувальна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рівність</a:t>
            </a:r>
            <a:r>
              <a:rPr lang="ru-RU" sz="3600" dirty="0">
                <a:solidFill>
                  <a:srgbClr val="FF0000"/>
                </a:solidFill>
              </a:rPr>
              <a:t>: </a:t>
            </a:r>
            <a:r>
              <a:rPr lang="ru-RU" sz="3600" dirty="0" err="1">
                <a:solidFill>
                  <a:srgbClr val="FF0000"/>
                </a:solidFill>
              </a:rPr>
              <a:t>поняття</a:t>
            </a:r>
            <a:r>
              <a:rPr lang="ru-RU" sz="3600" dirty="0">
                <a:solidFill>
                  <a:srgbClr val="FF0000"/>
                </a:solidFill>
              </a:rPr>
              <a:t>, </a:t>
            </a:r>
            <a:r>
              <a:rPr lang="ru-RU" sz="3600" dirty="0" err="1">
                <a:solidFill>
                  <a:srgbClr val="FF0000"/>
                </a:solidFill>
              </a:rPr>
              <a:t>значення</a:t>
            </a:r>
            <a:r>
              <a:rPr lang="ru-RU" sz="3600" dirty="0">
                <a:solidFill>
                  <a:srgbClr val="FF0000"/>
                </a:solidFill>
              </a:rPr>
              <a:t> ,та </a:t>
            </a:r>
            <a:r>
              <a:rPr lang="ru-RU" sz="3600" dirty="0" err="1">
                <a:solidFill>
                  <a:srgbClr val="FF0000"/>
                </a:solidFill>
              </a:rPr>
              <a:t>правовий</a:t>
            </a:r>
            <a:r>
              <a:rPr lang="ru-RU" sz="3600" dirty="0">
                <a:solidFill>
                  <a:srgbClr val="FF0000"/>
                </a:solidFill>
              </a:rPr>
              <a:t> режим </a:t>
            </a:r>
            <a:r>
              <a:rPr lang="ru-RU" sz="3600" dirty="0" err="1">
                <a:solidFill>
                  <a:srgbClr val="FF0000"/>
                </a:solidFill>
              </a:rPr>
              <a:t>використання</a:t>
            </a:r>
            <a:r>
              <a:rPr lang="ru-RU" sz="3600" dirty="0">
                <a:solidFill>
                  <a:srgbClr val="FF0000"/>
                </a:solidFill>
              </a:rPr>
              <a:t> майна та </a:t>
            </a:r>
            <a:r>
              <a:rPr lang="ru-RU" sz="3600" dirty="0" err="1">
                <a:solidFill>
                  <a:srgbClr val="FF0000"/>
                </a:solidFill>
              </a:rPr>
              <a:t>набуття</a:t>
            </a:r>
            <a:r>
              <a:rPr lang="ru-RU" sz="3600" dirty="0">
                <a:solidFill>
                  <a:srgbClr val="FF0000"/>
                </a:solidFill>
              </a:rPr>
              <a:t> права </a:t>
            </a:r>
            <a:r>
              <a:rPr lang="ru-RU" sz="3600" dirty="0" err="1">
                <a:solidFill>
                  <a:srgbClr val="FF0000"/>
                </a:solidFill>
              </a:rPr>
              <a:t>власності</a:t>
            </a:r>
            <a:r>
              <a:rPr lang="ru-RU" sz="3600" dirty="0">
                <a:solidFill>
                  <a:srgbClr val="FF0000"/>
                </a:solidFill>
              </a:rPr>
              <a:t> на </a:t>
            </a:r>
            <a:r>
              <a:rPr lang="ru-RU" sz="3600" dirty="0" err="1">
                <a:solidFill>
                  <a:srgbClr val="FF0000"/>
                </a:solidFill>
              </a:rPr>
              <a:t>нього</a:t>
            </a:r>
            <a:r>
              <a:rPr lang="ru-RU" sz="36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2636912"/>
            <a:ext cx="2769493" cy="376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13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3429000"/>
            <a:ext cx="8640959" cy="3240360"/>
          </a:xfrm>
        </p:spPr>
        <p:txBody>
          <a:bodyPr/>
          <a:lstStyle/>
          <a:p>
            <a:r>
              <a:rPr lang="ru-RU" dirty="0" err="1"/>
              <a:t>Власність</a:t>
            </a:r>
            <a:r>
              <a:rPr lang="ru-RU" dirty="0"/>
              <a:t> за </a:t>
            </a:r>
            <a:r>
              <a:rPr lang="ru-RU" dirty="0" err="1"/>
              <a:t>нерухоме</a:t>
            </a:r>
            <a:r>
              <a:rPr lang="ru-RU" dirty="0"/>
              <a:t> </a:t>
            </a:r>
            <a:r>
              <a:rPr lang="ru-RU" dirty="0" err="1"/>
              <a:t>майно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з моменту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реєстрації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особа </a:t>
            </a:r>
            <a:r>
              <a:rPr lang="ru-RU" dirty="0" err="1"/>
              <a:t>заволоділа</a:t>
            </a:r>
            <a:r>
              <a:rPr lang="ru-RU" dirty="0"/>
              <a:t> </a:t>
            </a:r>
            <a:r>
              <a:rPr lang="ru-RU" dirty="0" err="1"/>
              <a:t>майном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договору з </a:t>
            </a:r>
            <a:r>
              <a:rPr lang="ru-RU" dirty="0" err="1"/>
              <a:t>власником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закінчення</a:t>
            </a:r>
            <a:r>
              <a:rPr lang="ru-RU" dirty="0"/>
              <a:t> строку договору не </a:t>
            </a:r>
            <a:r>
              <a:rPr lang="ru-RU" dirty="0" err="1"/>
              <a:t>пред’явив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про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повернення</a:t>
            </a:r>
            <a:r>
              <a:rPr lang="ru-RU" dirty="0"/>
              <a:t>, то особа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власником</a:t>
            </a:r>
            <a:r>
              <a:rPr lang="ru-RU" dirty="0"/>
              <a:t> за </a:t>
            </a:r>
            <a:r>
              <a:rPr lang="ru-RU" dirty="0" err="1"/>
              <a:t>набувалою</a:t>
            </a:r>
            <a:r>
              <a:rPr lang="ru-RU" dirty="0"/>
              <a:t> </a:t>
            </a:r>
            <a:r>
              <a:rPr lang="ru-RU" dirty="0" err="1"/>
              <a:t>давністю</a:t>
            </a:r>
            <a:r>
              <a:rPr lang="ru-RU" dirty="0"/>
              <a:t> на </a:t>
            </a:r>
            <a:r>
              <a:rPr lang="ru-RU" dirty="0" err="1"/>
              <a:t>нерухоме</a:t>
            </a:r>
            <a:r>
              <a:rPr lang="ru-RU" dirty="0"/>
              <a:t> </a:t>
            </a:r>
            <a:r>
              <a:rPr lang="ru-RU" dirty="0" err="1"/>
              <a:t>майно</a:t>
            </a:r>
            <a:r>
              <a:rPr lang="ru-RU" dirty="0"/>
              <a:t> через 15 </a:t>
            </a:r>
            <a:r>
              <a:rPr lang="ru-RU" dirty="0" err="1"/>
              <a:t>років</a:t>
            </a:r>
            <a:r>
              <a:rPr lang="ru-RU" dirty="0"/>
              <a:t>, а на </a:t>
            </a:r>
            <a:r>
              <a:rPr lang="ru-RU" dirty="0" err="1"/>
              <a:t>рухоме</a:t>
            </a:r>
            <a:r>
              <a:rPr lang="ru-RU" dirty="0"/>
              <a:t> – через 5 </a:t>
            </a:r>
            <a:r>
              <a:rPr lang="ru-RU" dirty="0" err="1"/>
              <a:t>років</a:t>
            </a:r>
            <a:r>
              <a:rPr lang="ru-RU" dirty="0"/>
              <a:t>. Право </a:t>
            </a:r>
            <a:r>
              <a:rPr lang="ru-RU" dirty="0" err="1"/>
              <a:t>власності</a:t>
            </a:r>
            <a:r>
              <a:rPr lang="ru-RU" dirty="0"/>
              <a:t> на </a:t>
            </a:r>
            <a:r>
              <a:rPr lang="ru-RU" dirty="0" err="1"/>
              <a:t>нерухоме</a:t>
            </a:r>
            <a:r>
              <a:rPr lang="ru-RU" dirty="0"/>
              <a:t> </a:t>
            </a:r>
            <a:r>
              <a:rPr lang="ru-RU" dirty="0" err="1"/>
              <a:t>майно</a:t>
            </a:r>
            <a:r>
              <a:rPr lang="ru-RU" dirty="0"/>
              <a:t>, транспорт, </a:t>
            </a:r>
            <a:r>
              <a:rPr lang="ru-RU" dirty="0" err="1"/>
              <a:t>цінні</a:t>
            </a:r>
            <a:r>
              <a:rPr lang="ru-RU" dirty="0"/>
              <a:t> </a:t>
            </a:r>
            <a:r>
              <a:rPr lang="ru-RU" dirty="0" err="1"/>
              <a:t>папери</a:t>
            </a:r>
            <a:r>
              <a:rPr lang="ru-RU" dirty="0"/>
              <a:t>, </a:t>
            </a:r>
            <a:r>
              <a:rPr lang="ru-RU" dirty="0" err="1"/>
              <a:t>набувається</a:t>
            </a:r>
            <a:r>
              <a:rPr lang="ru-RU" dirty="0"/>
              <a:t> за </a:t>
            </a:r>
            <a:r>
              <a:rPr lang="ru-RU" dirty="0" err="1"/>
              <a:t>рішенням</a:t>
            </a:r>
            <a:r>
              <a:rPr lang="ru-RU" dirty="0"/>
              <a:t> суду.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96448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71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712059"/>
            <a:ext cx="8784976" cy="413732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Земля – є </a:t>
            </a:r>
            <a:r>
              <a:rPr lang="ru-RU" dirty="0" err="1"/>
              <a:t>надра</a:t>
            </a:r>
            <a:r>
              <a:rPr lang="ru-RU" dirty="0"/>
              <a:t>, </a:t>
            </a:r>
            <a:r>
              <a:rPr lang="ru-RU" dirty="0" err="1"/>
              <a:t>атмосферне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, </a:t>
            </a:r>
            <a:r>
              <a:rPr lang="ru-RU" dirty="0" err="1"/>
              <a:t>водні</a:t>
            </a:r>
            <a:r>
              <a:rPr lang="ru-RU" dirty="0"/>
              <a:t> та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у межах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Укр</a:t>
            </a:r>
            <a:r>
              <a:rPr lang="ru-RU" dirty="0"/>
              <a:t>.,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континентальний</a:t>
            </a:r>
            <a:r>
              <a:rPr lang="ru-RU" dirty="0"/>
              <a:t> шельф, </a:t>
            </a:r>
            <a:r>
              <a:rPr lang="ru-RU" dirty="0" err="1"/>
              <a:t>виключної</a:t>
            </a:r>
            <a:r>
              <a:rPr lang="ru-RU" dirty="0"/>
              <a:t> </a:t>
            </a:r>
            <a:r>
              <a:rPr lang="ru-RU" dirty="0" err="1"/>
              <a:t>морської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, є </a:t>
            </a:r>
            <a:r>
              <a:rPr lang="ru-RU" dirty="0" err="1"/>
              <a:t>об’єктом</a:t>
            </a:r>
            <a:r>
              <a:rPr lang="ru-RU" dirty="0"/>
              <a:t> права </a:t>
            </a:r>
            <a:r>
              <a:rPr lang="ru-RU" dirty="0" err="1"/>
              <a:t>власності</a:t>
            </a:r>
            <a:r>
              <a:rPr lang="ru-RU" dirty="0"/>
              <a:t> </a:t>
            </a:r>
            <a:r>
              <a:rPr lang="ru-RU" dirty="0" err="1"/>
              <a:t>укр</a:t>
            </a:r>
            <a:r>
              <a:rPr lang="ru-RU" dirty="0"/>
              <a:t>. народу.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народу, право </a:t>
            </a:r>
            <a:r>
              <a:rPr lang="ru-RU" dirty="0" err="1"/>
              <a:t>власника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та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, в межах, </a:t>
            </a:r>
            <a:r>
              <a:rPr lang="ru-RU" dirty="0" err="1"/>
              <a:t>всиновлених</a:t>
            </a:r>
            <a:r>
              <a:rPr lang="ru-RU" dirty="0"/>
              <a:t> </a:t>
            </a:r>
            <a:r>
              <a:rPr lang="ru-RU" dirty="0" err="1"/>
              <a:t>Конституцією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громадянин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право </a:t>
            </a:r>
            <a:r>
              <a:rPr lang="ru-RU" dirty="0" err="1"/>
              <a:t>користуватися</a:t>
            </a:r>
            <a:r>
              <a:rPr lang="ru-RU" dirty="0"/>
              <a:t> </a:t>
            </a:r>
            <a:r>
              <a:rPr lang="ru-RU" dirty="0" err="1"/>
              <a:t>природними</a:t>
            </a:r>
            <a:r>
              <a:rPr lang="ru-RU" dirty="0"/>
              <a:t> </a:t>
            </a:r>
            <a:r>
              <a:rPr lang="ru-RU" dirty="0" err="1"/>
              <a:t>об’єктами</a:t>
            </a:r>
            <a:r>
              <a:rPr lang="ru-RU" dirty="0"/>
              <a:t> права </a:t>
            </a:r>
            <a:r>
              <a:rPr lang="ru-RU" dirty="0" err="1"/>
              <a:t>власності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народу,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діючого</a:t>
            </a:r>
            <a:r>
              <a:rPr lang="ru-RU" dirty="0"/>
              <a:t> закону </a:t>
            </a:r>
            <a:r>
              <a:rPr lang="ru-RU" dirty="0" err="1"/>
              <a:t>України</a:t>
            </a:r>
            <a:r>
              <a:rPr lang="ru-RU" dirty="0"/>
              <a:t>. Земля, як </a:t>
            </a:r>
            <a:r>
              <a:rPr lang="ru-RU" dirty="0" err="1"/>
              <a:t>об’єкт</a:t>
            </a:r>
            <a:r>
              <a:rPr lang="ru-RU" dirty="0"/>
              <a:t> права </a:t>
            </a:r>
            <a:r>
              <a:rPr lang="ru-RU" dirty="0" err="1"/>
              <a:t>власності</a:t>
            </a:r>
            <a:r>
              <a:rPr lang="ru-RU" dirty="0"/>
              <a:t> </a:t>
            </a:r>
            <a:r>
              <a:rPr lang="ru-RU" dirty="0" err="1"/>
              <a:t>Укр</a:t>
            </a:r>
            <a:r>
              <a:rPr lang="ru-RU" dirty="0"/>
              <a:t>. народу, </a:t>
            </a:r>
            <a:r>
              <a:rPr lang="ru-RU" dirty="0" err="1"/>
              <a:t>поширюється</a:t>
            </a:r>
            <a:r>
              <a:rPr lang="ru-RU" dirty="0"/>
              <a:t> на всю </a:t>
            </a:r>
            <a:r>
              <a:rPr lang="ru-RU" dirty="0" err="1"/>
              <a:t>територію</a:t>
            </a:r>
            <a:r>
              <a:rPr lang="ru-RU" dirty="0"/>
              <a:t>, верховенство народу на </a:t>
            </a:r>
            <a:r>
              <a:rPr lang="ru-RU" dirty="0" err="1"/>
              <a:t>всій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, яку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Україна</a:t>
            </a:r>
            <a:r>
              <a:rPr lang="ru-RU" dirty="0"/>
              <a:t>, і </a:t>
            </a:r>
            <a:r>
              <a:rPr lang="ru-RU" dirty="0" err="1"/>
              <a:t>обмежена</a:t>
            </a:r>
            <a:r>
              <a:rPr lang="ru-RU" dirty="0"/>
              <a:t> кордонами, </a:t>
            </a:r>
            <a:r>
              <a:rPr lang="ru-RU" dirty="0" err="1"/>
              <a:t>відображає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народу до </a:t>
            </a:r>
            <a:r>
              <a:rPr lang="ru-RU" dirty="0" err="1"/>
              <a:t>землі</a:t>
            </a:r>
            <a:r>
              <a:rPr lang="ru-RU" dirty="0"/>
              <a:t>, як до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, як до </a:t>
            </a:r>
            <a:r>
              <a:rPr lang="ru-RU" dirty="0" err="1"/>
              <a:t>об’єкта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7. Земля</a:t>
            </a:r>
            <a:r>
              <a:rPr lang="ru-RU" dirty="0"/>
              <a:t>, як </a:t>
            </a:r>
            <a:r>
              <a:rPr lang="ru-RU" dirty="0" err="1"/>
              <a:t>об’єкт</a:t>
            </a:r>
            <a:r>
              <a:rPr lang="ru-RU" dirty="0"/>
              <a:t> права </a:t>
            </a:r>
            <a:r>
              <a:rPr lang="ru-RU" dirty="0" err="1"/>
              <a:t>власності</a:t>
            </a:r>
            <a:r>
              <a:rPr lang="ru-RU" dirty="0"/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77280"/>
            <a:ext cx="302259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77280"/>
            <a:ext cx="273444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118" y="977280"/>
            <a:ext cx="288205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06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284984"/>
            <a:ext cx="8229600" cy="1252728"/>
          </a:xfrm>
        </p:spPr>
        <p:txBody>
          <a:bodyPr>
            <a:noAutofit/>
          </a:bodyPr>
          <a:lstStyle/>
          <a:p>
            <a:r>
              <a:rPr lang="uk-UA" sz="9600" dirty="0" smtClean="0">
                <a:solidFill>
                  <a:srgbClr val="00B0F0"/>
                </a:solidFill>
              </a:rPr>
              <a:t>КІНЕЦЬ</a:t>
            </a:r>
            <a:endParaRPr lang="ru-RU" sz="9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4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7833" y="2232248"/>
            <a:ext cx="7408333" cy="44918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rgbClr val="663300"/>
                </a:solidFill>
              </a:rPr>
              <a:t>План</a:t>
            </a:r>
          </a:p>
          <a:p>
            <a:pPr marL="0" indent="0">
              <a:buNone/>
            </a:pPr>
            <a:endParaRPr lang="ru-RU" sz="1400" b="1" dirty="0">
              <a:solidFill>
                <a:srgbClr val="663300"/>
              </a:solidFill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rgbClr val="663300"/>
                </a:solidFill>
              </a:rPr>
              <a:t>1. </a:t>
            </a:r>
            <a:r>
              <a:rPr lang="ru-RU" sz="1400" b="1" dirty="0" err="1" smtClean="0">
                <a:solidFill>
                  <a:srgbClr val="663300"/>
                </a:solidFill>
              </a:rPr>
              <a:t>Зміст</a:t>
            </a:r>
            <a:r>
              <a:rPr lang="ru-RU" sz="1400" b="1" dirty="0" smtClean="0">
                <a:solidFill>
                  <a:srgbClr val="663300"/>
                </a:solidFill>
              </a:rPr>
              <a:t> </a:t>
            </a:r>
            <a:r>
              <a:rPr lang="ru-RU" sz="1400" b="1" dirty="0">
                <a:solidFill>
                  <a:srgbClr val="663300"/>
                </a:solidFill>
              </a:rPr>
              <a:t>права земельного </a:t>
            </a:r>
            <a:r>
              <a:rPr lang="ru-RU" sz="1400" b="1" dirty="0" err="1">
                <a:solidFill>
                  <a:srgbClr val="663300"/>
                </a:solidFill>
              </a:rPr>
              <a:t>сервітуту</a:t>
            </a:r>
            <a:r>
              <a:rPr lang="ru-RU" sz="1400" b="1" dirty="0">
                <a:solidFill>
                  <a:srgbClr val="663300"/>
                </a:solidFill>
              </a:rPr>
              <a:t> та </a:t>
            </a:r>
            <a:r>
              <a:rPr lang="ru-RU" sz="1400" b="1" dirty="0" err="1">
                <a:solidFill>
                  <a:srgbClr val="663300"/>
                </a:solidFill>
              </a:rPr>
              <a:t>його</a:t>
            </a:r>
            <a:r>
              <a:rPr lang="ru-RU" sz="1400" b="1" dirty="0">
                <a:solidFill>
                  <a:srgbClr val="663300"/>
                </a:solidFill>
              </a:rPr>
              <a:t> </a:t>
            </a:r>
            <a:r>
              <a:rPr lang="ru-RU" sz="1400" b="1" dirty="0" err="1">
                <a:solidFill>
                  <a:srgbClr val="663300"/>
                </a:solidFill>
              </a:rPr>
              <a:t>види</a:t>
            </a:r>
            <a:r>
              <a:rPr lang="ru-RU" sz="1400" b="1" dirty="0">
                <a:solidFill>
                  <a:srgbClr val="663300"/>
                </a:solidFill>
              </a:rPr>
              <a:t>.</a:t>
            </a:r>
          </a:p>
          <a:p>
            <a:endParaRPr lang="ru-RU" sz="1400" b="1" dirty="0">
              <a:solidFill>
                <a:srgbClr val="663300"/>
              </a:solidFill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rgbClr val="663300"/>
                </a:solidFill>
              </a:rPr>
              <a:t>2. Право </a:t>
            </a:r>
            <a:r>
              <a:rPr lang="ru-RU" sz="1400" b="1" dirty="0" err="1">
                <a:solidFill>
                  <a:srgbClr val="663300"/>
                </a:solidFill>
              </a:rPr>
              <a:t>користування</a:t>
            </a:r>
            <a:r>
              <a:rPr lang="ru-RU" sz="1400" b="1" dirty="0">
                <a:solidFill>
                  <a:srgbClr val="663300"/>
                </a:solidFill>
              </a:rPr>
              <a:t> чужою земельною </a:t>
            </a:r>
            <a:r>
              <a:rPr lang="ru-RU" sz="1400" b="1" dirty="0" err="1">
                <a:solidFill>
                  <a:srgbClr val="663300"/>
                </a:solidFill>
              </a:rPr>
              <a:t>ділянкою</a:t>
            </a:r>
            <a:r>
              <a:rPr lang="ru-RU" sz="1400" b="1" dirty="0">
                <a:solidFill>
                  <a:srgbClr val="663300"/>
                </a:solidFill>
              </a:rPr>
              <a:t> для </a:t>
            </a:r>
            <a:r>
              <a:rPr lang="ru-RU" sz="1400" b="1" dirty="0" err="1">
                <a:solidFill>
                  <a:srgbClr val="663300"/>
                </a:solidFill>
              </a:rPr>
              <a:t>сільськогосподарських</a:t>
            </a:r>
            <a:r>
              <a:rPr lang="ru-RU" sz="1400" b="1" dirty="0">
                <a:solidFill>
                  <a:srgbClr val="663300"/>
                </a:solidFill>
              </a:rPr>
              <a:t> потреб (</a:t>
            </a:r>
            <a:r>
              <a:rPr lang="ru-RU" sz="1400" b="1" dirty="0" err="1">
                <a:solidFill>
                  <a:srgbClr val="663300"/>
                </a:solidFill>
              </a:rPr>
              <a:t>емфітевзис</a:t>
            </a:r>
            <a:r>
              <a:rPr lang="ru-RU" sz="1400" b="1" dirty="0">
                <a:solidFill>
                  <a:srgbClr val="663300"/>
                </a:solidFill>
              </a:rPr>
              <a:t>).</a:t>
            </a:r>
          </a:p>
          <a:p>
            <a:endParaRPr lang="ru-RU" sz="1400" b="1" dirty="0">
              <a:solidFill>
                <a:srgbClr val="663300"/>
              </a:solidFill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rgbClr val="663300"/>
                </a:solidFill>
              </a:rPr>
              <a:t>3. Право </a:t>
            </a:r>
            <a:r>
              <a:rPr lang="ru-RU" sz="1400" b="1" dirty="0" err="1">
                <a:solidFill>
                  <a:srgbClr val="663300"/>
                </a:solidFill>
              </a:rPr>
              <a:t>користування</a:t>
            </a:r>
            <a:r>
              <a:rPr lang="ru-RU" sz="1400" b="1" dirty="0">
                <a:solidFill>
                  <a:srgbClr val="663300"/>
                </a:solidFill>
              </a:rPr>
              <a:t> чужою земельною </a:t>
            </a:r>
            <a:r>
              <a:rPr lang="ru-RU" sz="1400" b="1" dirty="0" err="1">
                <a:solidFill>
                  <a:srgbClr val="663300"/>
                </a:solidFill>
              </a:rPr>
              <a:t>ділянкою</a:t>
            </a:r>
            <a:r>
              <a:rPr lang="ru-RU" sz="1400" b="1" dirty="0">
                <a:solidFill>
                  <a:srgbClr val="663300"/>
                </a:solidFill>
              </a:rPr>
              <a:t> для </a:t>
            </a:r>
            <a:r>
              <a:rPr lang="ru-RU" sz="1400" b="1" dirty="0" err="1">
                <a:solidFill>
                  <a:srgbClr val="663300"/>
                </a:solidFill>
              </a:rPr>
              <a:t>забудови</a:t>
            </a:r>
            <a:r>
              <a:rPr lang="ru-RU" sz="1400" b="1" dirty="0">
                <a:solidFill>
                  <a:srgbClr val="663300"/>
                </a:solidFill>
              </a:rPr>
              <a:t> (</a:t>
            </a:r>
            <a:r>
              <a:rPr lang="ru-RU" sz="1400" b="1" dirty="0" err="1">
                <a:solidFill>
                  <a:srgbClr val="663300"/>
                </a:solidFill>
              </a:rPr>
              <a:t>суперфіцій</a:t>
            </a:r>
            <a:r>
              <a:rPr lang="ru-RU" sz="1400" b="1" dirty="0">
                <a:solidFill>
                  <a:srgbClr val="663300"/>
                </a:solidFill>
              </a:rPr>
              <a:t>).</a:t>
            </a:r>
          </a:p>
          <a:p>
            <a:endParaRPr lang="ru-RU" sz="1400" b="1" dirty="0">
              <a:solidFill>
                <a:srgbClr val="663300"/>
              </a:solidFill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rgbClr val="663300"/>
                </a:solidFill>
              </a:rPr>
              <a:t>4. </a:t>
            </a:r>
            <a:r>
              <a:rPr lang="ru-RU" sz="1400" b="1" dirty="0" err="1" smtClean="0">
                <a:solidFill>
                  <a:srgbClr val="663300"/>
                </a:solidFill>
              </a:rPr>
              <a:t>Цивільно-правовий</a:t>
            </a:r>
            <a:r>
              <a:rPr lang="ru-RU" sz="1400" b="1" dirty="0" smtClean="0">
                <a:solidFill>
                  <a:srgbClr val="663300"/>
                </a:solidFill>
              </a:rPr>
              <a:t> </a:t>
            </a:r>
            <a:r>
              <a:rPr lang="ru-RU" sz="1400" b="1" dirty="0" err="1">
                <a:solidFill>
                  <a:srgbClr val="663300"/>
                </a:solidFill>
              </a:rPr>
              <a:t>захист</a:t>
            </a:r>
            <a:r>
              <a:rPr lang="ru-RU" sz="1400" b="1" dirty="0">
                <a:solidFill>
                  <a:srgbClr val="663300"/>
                </a:solidFill>
              </a:rPr>
              <a:t> </a:t>
            </a:r>
            <a:r>
              <a:rPr lang="ru-RU" sz="1400" b="1" dirty="0" err="1">
                <a:solidFill>
                  <a:srgbClr val="663300"/>
                </a:solidFill>
              </a:rPr>
              <a:t>речових</a:t>
            </a:r>
            <a:r>
              <a:rPr lang="ru-RU" sz="1400" b="1" dirty="0">
                <a:solidFill>
                  <a:srgbClr val="663300"/>
                </a:solidFill>
              </a:rPr>
              <a:t> прав.</a:t>
            </a:r>
          </a:p>
          <a:p>
            <a:endParaRPr lang="ru-RU" sz="1400" b="1" dirty="0">
              <a:solidFill>
                <a:srgbClr val="663300"/>
              </a:solidFill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rgbClr val="663300"/>
                </a:solidFill>
              </a:rPr>
              <a:t>5.  </a:t>
            </a:r>
            <a:r>
              <a:rPr lang="ru-RU" sz="1400" b="1" dirty="0" err="1" smtClean="0">
                <a:solidFill>
                  <a:srgbClr val="663300"/>
                </a:solidFill>
              </a:rPr>
              <a:t>Розвиток</a:t>
            </a:r>
            <a:r>
              <a:rPr lang="ru-RU" sz="1400" b="1" dirty="0" smtClean="0">
                <a:solidFill>
                  <a:srgbClr val="663300"/>
                </a:solidFill>
              </a:rPr>
              <a:t> </a:t>
            </a:r>
            <a:r>
              <a:rPr lang="ru-RU" sz="1400" b="1" dirty="0" err="1">
                <a:solidFill>
                  <a:srgbClr val="663300"/>
                </a:solidFill>
              </a:rPr>
              <a:t>інституту</a:t>
            </a:r>
            <a:r>
              <a:rPr lang="ru-RU" sz="1400" b="1" dirty="0">
                <a:solidFill>
                  <a:srgbClr val="663300"/>
                </a:solidFill>
              </a:rPr>
              <a:t> права </a:t>
            </a:r>
            <a:r>
              <a:rPr lang="ru-RU" sz="1400" b="1" dirty="0" err="1">
                <a:solidFill>
                  <a:srgbClr val="663300"/>
                </a:solidFill>
              </a:rPr>
              <a:t>власності</a:t>
            </a:r>
            <a:r>
              <a:rPr lang="ru-RU" sz="1400" b="1" dirty="0">
                <a:solidFill>
                  <a:srgbClr val="663300"/>
                </a:solidFill>
              </a:rPr>
              <a:t> в </a:t>
            </a:r>
            <a:r>
              <a:rPr lang="ru-RU" sz="1400" b="1" dirty="0" err="1">
                <a:solidFill>
                  <a:srgbClr val="663300"/>
                </a:solidFill>
              </a:rPr>
              <a:t>умовах</a:t>
            </a:r>
            <a:r>
              <a:rPr lang="ru-RU" sz="1400" b="1" dirty="0">
                <a:solidFill>
                  <a:srgbClr val="663300"/>
                </a:solidFill>
              </a:rPr>
              <a:t> </a:t>
            </a:r>
            <a:r>
              <a:rPr lang="ru-RU" sz="1400" b="1" dirty="0" err="1">
                <a:solidFill>
                  <a:srgbClr val="663300"/>
                </a:solidFill>
              </a:rPr>
              <a:t>ринкових</a:t>
            </a:r>
            <a:r>
              <a:rPr lang="ru-RU" sz="1400" b="1" dirty="0">
                <a:solidFill>
                  <a:srgbClr val="663300"/>
                </a:solidFill>
              </a:rPr>
              <a:t> реформ в </a:t>
            </a:r>
            <a:r>
              <a:rPr lang="ru-RU" sz="1400" b="1" dirty="0" err="1">
                <a:solidFill>
                  <a:srgbClr val="663300"/>
                </a:solidFill>
              </a:rPr>
              <a:t>Україні</a:t>
            </a:r>
            <a:r>
              <a:rPr lang="ru-RU" sz="1400" b="1" dirty="0">
                <a:solidFill>
                  <a:srgbClr val="663300"/>
                </a:solidFill>
              </a:rPr>
              <a:t>. </a:t>
            </a:r>
          </a:p>
          <a:p>
            <a:endParaRPr lang="ru-RU" sz="1400" b="1" dirty="0">
              <a:solidFill>
                <a:srgbClr val="663300"/>
              </a:solidFill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rgbClr val="663300"/>
                </a:solidFill>
              </a:rPr>
              <a:t>6. </a:t>
            </a:r>
            <a:r>
              <a:rPr lang="ru-RU" sz="1400" b="1" dirty="0" err="1" smtClean="0">
                <a:solidFill>
                  <a:srgbClr val="663300"/>
                </a:solidFill>
              </a:rPr>
              <a:t>Набувальна</a:t>
            </a:r>
            <a:r>
              <a:rPr lang="ru-RU" sz="1400" b="1" dirty="0" smtClean="0">
                <a:solidFill>
                  <a:srgbClr val="663300"/>
                </a:solidFill>
              </a:rPr>
              <a:t> </a:t>
            </a:r>
            <a:r>
              <a:rPr lang="ru-RU" sz="1400" b="1" dirty="0" err="1">
                <a:solidFill>
                  <a:srgbClr val="663300"/>
                </a:solidFill>
              </a:rPr>
              <a:t>рівність</a:t>
            </a:r>
            <a:r>
              <a:rPr lang="ru-RU" sz="1400" b="1" dirty="0">
                <a:solidFill>
                  <a:srgbClr val="663300"/>
                </a:solidFill>
              </a:rPr>
              <a:t>: </a:t>
            </a:r>
            <a:r>
              <a:rPr lang="ru-RU" sz="1400" b="1" dirty="0" err="1">
                <a:solidFill>
                  <a:srgbClr val="663300"/>
                </a:solidFill>
              </a:rPr>
              <a:t>поняття</a:t>
            </a:r>
            <a:r>
              <a:rPr lang="ru-RU" sz="1400" b="1" dirty="0">
                <a:solidFill>
                  <a:srgbClr val="663300"/>
                </a:solidFill>
              </a:rPr>
              <a:t>, </a:t>
            </a:r>
            <a:r>
              <a:rPr lang="ru-RU" sz="1400" b="1" dirty="0" err="1">
                <a:solidFill>
                  <a:srgbClr val="663300"/>
                </a:solidFill>
              </a:rPr>
              <a:t>значення</a:t>
            </a:r>
            <a:r>
              <a:rPr lang="ru-RU" sz="1400" b="1" dirty="0">
                <a:solidFill>
                  <a:srgbClr val="663300"/>
                </a:solidFill>
              </a:rPr>
              <a:t> ,та </a:t>
            </a:r>
            <a:r>
              <a:rPr lang="ru-RU" sz="1400" b="1" dirty="0" err="1">
                <a:solidFill>
                  <a:srgbClr val="663300"/>
                </a:solidFill>
              </a:rPr>
              <a:t>правовий</a:t>
            </a:r>
            <a:r>
              <a:rPr lang="ru-RU" sz="1400" b="1" dirty="0">
                <a:solidFill>
                  <a:srgbClr val="663300"/>
                </a:solidFill>
              </a:rPr>
              <a:t> режим </a:t>
            </a:r>
            <a:r>
              <a:rPr lang="ru-RU" sz="1400" b="1" dirty="0" err="1">
                <a:solidFill>
                  <a:srgbClr val="663300"/>
                </a:solidFill>
              </a:rPr>
              <a:t>використання</a:t>
            </a:r>
            <a:r>
              <a:rPr lang="ru-RU" sz="1400" b="1" dirty="0">
                <a:solidFill>
                  <a:srgbClr val="663300"/>
                </a:solidFill>
              </a:rPr>
              <a:t> майна та </a:t>
            </a:r>
            <a:r>
              <a:rPr lang="ru-RU" sz="1400" b="1" dirty="0" err="1">
                <a:solidFill>
                  <a:srgbClr val="663300"/>
                </a:solidFill>
              </a:rPr>
              <a:t>набуття</a:t>
            </a:r>
            <a:r>
              <a:rPr lang="ru-RU" sz="1400" b="1" dirty="0">
                <a:solidFill>
                  <a:srgbClr val="663300"/>
                </a:solidFill>
              </a:rPr>
              <a:t> права </a:t>
            </a:r>
            <a:r>
              <a:rPr lang="ru-RU" sz="1400" b="1" dirty="0" err="1">
                <a:solidFill>
                  <a:srgbClr val="663300"/>
                </a:solidFill>
              </a:rPr>
              <a:t>власності</a:t>
            </a:r>
            <a:r>
              <a:rPr lang="ru-RU" sz="1400" b="1" dirty="0">
                <a:solidFill>
                  <a:srgbClr val="663300"/>
                </a:solidFill>
              </a:rPr>
              <a:t> на </a:t>
            </a:r>
            <a:r>
              <a:rPr lang="ru-RU" sz="1400" b="1" dirty="0" err="1">
                <a:solidFill>
                  <a:srgbClr val="663300"/>
                </a:solidFill>
              </a:rPr>
              <a:t>нього</a:t>
            </a:r>
            <a:r>
              <a:rPr lang="ru-RU" sz="1400" b="1" dirty="0">
                <a:solidFill>
                  <a:srgbClr val="663300"/>
                </a:solidFill>
              </a:rPr>
              <a:t>. </a:t>
            </a:r>
          </a:p>
          <a:p>
            <a:endParaRPr lang="ru-RU" sz="1400" b="1" dirty="0">
              <a:solidFill>
                <a:srgbClr val="663300"/>
              </a:solidFill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rgbClr val="663300"/>
                </a:solidFill>
              </a:rPr>
              <a:t>7. Земля</a:t>
            </a:r>
            <a:r>
              <a:rPr lang="ru-RU" sz="1400" b="1" dirty="0">
                <a:solidFill>
                  <a:srgbClr val="663300"/>
                </a:solidFill>
              </a:rPr>
              <a:t>, як </a:t>
            </a:r>
            <a:r>
              <a:rPr lang="ru-RU" sz="1400" b="1" dirty="0" err="1">
                <a:solidFill>
                  <a:srgbClr val="663300"/>
                </a:solidFill>
              </a:rPr>
              <a:t>об’єкт</a:t>
            </a:r>
            <a:r>
              <a:rPr lang="ru-RU" sz="1400" b="1" dirty="0">
                <a:solidFill>
                  <a:srgbClr val="663300"/>
                </a:solidFill>
              </a:rPr>
              <a:t> права </a:t>
            </a:r>
            <a:r>
              <a:rPr lang="ru-RU" sz="1400" b="1" dirty="0" err="1">
                <a:solidFill>
                  <a:srgbClr val="663300"/>
                </a:solidFill>
              </a:rPr>
              <a:t>власності</a:t>
            </a:r>
            <a:r>
              <a:rPr lang="ru-RU" sz="1400" b="1" dirty="0">
                <a:solidFill>
                  <a:srgbClr val="663300"/>
                </a:solidFill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943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780928"/>
            <a:ext cx="7408333" cy="3450696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сервітуту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є </a:t>
            </a:r>
            <a:r>
              <a:rPr lang="ru-RU" dirty="0" err="1"/>
              <a:t>задоволення</a:t>
            </a:r>
            <a:r>
              <a:rPr lang="ru-RU" dirty="0"/>
              <a:t> потреб </a:t>
            </a:r>
            <a:r>
              <a:rPr lang="ru-RU" dirty="0" err="1"/>
              <a:t>власника</a:t>
            </a:r>
            <a:r>
              <a:rPr lang="ru-RU" dirty="0"/>
              <a:t> </a:t>
            </a:r>
            <a:r>
              <a:rPr lang="ru-RU" dirty="0" err="1"/>
              <a:t>земельної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задоволені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власного</a:t>
            </a:r>
            <a:r>
              <a:rPr lang="ru-RU" dirty="0"/>
              <a:t> майна, але </a:t>
            </a:r>
            <a:r>
              <a:rPr lang="ru-RU" dirty="0" err="1"/>
              <a:t>задовольняються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чужої</a:t>
            </a:r>
            <a:r>
              <a:rPr lang="ru-RU" dirty="0"/>
              <a:t> </a:t>
            </a:r>
            <a:r>
              <a:rPr lang="ru-RU" dirty="0" err="1"/>
              <a:t>земельної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майна – чужого. Право </a:t>
            </a:r>
            <a:r>
              <a:rPr lang="ru-RU" dirty="0" err="1"/>
              <a:t>користування</a:t>
            </a:r>
            <a:r>
              <a:rPr lang="ru-RU" dirty="0"/>
              <a:t> чужим </a:t>
            </a:r>
            <a:r>
              <a:rPr lang="ru-RU" dirty="0" err="1"/>
              <a:t>майном</a:t>
            </a:r>
            <a:r>
              <a:rPr lang="ru-RU" dirty="0"/>
              <a:t> з </a:t>
            </a:r>
            <a:r>
              <a:rPr lang="ru-RU" dirty="0" err="1"/>
              <a:t>вилученням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надається</a:t>
            </a:r>
            <a:r>
              <a:rPr lang="ru-RU" dirty="0"/>
              <a:t> </a:t>
            </a:r>
            <a:r>
              <a:rPr lang="ru-RU" dirty="0" err="1"/>
              <a:t>власником</a:t>
            </a:r>
            <a:r>
              <a:rPr lang="ru-RU" dirty="0"/>
              <a:t> </a:t>
            </a:r>
            <a:r>
              <a:rPr lang="ru-RU" dirty="0" err="1"/>
              <a:t>певному</a:t>
            </a:r>
            <a:r>
              <a:rPr lang="ru-RU" dirty="0"/>
              <a:t> </a:t>
            </a:r>
            <a:r>
              <a:rPr lang="ru-RU" dirty="0" err="1"/>
              <a:t>суб’єкту</a:t>
            </a:r>
            <a:r>
              <a:rPr lang="ru-RU" dirty="0"/>
              <a:t> на </a:t>
            </a:r>
            <a:r>
              <a:rPr lang="ru-RU" dirty="0" err="1"/>
              <a:t>певний</a:t>
            </a:r>
            <a:r>
              <a:rPr lang="ru-RU" dirty="0"/>
              <a:t> строк. </a:t>
            </a:r>
            <a:r>
              <a:rPr lang="ru-RU" dirty="0" err="1"/>
              <a:t>Власник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право на </a:t>
            </a:r>
            <a:r>
              <a:rPr lang="ru-RU" dirty="0" err="1"/>
              <a:t>відчуження</a:t>
            </a:r>
            <a:r>
              <a:rPr lang="ru-RU" dirty="0"/>
              <a:t> майна </a:t>
            </a:r>
            <a:r>
              <a:rPr lang="ru-RU" dirty="0" err="1"/>
              <a:t>обтяженого</a:t>
            </a:r>
            <a:r>
              <a:rPr lang="ru-RU" dirty="0"/>
              <a:t> </a:t>
            </a:r>
            <a:r>
              <a:rPr lang="ru-RU" dirty="0" err="1"/>
              <a:t>сервітутом</a:t>
            </a:r>
            <a:r>
              <a:rPr lang="ru-RU" dirty="0"/>
              <a:t>, але </a:t>
            </a:r>
            <a:r>
              <a:rPr lang="ru-RU" dirty="0" err="1"/>
              <a:t>перехід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не </a:t>
            </a:r>
            <a:r>
              <a:rPr lang="ru-RU" dirty="0" err="1"/>
              <a:t>припиняє</a:t>
            </a:r>
            <a:r>
              <a:rPr lang="ru-RU" dirty="0"/>
              <a:t> </a:t>
            </a:r>
            <a:r>
              <a:rPr lang="ru-RU" dirty="0" err="1"/>
              <a:t>чинності</a:t>
            </a:r>
            <a:r>
              <a:rPr lang="ru-RU" dirty="0"/>
              <a:t> </a:t>
            </a:r>
            <a:r>
              <a:rPr lang="ru-RU" dirty="0" err="1"/>
              <a:t>сервітуту</a:t>
            </a:r>
            <a:r>
              <a:rPr lang="ru-RU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1. </a:t>
            </a:r>
            <a:r>
              <a:rPr lang="ru-RU" dirty="0" err="1" smtClean="0">
                <a:solidFill>
                  <a:srgbClr val="FFFF00"/>
                </a:solidFill>
              </a:rPr>
              <a:t>Зміст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права земельного </a:t>
            </a:r>
            <a:r>
              <a:rPr lang="ru-RU" dirty="0" err="1">
                <a:solidFill>
                  <a:srgbClr val="FFFF00"/>
                </a:solidFill>
              </a:rPr>
              <a:t>сервітуту</a:t>
            </a:r>
            <a:r>
              <a:rPr lang="ru-RU" dirty="0">
                <a:solidFill>
                  <a:srgbClr val="FFFF00"/>
                </a:solidFill>
              </a:rPr>
              <a:t> та </a:t>
            </a:r>
            <a:r>
              <a:rPr lang="ru-RU" dirty="0" err="1">
                <a:solidFill>
                  <a:srgbClr val="FFFF00"/>
                </a:solidFill>
              </a:rPr>
              <a:t>його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види</a:t>
            </a:r>
            <a:r>
              <a:rPr lang="ru-RU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2377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636912"/>
            <a:ext cx="7668840" cy="3993307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Сервітут</a:t>
            </a:r>
            <a:r>
              <a:rPr lang="ru-RU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такими </a:t>
            </a:r>
            <a:r>
              <a:rPr lang="ru-RU" dirty="0" err="1"/>
              <a:t>ознаками</a:t>
            </a:r>
            <a:r>
              <a:rPr lang="ru-RU" dirty="0"/>
              <a:t>: </a:t>
            </a:r>
            <a:r>
              <a:rPr lang="ru-RU" dirty="0" err="1"/>
              <a:t>тривале</a:t>
            </a:r>
            <a:r>
              <a:rPr lang="ru-RU" dirty="0"/>
              <a:t> і </a:t>
            </a:r>
            <a:r>
              <a:rPr lang="ru-RU" dirty="0" err="1"/>
              <a:t>постійне</a:t>
            </a:r>
            <a:r>
              <a:rPr lang="ru-RU" dirty="0"/>
              <a:t> </a:t>
            </a:r>
            <a:r>
              <a:rPr lang="ru-RU" dirty="0" err="1"/>
              <a:t>користування</a:t>
            </a:r>
            <a:r>
              <a:rPr lang="ru-RU" dirty="0"/>
              <a:t> чужим </a:t>
            </a:r>
            <a:r>
              <a:rPr lang="ru-RU" dirty="0" err="1"/>
              <a:t>майном</a:t>
            </a:r>
            <a:r>
              <a:rPr lang="ru-RU" dirty="0"/>
              <a:t>, </a:t>
            </a:r>
            <a:r>
              <a:rPr lang="ru-RU" dirty="0" err="1"/>
              <a:t>користування</a:t>
            </a:r>
            <a:r>
              <a:rPr lang="ru-RU" dirty="0"/>
              <a:t> </a:t>
            </a:r>
            <a:r>
              <a:rPr lang="ru-RU" dirty="0" err="1"/>
              <a:t>майном</a:t>
            </a:r>
            <a:r>
              <a:rPr lang="ru-RU" dirty="0"/>
              <a:t> не в </a:t>
            </a:r>
            <a:r>
              <a:rPr lang="ru-RU" dirty="0" err="1"/>
              <a:t>повному</a:t>
            </a:r>
            <a:r>
              <a:rPr lang="ru-RU" dirty="0"/>
              <a:t> </a:t>
            </a:r>
            <a:r>
              <a:rPr lang="ru-RU" dirty="0" err="1"/>
              <a:t>обсязі</a:t>
            </a:r>
            <a:r>
              <a:rPr lang="ru-RU" dirty="0"/>
              <a:t>, а </a:t>
            </a:r>
            <a:r>
              <a:rPr lang="ru-RU" dirty="0" err="1"/>
              <a:t>лише</a:t>
            </a:r>
            <a:r>
              <a:rPr lang="ru-RU" dirty="0"/>
              <a:t> в одному </a:t>
            </a:r>
            <a:r>
              <a:rPr lang="ru-RU" dirty="0" err="1"/>
              <a:t>відношенні</a:t>
            </a:r>
            <a:r>
              <a:rPr lang="ru-RU" dirty="0"/>
              <a:t>, </a:t>
            </a:r>
            <a:r>
              <a:rPr lang="ru-RU" dirty="0" err="1"/>
              <a:t>сервітутне</a:t>
            </a:r>
            <a:r>
              <a:rPr lang="ru-RU" dirty="0"/>
              <a:t> право </a:t>
            </a:r>
            <a:r>
              <a:rPr lang="ru-RU" dirty="0" err="1"/>
              <a:t>обмежує</a:t>
            </a:r>
            <a:r>
              <a:rPr lang="ru-RU" dirty="0"/>
              <a:t> право </a:t>
            </a:r>
            <a:r>
              <a:rPr lang="ru-RU" dirty="0" err="1"/>
              <a:t>власності</a:t>
            </a:r>
            <a:r>
              <a:rPr lang="ru-RU" dirty="0"/>
              <a:t> </a:t>
            </a:r>
            <a:r>
              <a:rPr lang="ru-RU" dirty="0" err="1"/>
              <a:t>власника</a:t>
            </a:r>
            <a:r>
              <a:rPr lang="ru-RU" dirty="0"/>
              <a:t> на </a:t>
            </a:r>
            <a:r>
              <a:rPr lang="ru-RU" dirty="0" err="1"/>
              <a:t>майно</a:t>
            </a:r>
            <a:r>
              <a:rPr lang="ru-RU" dirty="0"/>
              <a:t>, </a:t>
            </a:r>
            <a:r>
              <a:rPr lang="ru-RU" dirty="0" err="1"/>
              <a:t>воно</a:t>
            </a:r>
            <a:r>
              <a:rPr lang="ru-RU" dirty="0"/>
              <a:t> є </a:t>
            </a:r>
            <a:r>
              <a:rPr lang="ru-RU" dirty="0" err="1"/>
              <a:t>сильніше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права </a:t>
            </a:r>
            <a:r>
              <a:rPr lang="ru-RU" dirty="0" err="1"/>
              <a:t>власності</a:t>
            </a:r>
            <a:r>
              <a:rPr lang="ru-RU" dirty="0"/>
              <a:t>, </a:t>
            </a:r>
            <a:r>
              <a:rPr lang="ru-RU" dirty="0" err="1"/>
              <a:t>сервітут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 право </a:t>
            </a:r>
            <a:r>
              <a:rPr lang="ru-RU" dirty="0" err="1"/>
              <a:t>користування</a:t>
            </a:r>
            <a:r>
              <a:rPr lang="ru-RU" dirty="0"/>
              <a:t> чужою </a:t>
            </a:r>
            <a:r>
              <a:rPr lang="ru-RU" dirty="0" err="1"/>
              <a:t>річчю</a:t>
            </a:r>
            <a:r>
              <a:rPr lang="ru-RU" dirty="0"/>
              <a:t> </a:t>
            </a:r>
            <a:r>
              <a:rPr lang="ru-RU" dirty="0" err="1"/>
              <a:t>безплатно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за плату. </a:t>
            </a:r>
            <a:r>
              <a:rPr lang="ru-RU" dirty="0" err="1"/>
              <a:t>Земельні</a:t>
            </a:r>
            <a:r>
              <a:rPr lang="ru-RU" dirty="0"/>
              <a:t> </a:t>
            </a:r>
            <a:r>
              <a:rPr lang="ru-RU" dirty="0" err="1"/>
              <a:t>сервітути</a:t>
            </a:r>
            <a:r>
              <a:rPr lang="ru-RU" dirty="0"/>
              <a:t> </a:t>
            </a:r>
            <a:r>
              <a:rPr lang="ru-RU" dirty="0" err="1"/>
              <a:t>переходять</a:t>
            </a:r>
            <a:r>
              <a:rPr lang="ru-RU" dirty="0"/>
              <a:t> в </a:t>
            </a:r>
            <a:r>
              <a:rPr lang="ru-RU" dirty="0" err="1"/>
              <a:t>спадщину</a:t>
            </a:r>
            <a:r>
              <a:rPr lang="ru-RU" dirty="0"/>
              <a:t>, </a:t>
            </a:r>
            <a:r>
              <a:rPr lang="ru-RU" dirty="0" err="1"/>
              <a:t>відчужуються</a:t>
            </a:r>
            <a:r>
              <a:rPr lang="ru-RU" dirty="0"/>
              <a:t> вони </a:t>
            </a:r>
            <a:r>
              <a:rPr lang="ru-RU" dirty="0" err="1"/>
              <a:t>лише</a:t>
            </a:r>
            <a:r>
              <a:rPr lang="ru-RU" dirty="0"/>
              <a:t> разом </a:t>
            </a:r>
            <a:r>
              <a:rPr lang="ru-RU" dirty="0" err="1"/>
              <a:t>із</a:t>
            </a:r>
            <a:r>
              <a:rPr lang="ru-RU" dirty="0"/>
              <a:t> земельною </a:t>
            </a:r>
            <a:r>
              <a:rPr lang="ru-RU" dirty="0" err="1"/>
              <a:t>ділянкою</a:t>
            </a:r>
            <a:r>
              <a:rPr lang="ru-RU" dirty="0"/>
              <a:t>. </a:t>
            </a:r>
            <a:r>
              <a:rPr lang="ru-RU" dirty="0" err="1"/>
              <a:t>Особисті</a:t>
            </a:r>
            <a:r>
              <a:rPr lang="ru-RU" dirty="0"/>
              <a:t> </a:t>
            </a:r>
            <a:r>
              <a:rPr lang="ru-RU" dirty="0" err="1"/>
              <a:t>сервітути</a:t>
            </a:r>
            <a:r>
              <a:rPr lang="ru-RU" dirty="0"/>
              <a:t> </a:t>
            </a:r>
            <a:r>
              <a:rPr lang="ru-RU" dirty="0" err="1"/>
              <a:t>встановлюються</a:t>
            </a:r>
            <a:r>
              <a:rPr lang="ru-RU" dirty="0"/>
              <a:t> в </a:t>
            </a:r>
            <a:r>
              <a:rPr lang="ru-RU" dirty="0" err="1"/>
              <a:t>інтересах</a:t>
            </a:r>
            <a:r>
              <a:rPr lang="ru-RU" dirty="0"/>
              <a:t> конкретно-</a:t>
            </a:r>
            <a:r>
              <a:rPr lang="ru-RU" dirty="0" err="1"/>
              <a:t>визначеної</a:t>
            </a:r>
            <a:r>
              <a:rPr lang="ru-RU" dirty="0"/>
              <a:t> особи.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213"/>
            <a:ext cx="4680520" cy="250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214"/>
            <a:ext cx="4355976" cy="250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76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852936"/>
            <a:ext cx="8496944" cy="3777869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Емфітевзис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є </a:t>
            </a:r>
            <a:r>
              <a:rPr lang="ru-RU" dirty="0" err="1"/>
              <a:t>довгострокове</a:t>
            </a:r>
            <a:r>
              <a:rPr lang="ru-RU" dirty="0"/>
              <a:t> </a:t>
            </a:r>
            <a:r>
              <a:rPr lang="ru-RU" dirty="0" err="1"/>
              <a:t>відчужуване</a:t>
            </a:r>
            <a:r>
              <a:rPr lang="ru-RU" dirty="0"/>
              <a:t> право </a:t>
            </a:r>
            <a:r>
              <a:rPr lang="ru-RU" dirty="0" err="1"/>
              <a:t>користування</a:t>
            </a:r>
            <a:r>
              <a:rPr lang="ru-RU" dirty="0"/>
              <a:t> чужою землею для </a:t>
            </a:r>
            <a:r>
              <a:rPr lang="ru-RU" dirty="0" err="1"/>
              <a:t>сільськогосподарських</a:t>
            </a:r>
            <a:r>
              <a:rPr lang="ru-RU" dirty="0"/>
              <a:t> потреби.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такими </a:t>
            </a:r>
            <a:r>
              <a:rPr lang="ru-RU" dirty="0" err="1"/>
              <a:t>ознаками</a:t>
            </a:r>
            <a:r>
              <a:rPr lang="ru-RU" dirty="0"/>
              <a:t>: </a:t>
            </a:r>
            <a:r>
              <a:rPr lang="ru-RU" dirty="0" err="1"/>
              <a:t>це</a:t>
            </a:r>
            <a:r>
              <a:rPr lang="ru-RU" dirty="0"/>
              <a:t> є </a:t>
            </a:r>
            <a:r>
              <a:rPr lang="ru-RU" dirty="0" err="1"/>
              <a:t>лише</a:t>
            </a:r>
            <a:r>
              <a:rPr lang="ru-RU" dirty="0"/>
              <a:t> право </a:t>
            </a:r>
            <a:r>
              <a:rPr lang="ru-RU" dirty="0" err="1"/>
              <a:t>користування</a:t>
            </a:r>
            <a:r>
              <a:rPr lang="ru-RU" dirty="0"/>
              <a:t> чужою земельною </a:t>
            </a:r>
            <a:r>
              <a:rPr lang="ru-RU" dirty="0" err="1"/>
              <a:t>ділянкою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право </a:t>
            </a:r>
            <a:r>
              <a:rPr lang="ru-RU" dirty="0" err="1"/>
              <a:t>може</a:t>
            </a:r>
            <a:r>
              <a:rPr lang="ru-RU" dirty="0"/>
              <a:t> бути продано, </a:t>
            </a:r>
            <a:r>
              <a:rPr lang="ru-RU" dirty="0" err="1"/>
              <a:t>подаровано</a:t>
            </a:r>
            <a:r>
              <a:rPr lang="ru-RU" dirty="0"/>
              <a:t>, </a:t>
            </a:r>
            <a:r>
              <a:rPr lang="ru-RU" dirty="0" err="1"/>
              <a:t>обміняно</a:t>
            </a:r>
            <a:r>
              <a:rPr lang="ru-RU" dirty="0"/>
              <a:t>, та </a:t>
            </a:r>
            <a:r>
              <a:rPr lang="ru-RU" dirty="0" err="1"/>
              <a:t>іншим</a:t>
            </a:r>
            <a:r>
              <a:rPr lang="ru-RU" dirty="0"/>
              <a:t> чином передано </a:t>
            </a:r>
            <a:r>
              <a:rPr lang="ru-RU" dirty="0" err="1"/>
              <a:t>іншій</a:t>
            </a:r>
            <a:r>
              <a:rPr lang="ru-RU" dirty="0"/>
              <a:t> </a:t>
            </a:r>
            <a:r>
              <a:rPr lang="ru-RU" dirty="0" err="1"/>
              <a:t>особі</a:t>
            </a:r>
            <a:r>
              <a:rPr lang="ru-RU" dirty="0"/>
              <a:t>, але </a:t>
            </a:r>
            <a:r>
              <a:rPr lang="ru-RU" dirty="0" err="1"/>
              <a:t>відчужується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право </a:t>
            </a:r>
            <a:r>
              <a:rPr lang="ru-RU" dirty="0" err="1"/>
              <a:t>користування</a:t>
            </a:r>
            <a:r>
              <a:rPr lang="ru-RU" dirty="0"/>
              <a:t>, а не право </a:t>
            </a:r>
            <a:r>
              <a:rPr lang="ru-RU" dirty="0" err="1"/>
              <a:t>розпорядження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право переходиться у </a:t>
            </a:r>
            <a:r>
              <a:rPr lang="ru-RU" dirty="0" err="1"/>
              <a:t>спадщину</a:t>
            </a:r>
            <a:r>
              <a:rPr lang="ru-RU" dirty="0"/>
              <a:t>. При </a:t>
            </a:r>
            <a:r>
              <a:rPr lang="ru-RU" dirty="0" err="1"/>
              <a:t>відмові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договору сторона </a:t>
            </a:r>
            <a:r>
              <a:rPr lang="ru-RU" dirty="0" err="1"/>
              <a:t>попереджує</a:t>
            </a:r>
            <a:r>
              <a:rPr lang="ru-RU" dirty="0"/>
              <a:t> за один </a:t>
            </a:r>
            <a:r>
              <a:rPr lang="ru-RU" dirty="0" err="1"/>
              <a:t>рік</a:t>
            </a:r>
            <a:r>
              <a:rPr lang="ru-RU" dirty="0"/>
              <a:t> про </a:t>
            </a:r>
            <a:r>
              <a:rPr lang="ru-RU" dirty="0" err="1"/>
              <a:t>це</a:t>
            </a:r>
            <a:r>
              <a:rPr lang="ru-RU" dirty="0"/>
              <a:t>. </a:t>
            </a:r>
            <a:r>
              <a:rPr lang="ru-RU" dirty="0" err="1"/>
              <a:t>Власник</a:t>
            </a:r>
            <a:r>
              <a:rPr lang="ru-RU" dirty="0"/>
              <a:t> </a:t>
            </a:r>
            <a:r>
              <a:rPr lang="ru-RU" dirty="0" err="1"/>
              <a:t>земельної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право: </a:t>
            </a:r>
            <a:r>
              <a:rPr lang="ru-RU" dirty="0" err="1"/>
              <a:t>вимагати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користувачів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за </a:t>
            </a:r>
            <a:r>
              <a:rPr lang="ru-RU" dirty="0" err="1"/>
              <a:t>призначенням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право на </a:t>
            </a:r>
            <a:r>
              <a:rPr lang="ru-RU" dirty="0" err="1"/>
              <a:t>одержання</a:t>
            </a:r>
            <a:r>
              <a:rPr lang="ru-RU" dirty="0"/>
              <a:t> плати за </a:t>
            </a:r>
            <a:r>
              <a:rPr lang="ru-RU" dirty="0" err="1"/>
              <a:t>користування</a:t>
            </a:r>
            <a:r>
              <a:rPr lang="ru-RU" dirty="0"/>
              <a:t> землею. </a:t>
            </a:r>
            <a:r>
              <a:rPr lang="ru-RU" dirty="0" err="1"/>
              <a:t>Землекористувач</a:t>
            </a:r>
            <a:r>
              <a:rPr lang="ru-RU" dirty="0"/>
              <a:t> </a:t>
            </a:r>
            <a:r>
              <a:rPr lang="ru-RU" dirty="0" err="1"/>
              <a:t>користується</a:t>
            </a:r>
            <a:r>
              <a:rPr lang="ru-RU" dirty="0"/>
              <a:t> землею </a:t>
            </a:r>
            <a:r>
              <a:rPr lang="ru-RU" dirty="0" err="1"/>
              <a:t>відповідно</a:t>
            </a:r>
            <a:r>
              <a:rPr lang="ru-RU" dirty="0"/>
              <a:t> до умов договору.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право на </a:t>
            </a:r>
            <a:r>
              <a:rPr lang="ru-RU" dirty="0" err="1"/>
              <a:t>відчуження</a:t>
            </a:r>
            <a:r>
              <a:rPr lang="ru-RU" dirty="0"/>
              <a:t> права </a:t>
            </a:r>
            <a:r>
              <a:rPr lang="ru-RU" dirty="0" err="1"/>
              <a:t>користування</a:t>
            </a:r>
            <a:r>
              <a:rPr lang="ru-RU" dirty="0"/>
              <a:t> земельною </a:t>
            </a:r>
            <a:r>
              <a:rPr lang="ru-RU" dirty="0" err="1"/>
              <a:t>ділянкою</a:t>
            </a:r>
            <a:r>
              <a:rPr lang="ru-RU" dirty="0"/>
              <a:t>, але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користується</a:t>
            </a:r>
            <a:r>
              <a:rPr lang="ru-RU" dirty="0"/>
              <a:t> </a:t>
            </a:r>
            <a:r>
              <a:rPr lang="ru-RU" dirty="0" err="1"/>
              <a:t>проявом</a:t>
            </a:r>
            <a:r>
              <a:rPr lang="ru-RU" dirty="0"/>
              <a:t> </a:t>
            </a:r>
            <a:r>
              <a:rPr lang="ru-RU" dirty="0" err="1"/>
              <a:t>привілеї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відчуження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8328"/>
            <a:ext cx="8496944" cy="229858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2</a:t>
            </a:r>
            <a:r>
              <a:rPr lang="ru-RU" sz="3600" dirty="0" smtClean="0">
                <a:solidFill>
                  <a:srgbClr val="FF0000"/>
                </a:solidFill>
              </a:rPr>
              <a:t>. Право </a:t>
            </a:r>
            <a:r>
              <a:rPr lang="ru-RU" sz="3600" dirty="0" err="1">
                <a:solidFill>
                  <a:srgbClr val="FF0000"/>
                </a:solidFill>
              </a:rPr>
              <a:t>користування</a:t>
            </a:r>
            <a:r>
              <a:rPr lang="ru-RU" sz="3600" dirty="0">
                <a:solidFill>
                  <a:srgbClr val="FF0000"/>
                </a:solidFill>
              </a:rPr>
              <a:t> чужою земельною </a:t>
            </a:r>
            <a:r>
              <a:rPr lang="ru-RU" sz="3600" dirty="0" err="1">
                <a:solidFill>
                  <a:srgbClr val="FF0000"/>
                </a:solidFill>
              </a:rPr>
              <a:t>ділянкою</a:t>
            </a:r>
            <a:r>
              <a:rPr lang="ru-RU" sz="3600" dirty="0">
                <a:solidFill>
                  <a:srgbClr val="FF0000"/>
                </a:solidFill>
              </a:rPr>
              <a:t> для </a:t>
            </a:r>
            <a:r>
              <a:rPr lang="ru-RU" sz="3600" dirty="0" err="1">
                <a:solidFill>
                  <a:srgbClr val="FF0000"/>
                </a:solidFill>
              </a:rPr>
              <a:t>сільськогосподарських</a:t>
            </a:r>
            <a:r>
              <a:rPr lang="ru-RU" sz="3600" dirty="0">
                <a:solidFill>
                  <a:srgbClr val="FF0000"/>
                </a:solidFill>
              </a:rPr>
              <a:t> потреб (</a:t>
            </a:r>
            <a:r>
              <a:rPr lang="ru-RU" sz="3600" dirty="0" err="1">
                <a:solidFill>
                  <a:srgbClr val="FF0000"/>
                </a:solidFill>
              </a:rPr>
              <a:t>емфітевзис</a:t>
            </a:r>
            <a:r>
              <a:rPr lang="ru-RU" sz="3600" dirty="0">
                <a:solidFill>
                  <a:srgbClr val="FF00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050011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564904"/>
            <a:ext cx="8496943" cy="3960440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Захист</a:t>
            </a:r>
            <a:r>
              <a:rPr lang="ru-RU" dirty="0"/>
              <a:t> права </a:t>
            </a:r>
            <a:r>
              <a:rPr lang="ru-RU" dirty="0" err="1"/>
              <a:t>власності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шляхом: </a:t>
            </a:r>
            <a:r>
              <a:rPr lang="ru-RU" dirty="0" err="1"/>
              <a:t>визнання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прав, </a:t>
            </a:r>
            <a:r>
              <a:rPr lang="ru-RU" dirty="0" err="1"/>
              <a:t>відновлення</a:t>
            </a:r>
            <a:r>
              <a:rPr lang="ru-RU" dirty="0"/>
              <a:t> становища, яке </a:t>
            </a:r>
            <a:r>
              <a:rPr lang="ru-RU" dirty="0" err="1"/>
              <a:t>існувало</a:t>
            </a:r>
            <a:r>
              <a:rPr lang="ru-RU" dirty="0"/>
              <a:t> до </a:t>
            </a:r>
            <a:r>
              <a:rPr lang="ru-RU" dirty="0" err="1"/>
              <a:t>порушення</a:t>
            </a:r>
            <a:r>
              <a:rPr lang="ru-RU" dirty="0"/>
              <a:t> прав і 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порушують</a:t>
            </a:r>
            <a:r>
              <a:rPr lang="ru-RU" dirty="0"/>
              <a:t> право </a:t>
            </a:r>
            <a:r>
              <a:rPr lang="ru-RU" dirty="0" err="1"/>
              <a:t>присудження</a:t>
            </a:r>
            <a:r>
              <a:rPr lang="ru-RU" dirty="0"/>
              <a:t> до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обов’язку</a:t>
            </a:r>
            <a:r>
              <a:rPr lang="ru-RU" dirty="0"/>
              <a:t> в </a:t>
            </a:r>
            <a:r>
              <a:rPr lang="ru-RU" dirty="0" err="1"/>
              <a:t>натурі</a:t>
            </a:r>
            <a:r>
              <a:rPr lang="ru-RU" dirty="0"/>
              <a:t>, 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порушують</a:t>
            </a:r>
            <a:r>
              <a:rPr lang="ru-RU" dirty="0"/>
              <a:t> право,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правовідносин</a:t>
            </a:r>
            <a:r>
              <a:rPr lang="ru-RU" dirty="0"/>
              <a:t>, 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правовідносин</a:t>
            </a:r>
            <a:r>
              <a:rPr lang="ru-RU" dirty="0"/>
              <a:t>, </a:t>
            </a:r>
            <a:r>
              <a:rPr lang="ru-RU" dirty="0" err="1"/>
              <a:t>відшкодування</a:t>
            </a:r>
            <a:r>
              <a:rPr lang="ru-RU" dirty="0"/>
              <a:t> </a:t>
            </a:r>
            <a:r>
              <a:rPr lang="ru-RU" dirty="0" err="1"/>
              <a:t>збитків</a:t>
            </a:r>
            <a:r>
              <a:rPr lang="ru-RU" dirty="0"/>
              <a:t> та </a:t>
            </a:r>
            <a:r>
              <a:rPr lang="ru-RU" dirty="0" err="1"/>
              <a:t>майнової</a:t>
            </a:r>
            <a:r>
              <a:rPr lang="ru-RU" dirty="0"/>
              <a:t> </a:t>
            </a:r>
            <a:r>
              <a:rPr lang="ru-RU" dirty="0" err="1"/>
              <a:t>шкоди</a:t>
            </a:r>
            <a:r>
              <a:rPr lang="ru-RU" dirty="0"/>
              <a:t>, </a:t>
            </a:r>
            <a:r>
              <a:rPr lang="ru-RU" dirty="0" err="1"/>
              <a:t>відшкодування</a:t>
            </a:r>
            <a:r>
              <a:rPr lang="ru-RU" dirty="0"/>
              <a:t> </a:t>
            </a:r>
            <a:r>
              <a:rPr lang="ru-RU" dirty="0" err="1"/>
              <a:t>моральної</a:t>
            </a:r>
            <a:r>
              <a:rPr lang="ru-RU" dirty="0"/>
              <a:t> </a:t>
            </a:r>
            <a:r>
              <a:rPr lang="ru-RU" dirty="0" err="1"/>
              <a:t>шкоди</a:t>
            </a:r>
            <a:r>
              <a:rPr lang="ru-RU" dirty="0"/>
              <a:t>, </a:t>
            </a:r>
            <a:r>
              <a:rPr lang="ru-RU" dirty="0" err="1"/>
              <a:t>визнання</a:t>
            </a:r>
            <a:r>
              <a:rPr lang="ru-RU" dirty="0"/>
              <a:t> </a:t>
            </a:r>
            <a:r>
              <a:rPr lang="ru-RU" dirty="0" err="1"/>
              <a:t>незаконними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,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. </a:t>
            </a:r>
            <a:r>
              <a:rPr lang="ru-RU" dirty="0" err="1"/>
              <a:t>Правовий</a:t>
            </a:r>
            <a:r>
              <a:rPr lang="ru-RU" dirty="0"/>
              <a:t>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речового</a:t>
            </a:r>
            <a:r>
              <a:rPr lang="ru-RU" dirty="0"/>
              <a:t> права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володіння</a:t>
            </a:r>
            <a:r>
              <a:rPr lang="ru-RU" dirty="0"/>
              <a:t> без титульного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як </a:t>
            </a:r>
            <a:r>
              <a:rPr lang="ru-RU" dirty="0" err="1"/>
              <a:t>добросовісне</a:t>
            </a:r>
            <a:r>
              <a:rPr lang="ru-RU" dirty="0"/>
              <a:t>, так і не </a:t>
            </a:r>
            <a:r>
              <a:rPr lang="ru-RU" dirty="0" err="1"/>
              <a:t>добросовісне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не </a:t>
            </a:r>
            <a:r>
              <a:rPr lang="ru-RU" dirty="0" err="1"/>
              <a:t>законне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4. </a:t>
            </a:r>
            <a:r>
              <a:rPr lang="ru-RU" dirty="0" err="1" smtClean="0">
                <a:solidFill>
                  <a:srgbClr val="FFFF00"/>
                </a:solidFill>
              </a:rPr>
              <a:t>Цивільно-правовий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захист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речових</a:t>
            </a:r>
            <a:r>
              <a:rPr lang="ru-RU" dirty="0">
                <a:solidFill>
                  <a:srgbClr val="FFFF00"/>
                </a:solidFill>
              </a:rPr>
              <a:t> прав.</a:t>
            </a:r>
          </a:p>
        </p:txBody>
      </p:sp>
    </p:spTree>
    <p:extLst>
      <p:ext uri="{BB962C8B-B14F-4D97-AF65-F5344CB8AC3E}">
        <p14:creationId xmlns:p14="http://schemas.microsoft.com/office/powerpoint/2010/main" val="24466082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2675466"/>
            <a:ext cx="8712968" cy="3777869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Це</a:t>
            </a:r>
            <a:r>
              <a:rPr lang="ru-RU" dirty="0"/>
              <a:t> є </a:t>
            </a:r>
            <a:r>
              <a:rPr lang="ru-RU" dirty="0" err="1"/>
              <a:t>тривале</a:t>
            </a:r>
            <a:r>
              <a:rPr lang="ru-RU" dirty="0"/>
              <a:t> </a:t>
            </a:r>
            <a:r>
              <a:rPr lang="ru-RU" dirty="0" err="1"/>
              <a:t>користування</a:t>
            </a:r>
            <a:r>
              <a:rPr lang="ru-RU" dirty="0"/>
              <a:t> земельною </a:t>
            </a:r>
            <a:r>
              <a:rPr lang="ru-RU" dirty="0" err="1"/>
              <a:t>ділянкою</a:t>
            </a:r>
            <a:r>
              <a:rPr lang="ru-RU" dirty="0"/>
              <a:t> для </a:t>
            </a:r>
            <a:r>
              <a:rPr lang="ru-RU" dirty="0" err="1"/>
              <a:t>будівництва</a:t>
            </a:r>
            <a:r>
              <a:rPr lang="ru-RU" dirty="0"/>
              <a:t> </a:t>
            </a:r>
            <a:r>
              <a:rPr lang="ru-RU" dirty="0" err="1"/>
              <a:t>споруд</a:t>
            </a:r>
            <a:r>
              <a:rPr lang="ru-RU" dirty="0"/>
              <a:t>, </a:t>
            </a:r>
            <a:r>
              <a:rPr lang="ru-RU" dirty="0" err="1"/>
              <a:t>будівель</a:t>
            </a:r>
            <a:r>
              <a:rPr lang="ru-RU" dirty="0"/>
              <a:t>. </a:t>
            </a:r>
            <a:r>
              <a:rPr lang="ru-RU" dirty="0" err="1"/>
              <a:t>Суб’єктами</a:t>
            </a:r>
            <a:r>
              <a:rPr lang="ru-RU" dirty="0"/>
              <a:t> права є </a:t>
            </a:r>
            <a:r>
              <a:rPr lang="ru-RU" dirty="0" err="1"/>
              <a:t>власник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і особа, яка </a:t>
            </a:r>
            <a:r>
              <a:rPr lang="ru-RU" dirty="0" err="1"/>
              <a:t>виявила</a:t>
            </a:r>
            <a:r>
              <a:rPr lang="ru-RU" dirty="0"/>
              <a:t> </a:t>
            </a:r>
            <a:r>
              <a:rPr lang="ru-RU" dirty="0" err="1"/>
              <a:t>бажання</a:t>
            </a:r>
            <a:r>
              <a:rPr lang="ru-RU" dirty="0"/>
              <a:t> </a:t>
            </a:r>
            <a:r>
              <a:rPr lang="ru-RU" dirty="0" err="1"/>
              <a:t>будуватись</a:t>
            </a:r>
            <a:r>
              <a:rPr lang="ru-RU" dirty="0"/>
              <a:t> на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. </a:t>
            </a:r>
            <a:r>
              <a:rPr lang="ru-RU" dirty="0" err="1"/>
              <a:t>Власник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право на </a:t>
            </a:r>
            <a:r>
              <a:rPr lang="ru-RU" dirty="0" err="1"/>
              <a:t>одержання</a:t>
            </a:r>
            <a:r>
              <a:rPr lang="ru-RU" dirty="0"/>
              <a:t> плати за </a:t>
            </a:r>
            <a:r>
              <a:rPr lang="ru-RU" dirty="0" err="1"/>
              <a:t>користування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частки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землекористувача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зберігає</a:t>
            </a:r>
            <a:r>
              <a:rPr lang="ru-RU" dirty="0"/>
              <a:t> за собою право </a:t>
            </a:r>
            <a:r>
              <a:rPr lang="ru-RU" dirty="0" err="1"/>
              <a:t>володіння</a:t>
            </a:r>
            <a:r>
              <a:rPr lang="ru-RU" dirty="0"/>
              <a:t>, </a:t>
            </a:r>
            <a:r>
              <a:rPr lang="ru-RU" dirty="0" err="1"/>
              <a:t>користування</a:t>
            </a:r>
            <a:r>
              <a:rPr lang="ru-RU" dirty="0"/>
              <a:t> і </a:t>
            </a:r>
            <a:r>
              <a:rPr lang="ru-RU" dirty="0" err="1"/>
              <a:t>розпорядження</a:t>
            </a:r>
            <a:r>
              <a:rPr lang="ru-RU" dirty="0"/>
              <a:t> землею. </a:t>
            </a:r>
            <a:r>
              <a:rPr lang="ru-RU" dirty="0" err="1"/>
              <a:t>Землекористувач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право на </a:t>
            </a:r>
            <a:r>
              <a:rPr lang="ru-RU" dirty="0" err="1"/>
              <a:t>володіння</a:t>
            </a:r>
            <a:r>
              <a:rPr lang="ru-RU" dirty="0"/>
              <a:t>, </a:t>
            </a:r>
            <a:r>
              <a:rPr lang="ru-RU" dirty="0" err="1"/>
              <a:t>користування</a:t>
            </a:r>
            <a:r>
              <a:rPr lang="ru-RU" dirty="0"/>
              <a:t> і </a:t>
            </a:r>
            <a:r>
              <a:rPr lang="ru-RU" dirty="0" err="1"/>
              <a:t>розпорядження</a:t>
            </a:r>
            <a:r>
              <a:rPr lang="ru-RU" dirty="0"/>
              <a:t>. </a:t>
            </a:r>
            <a:r>
              <a:rPr lang="ru-RU" dirty="0" err="1"/>
              <a:t>Землекористувач</a:t>
            </a:r>
            <a:r>
              <a:rPr lang="ru-RU" dirty="0"/>
              <a:t> вносить плату за </a:t>
            </a:r>
            <a:r>
              <a:rPr lang="ru-RU" dirty="0" err="1"/>
              <a:t>земельну</a:t>
            </a:r>
            <a:r>
              <a:rPr lang="ru-RU" dirty="0"/>
              <a:t> </a:t>
            </a:r>
            <a:r>
              <a:rPr lang="ru-RU" dirty="0" err="1"/>
              <a:t>ділянку</a:t>
            </a:r>
            <a:r>
              <a:rPr lang="ru-RU" dirty="0"/>
              <a:t> </a:t>
            </a:r>
            <a:r>
              <a:rPr lang="ru-RU" dirty="0" err="1"/>
              <a:t>надану</a:t>
            </a:r>
            <a:r>
              <a:rPr lang="ru-RU" dirty="0"/>
              <a:t> для </a:t>
            </a:r>
            <a:r>
              <a:rPr lang="ru-RU" dirty="0" err="1"/>
              <a:t>забудови</a:t>
            </a:r>
            <a:r>
              <a:rPr lang="ru-RU" dirty="0"/>
              <a:t>. 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суперфіцію</a:t>
            </a:r>
            <a:r>
              <a:rPr lang="ru-RU" dirty="0"/>
              <a:t>, право на </a:t>
            </a:r>
            <a:r>
              <a:rPr lang="ru-RU" dirty="0" err="1"/>
              <a:t>будинок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визначено</a:t>
            </a:r>
            <a:r>
              <a:rPr lang="ru-RU" dirty="0"/>
              <a:t> за </a:t>
            </a:r>
            <a:r>
              <a:rPr lang="ru-RU" dirty="0" err="1"/>
              <a:t>домовленістю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власником</a:t>
            </a:r>
            <a:r>
              <a:rPr lang="ru-RU" dirty="0"/>
              <a:t> </a:t>
            </a:r>
            <a:r>
              <a:rPr lang="ru-RU" dirty="0" err="1"/>
              <a:t>будинку</a:t>
            </a:r>
            <a:r>
              <a:rPr lang="ru-RU" dirty="0"/>
              <a:t> та </a:t>
            </a:r>
            <a:r>
              <a:rPr lang="ru-RU" dirty="0" err="1"/>
              <a:t>власником</a:t>
            </a:r>
            <a:r>
              <a:rPr lang="ru-RU" dirty="0"/>
              <a:t> </a:t>
            </a:r>
            <a:r>
              <a:rPr lang="ru-RU" dirty="0" err="1"/>
              <a:t>земельної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такого не </a:t>
            </a:r>
            <a:r>
              <a:rPr lang="ru-RU" dirty="0" err="1"/>
              <a:t>досягнуто</a:t>
            </a:r>
            <a:r>
              <a:rPr lang="ru-RU" dirty="0"/>
              <a:t>, то </a:t>
            </a:r>
            <a:r>
              <a:rPr lang="ru-RU" dirty="0" err="1"/>
              <a:t>власник</a:t>
            </a:r>
            <a:r>
              <a:rPr lang="ru-RU" dirty="0"/>
              <a:t> </a:t>
            </a:r>
            <a:r>
              <a:rPr lang="ru-RU" dirty="0" err="1"/>
              <a:t>споруди</a:t>
            </a:r>
            <a:r>
              <a:rPr lang="ru-RU" dirty="0"/>
              <a:t> </a:t>
            </a:r>
            <a:r>
              <a:rPr lang="ru-RU" dirty="0" err="1"/>
              <a:t>зобов’язаний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знести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22657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3. Право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користування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чужою земельною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ділянкою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забудови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суперфіцій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4464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36912"/>
            <a:ext cx="7804389" cy="3849877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Правове</a:t>
            </a:r>
            <a:r>
              <a:rPr lang="ru-RU" dirty="0"/>
              <a:t>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</a:t>
            </a:r>
            <a:r>
              <a:rPr lang="ru-RU" dirty="0" err="1"/>
              <a:t>породжує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права </a:t>
            </a:r>
            <a:r>
              <a:rPr lang="ru-RU" dirty="0" err="1"/>
              <a:t>власності</a:t>
            </a:r>
            <a:r>
              <a:rPr lang="ru-RU" dirty="0"/>
              <a:t>,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у </a:t>
            </a:r>
            <a:r>
              <a:rPr lang="ru-RU" dirty="0" err="1"/>
              <a:t>власника</a:t>
            </a:r>
            <a:r>
              <a:rPr lang="ru-RU" dirty="0"/>
              <a:t> </a:t>
            </a:r>
            <a:r>
              <a:rPr lang="ru-RU" dirty="0" err="1"/>
              <a:t>утверджуються</a:t>
            </a:r>
            <a:r>
              <a:rPr lang="ru-RU" dirty="0"/>
              <a:t> </a:t>
            </a:r>
            <a:r>
              <a:rPr lang="ru-RU" dirty="0" err="1"/>
              <a:t>повноваження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володіння</a:t>
            </a:r>
            <a:r>
              <a:rPr lang="ru-RU" dirty="0"/>
              <a:t> </a:t>
            </a:r>
            <a:r>
              <a:rPr lang="ru-RU" dirty="0" err="1"/>
              <a:t>користування</a:t>
            </a:r>
            <a:r>
              <a:rPr lang="ru-RU" dirty="0"/>
              <a:t> </a:t>
            </a:r>
            <a:r>
              <a:rPr lang="ru-RU" dirty="0" err="1"/>
              <a:t>розпорядження</a:t>
            </a:r>
            <a:r>
              <a:rPr lang="ru-RU" dirty="0"/>
              <a:t> </a:t>
            </a:r>
            <a:r>
              <a:rPr lang="ru-RU" dirty="0" err="1"/>
              <a:t>майном</a:t>
            </a:r>
            <a:r>
              <a:rPr lang="ru-RU" dirty="0"/>
              <a:t>. Право </a:t>
            </a:r>
            <a:r>
              <a:rPr lang="ru-RU" dirty="0" err="1"/>
              <a:t>власності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розглядати</a:t>
            </a:r>
            <a:r>
              <a:rPr lang="ru-RU" dirty="0"/>
              <a:t> в </a:t>
            </a:r>
            <a:r>
              <a:rPr lang="ru-RU" dirty="0" err="1"/>
              <a:t>об’єктивному</a:t>
            </a:r>
            <a:r>
              <a:rPr lang="ru-RU" dirty="0"/>
              <a:t> та </a:t>
            </a:r>
            <a:r>
              <a:rPr lang="ru-RU" dirty="0" err="1"/>
              <a:t>суб’єктивному</a:t>
            </a:r>
            <a:r>
              <a:rPr lang="ru-RU" dirty="0"/>
              <a:t> </a:t>
            </a:r>
            <a:r>
              <a:rPr lang="ru-RU" dirty="0" err="1"/>
              <a:t>розумінні</a:t>
            </a:r>
            <a:r>
              <a:rPr lang="ru-RU" dirty="0"/>
              <a:t>. В </a:t>
            </a:r>
            <a:r>
              <a:rPr lang="ru-RU" dirty="0" err="1"/>
              <a:t>об’єктивному</a:t>
            </a:r>
            <a:r>
              <a:rPr lang="ru-RU" dirty="0"/>
              <a:t> </a:t>
            </a:r>
            <a:r>
              <a:rPr lang="ru-RU" dirty="0" err="1"/>
              <a:t>розумінні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є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правових</a:t>
            </a:r>
            <a:r>
              <a:rPr lang="ru-RU" dirty="0"/>
              <a:t> норм,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охороняють</a:t>
            </a:r>
            <a:r>
              <a:rPr lang="ru-RU" dirty="0"/>
              <a:t> </a:t>
            </a:r>
            <a:r>
              <a:rPr lang="ru-RU" dirty="0" err="1"/>
              <a:t>матеріальні</a:t>
            </a:r>
            <a:r>
              <a:rPr lang="ru-RU" dirty="0"/>
              <a:t> блага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суб’єктів</a:t>
            </a:r>
            <a:r>
              <a:rPr lang="ru-RU" dirty="0"/>
              <a:t>,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і </a:t>
            </a:r>
            <a:r>
              <a:rPr lang="ru-RU" dirty="0" err="1"/>
              <a:t>підстави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та 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права </a:t>
            </a:r>
            <a:r>
              <a:rPr lang="ru-RU" dirty="0" err="1"/>
              <a:t>власності</a:t>
            </a:r>
            <a:r>
              <a:rPr lang="ru-RU" dirty="0"/>
              <a:t>. </a:t>
            </a:r>
            <a:r>
              <a:rPr lang="ru-RU" dirty="0" err="1"/>
              <a:t>Суб’єктивне</a:t>
            </a:r>
            <a:r>
              <a:rPr lang="ru-RU" dirty="0"/>
              <a:t> право </a:t>
            </a:r>
            <a:r>
              <a:rPr lang="ru-RU" dirty="0" err="1"/>
              <a:t>власності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є </a:t>
            </a:r>
            <a:r>
              <a:rPr lang="ru-RU" dirty="0" err="1"/>
              <a:t>гарантоване</a:t>
            </a:r>
            <a:r>
              <a:rPr lang="ru-RU" dirty="0"/>
              <a:t> законом право конкретного </a:t>
            </a:r>
            <a:r>
              <a:rPr lang="ru-RU" dirty="0" err="1"/>
              <a:t>суб’єкта</a:t>
            </a:r>
            <a:r>
              <a:rPr lang="ru-RU" dirty="0"/>
              <a:t> </a:t>
            </a:r>
            <a:r>
              <a:rPr lang="ru-RU" dirty="0" err="1"/>
              <a:t>власника</a:t>
            </a:r>
            <a:r>
              <a:rPr lang="ru-RU" dirty="0"/>
              <a:t>,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володіння</a:t>
            </a:r>
            <a:r>
              <a:rPr lang="ru-RU" dirty="0"/>
              <a:t>, </a:t>
            </a:r>
            <a:r>
              <a:rPr lang="ru-RU" dirty="0" err="1"/>
              <a:t>користування</a:t>
            </a:r>
            <a:r>
              <a:rPr lang="ru-RU" dirty="0"/>
              <a:t>, </a:t>
            </a:r>
            <a:r>
              <a:rPr lang="ru-RU" dirty="0" err="1"/>
              <a:t>розпорядження</a:t>
            </a:r>
            <a:r>
              <a:rPr lang="ru-RU" dirty="0"/>
              <a:t> </a:t>
            </a:r>
            <a:r>
              <a:rPr lang="ru-RU" dirty="0" err="1"/>
              <a:t>майном</a:t>
            </a:r>
            <a:r>
              <a:rPr lang="ru-RU" dirty="0"/>
              <a:t> на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розсуд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105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5. </a:t>
            </a:r>
            <a:r>
              <a:rPr lang="ru-RU" dirty="0" err="1" smtClean="0">
                <a:solidFill>
                  <a:schemeClr val="tx1"/>
                </a:solidFill>
              </a:rPr>
              <a:t>Розвиток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інституту</a:t>
            </a:r>
            <a:r>
              <a:rPr lang="ru-RU" dirty="0">
                <a:solidFill>
                  <a:schemeClr val="tx1"/>
                </a:solidFill>
              </a:rPr>
              <a:t> права </a:t>
            </a:r>
            <a:r>
              <a:rPr lang="ru-RU" dirty="0" err="1">
                <a:solidFill>
                  <a:schemeClr val="tx1"/>
                </a:solidFill>
              </a:rPr>
              <a:t>власності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умовах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ринкових</a:t>
            </a:r>
            <a:r>
              <a:rPr lang="ru-RU" dirty="0">
                <a:solidFill>
                  <a:schemeClr val="tx1"/>
                </a:solidFill>
              </a:rPr>
              <a:t> реформ в </a:t>
            </a:r>
            <a:r>
              <a:rPr lang="ru-RU" dirty="0" err="1">
                <a:solidFill>
                  <a:schemeClr val="tx1"/>
                </a:solidFill>
              </a:rPr>
              <a:t>Україні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853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420888"/>
            <a:ext cx="7848871" cy="432048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вчиняється</a:t>
            </a:r>
            <a:r>
              <a:rPr lang="ru-RU" dirty="0"/>
              <a:t> шляхом </a:t>
            </a:r>
            <a:r>
              <a:rPr lang="ru-RU" dirty="0" err="1"/>
              <a:t>подачі</a:t>
            </a:r>
            <a:r>
              <a:rPr lang="ru-RU" dirty="0"/>
              <a:t> </a:t>
            </a:r>
            <a:r>
              <a:rPr lang="ru-RU" dirty="0" err="1"/>
              <a:t>віндекаційного</a:t>
            </a:r>
            <a:r>
              <a:rPr lang="ru-RU" dirty="0"/>
              <a:t> позову. </a:t>
            </a:r>
            <a:r>
              <a:rPr lang="ru-RU" dirty="0" err="1"/>
              <a:t>Недобросовісний</a:t>
            </a:r>
            <a:r>
              <a:rPr lang="ru-RU" dirty="0"/>
              <a:t> </a:t>
            </a:r>
            <a:r>
              <a:rPr lang="ru-RU" dirty="0" err="1"/>
              <a:t>володілець</a:t>
            </a:r>
            <a:r>
              <a:rPr lang="ru-RU" dirty="0"/>
              <a:t> </a:t>
            </a:r>
            <a:r>
              <a:rPr lang="ru-RU" dirty="0" err="1"/>
              <a:t>повертає</a:t>
            </a:r>
            <a:r>
              <a:rPr lang="ru-RU" dirty="0"/>
              <a:t> </a:t>
            </a:r>
            <a:r>
              <a:rPr lang="ru-RU" dirty="0" err="1"/>
              <a:t>майно</a:t>
            </a:r>
            <a:r>
              <a:rPr lang="ru-RU" dirty="0"/>
              <a:t> </a:t>
            </a:r>
            <a:r>
              <a:rPr lang="ru-RU" dirty="0" err="1"/>
              <a:t>власникові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взагалі</a:t>
            </a:r>
            <a:r>
              <a:rPr lang="ru-RU" dirty="0"/>
              <a:t> правовому </a:t>
            </a:r>
            <a:r>
              <a:rPr lang="ru-RU" dirty="0" err="1"/>
              <a:t>захисту</a:t>
            </a:r>
            <a:r>
              <a:rPr lang="ru-RU" dirty="0"/>
              <a:t> не </a:t>
            </a:r>
            <a:r>
              <a:rPr lang="ru-RU" dirty="0" err="1"/>
              <a:t>підлягає</a:t>
            </a:r>
            <a:r>
              <a:rPr lang="ru-RU" dirty="0"/>
              <a:t>. </a:t>
            </a:r>
            <a:r>
              <a:rPr lang="ru-RU" dirty="0" err="1"/>
              <a:t>Добросовісне</a:t>
            </a:r>
            <a:r>
              <a:rPr lang="ru-RU" dirty="0"/>
              <a:t> </a:t>
            </a:r>
            <a:r>
              <a:rPr lang="ru-RU" dirty="0" err="1"/>
              <a:t>володіння</a:t>
            </a:r>
            <a:r>
              <a:rPr lang="ru-RU" dirty="0"/>
              <a:t>, коли </a:t>
            </a:r>
            <a:r>
              <a:rPr lang="ru-RU" dirty="0" err="1"/>
              <a:t>володілець</a:t>
            </a:r>
            <a:r>
              <a:rPr lang="ru-RU" dirty="0"/>
              <a:t> не знав і не </a:t>
            </a:r>
            <a:r>
              <a:rPr lang="ru-RU" dirty="0" err="1"/>
              <a:t>міг</a:t>
            </a:r>
            <a:r>
              <a:rPr lang="ru-RU" dirty="0"/>
              <a:t> знати про </a:t>
            </a:r>
            <a:r>
              <a:rPr lang="ru-RU" dirty="0" err="1"/>
              <a:t>неправомірність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володіння</a:t>
            </a:r>
            <a:r>
              <a:rPr lang="ru-RU" dirty="0"/>
              <a:t>. </a:t>
            </a:r>
            <a:r>
              <a:rPr lang="ru-RU" dirty="0" err="1"/>
              <a:t>Недобросовісний</a:t>
            </a:r>
            <a:r>
              <a:rPr lang="ru-RU" dirty="0"/>
              <a:t> знав,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володіє</a:t>
            </a:r>
            <a:r>
              <a:rPr lang="ru-RU" dirty="0"/>
              <a:t> чужим </a:t>
            </a:r>
            <a:r>
              <a:rPr lang="ru-RU" dirty="0" err="1"/>
              <a:t>майном</a:t>
            </a:r>
            <a:r>
              <a:rPr lang="ru-RU" dirty="0"/>
              <a:t> незаконно. </a:t>
            </a:r>
            <a:r>
              <a:rPr lang="ru-RU" dirty="0" err="1"/>
              <a:t>Добросовісний</a:t>
            </a:r>
            <a:r>
              <a:rPr lang="ru-RU" dirty="0"/>
              <a:t> </a:t>
            </a:r>
            <a:r>
              <a:rPr lang="ru-RU" dirty="0" err="1"/>
              <a:t>володілець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власником</a:t>
            </a:r>
            <a:r>
              <a:rPr lang="ru-RU" dirty="0"/>
              <a:t> </a:t>
            </a:r>
            <a:r>
              <a:rPr lang="ru-RU" dirty="0" err="1"/>
              <a:t>чужої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 за </a:t>
            </a:r>
            <a:r>
              <a:rPr lang="ru-RU" dirty="0" err="1"/>
              <a:t>умови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власник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підстав</a:t>
            </a:r>
            <a:r>
              <a:rPr lang="ru-RU" dirty="0"/>
              <a:t> для </a:t>
            </a:r>
            <a:r>
              <a:rPr lang="ru-RU" dirty="0" err="1"/>
              <a:t>віндекації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за ст.344 ЦКУ. Строк </a:t>
            </a:r>
            <a:r>
              <a:rPr lang="ru-RU" dirty="0" err="1"/>
              <a:t>набувальної</a:t>
            </a:r>
            <a:r>
              <a:rPr lang="ru-RU" dirty="0"/>
              <a:t> </a:t>
            </a:r>
            <a:r>
              <a:rPr lang="ru-RU" dirty="0" err="1"/>
              <a:t>давності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нерухомого</a:t>
            </a:r>
            <a:r>
              <a:rPr lang="ru-RU" dirty="0"/>
              <a:t> майна 10 </a:t>
            </a:r>
            <a:r>
              <a:rPr lang="ru-RU" dirty="0" err="1"/>
              <a:t>років</a:t>
            </a:r>
            <a:r>
              <a:rPr lang="ru-RU" dirty="0"/>
              <a:t> і 5 </a:t>
            </a:r>
            <a:r>
              <a:rPr lang="ru-RU" dirty="0" err="1"/>
              <a:t>років</a:t>
            </a:r>
            <a:r>
              <a:rPr lang="ru-RU" dirty="0"/>
              <a:t> для </a:t>
            </a:r>
            <a:r>
              <a:rPr lang="ru-RU" dirty="0" err="1"/>
              <a:t>рухомого</a:t>
            </a:r>
            <a:r>
              <a:rPr lang="ru-RU" dirty="0"/>
              <a:t> майна. </a:t>
            </a:r>
            <a:r>
              <a:rPr lang="ru-RU" dirty="0" err="1"/>
              <a:t>Фактичний</a:t>
            </a:r>
            <a:r>
              <a:rPr lang="ru-RU" dirty="0"/>
              <a:t> </a:t>
            </a:r>
            <a:r>
              <a:rPr lang="ru-RU" dirty="0" err="1"/>
              <a:t>володілець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в себе </a:t>
            </a:r>
            <a:r>
              <a:rPr lang="ru-RU" dirty="0" err="1"/>
              <a:t>чужу</a:t>
            </a:r>
            <a:r>
              <a:rPr lang="ru-RU" dirty="0"/>
              <a:t> </a:t>
            </a:r>
            <a:r>
              <a:rPr lang="ru-RU" dirty="0" err="1"/>
              <a:t>річ</a:t>
            </a:r>
            <a:r>
              <a:rPr lang="ru-RU" dirty="0"/>
              <a:t>. Ним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позичальник</a:t>
            </a:r>
            <a:r>
              <a:rPr lang="ru-RU" dirty="0"/>
              <a:t>, </a:t>
            </a:r>
            <a:r>
              <a:rPr lang="ru-RU" dirty="0" err="1"/>
              <a:t>орендар</a:t>
            </a:r>
            <a:r>
              <a:rPr lang="ru-RU" dirty="0"/>
              <a:t>, </a:t>
            </a:r>
            <a:r>
              <a:rPr lang="ru-RU" dirty="0" err="1"/>
              <a:t>наймач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особи </a:t>
            </a:r>
            <a:r>
              <a:rPr lang="ru-RU" dirty="0" err="1"/>
              <a:t>мають</a:t>
            </a:r>
            <a:r>
              <a:rPr lang="ru-RU" dirty="0"/>
              <a:t> право на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зазіхань</a:t>
            </a:r>
            <a:r>
              <a:rPr lang="ru-RU" dirty="0"/>
              <a:t> </a:t>
            </a:r>
            <a:r>
              <a:rPr lang="ru-RU" dirty="0" err="1"/>
              <a:t>третіх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та </a:t>
            </a:r>
            <a:r>
              <a:rPr lang="ru-RU" dirty="0" err="1"/>
              <a:t>власника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чужу</a:t>
            </a:r>
            <a:r>
              <a:rPr lang="ru-RU" dirty="0"/>
              <a:t> </a:t>
            </a:r>
            <a:r>
              <a:rPr lang="ru-RU" dirty="0" err="1"/>
              <a:t>річ</a:t>
            </a:r>
            <a:r>
              <a:rPr lang="ru-RU" dirty="0"/>
              <a:t> вони </a:t>
            </a:r>
            <a:r>
              <a:rPr lang="ru-RU" dirty="0" err="1"/>
              <a:t>тримають</a:t>
            </a:r>
            <a:r>
              <a:rPr lang="ru-RU" dirty="0"/>
              <a:t> на </a:t>
            </a:r>
            <a:r>
              <a:rPr lang="ru-RU" dirty="0" err="1"/>
              <a:t>законних</a:t>
            </a:r>
            <a:r>
              <a:rPr lang="ru-RU" dirty="0"/>
              <a:t> </a:t>
            </a:r>
            <a:r>
              <a:rPr lang="ru-RU" dirty="0" err="1"/>
              <a:t>підставах</a:t>
            </a:r>
            <a:r>
              <a:rPr lang="ru-RU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856984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0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</TotalTime>
  <Words>1131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Презентация PowerPoint</vt:lpstr>
      <vt:lpstr>Презентация PowerPoint</vt:lpstr>
      <vt:lpstr>1. Зміст права земельного сервітуту та його види.</vt:lpstr>
      <vt:lpstr>Презентация PowerPoint</vt:lpstr>
      <vt:lpstr>2. Право користування чужою земельною ділянкою для сільськогосподарських потреб (емфітевзис).</vt:lpstr>
      <vt:lpstr>4. Цивільно-правовий захист речових прав.</vt:lpstr>
      <vt:lpstr>3. Право користування чужою земельною ділянкою для забудови (суперфіцій).</vt:lpstr>
      <vt:lpstr>5. Розвиток інституту права власності в умовах ринкових реформ в Україні.</vt:lpstr>
      <vt:lpstr>Презентация PowerPoint</vt:lpstr>
      <vt:lpstr>6. Набувальна рівність: поняття, значення ,та правовий режим використання майна та набуття права власності на нього.</vt:lpstr>
      <vt:lpstr>Презентация PowerPoint</vt:lpstr>
      <vt:lpstr>7. Земля, як об’єкт права власності.</vt:lpstr>
      <vt:lpstr>КІНЕЦЬ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</dc:creator>
  <cp:lastModifiedBy>VLAD</cp:lastModifiedBy>
  <cp:revision>8</cp:revision>
  <dcterms:created xsi:type="dcterms:W3CDTF">2013-05-17T20:24:00Z</dcterms:created>
  <dcterms:modified xsi:type="dcterms:W3CDTF">2014-06-02T16:07:23Z</dcterms:modified>
</cp:coreProperties>
</file>