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B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93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09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29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12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7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18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13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5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8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736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0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00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83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59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1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2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1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2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4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7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9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61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27F8-71F6-400D-90BA-4625CA9378B5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D9CA-CCBA-44B0-8910-8E31265BF0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29"/>
          <a:stretch/>
        </p:blipFill>
        <p:spPr>
          <a:xfrm>
            <a:off x="0" y="1887967"/>
            <a:ext cx="9144000" cy="49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0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FB3E-04BF-49A4-B341-144A9ED122D7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5D21-BF61-4616-BADD-F7B8E1969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124200"/>
            <a:ext cx="9144000" cy="3733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46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0070C0"/>
                </a:solidFill>
                <a:latin typeface="Monotype Corsiva" pitchFamily="66" charset="0"/>
              </a:rPr>
              <a:t>Конфлікти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6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57224" y="2786058"/>
            <a:ext cx="7643866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err="1" smtClean="0">
                <a:solidFill>
                  <a:srgbClr val="0070C0"/>
                </a:solidFill>
                <a:latin typeface="Monotype Corsiva" pitchFamily="66" charset="0"/>
              </a:rPr>
              <a:t>Дякую</a:t>
            </a:r>
            <a:r>
              <a:rPr lang="ru-RU" sz="8800" b="1" dirty="0" smtClean="0">
                <a:solidFill>
                  <a:srgbClr val="0070C0"/>
                </a:solidFill>
                <a:latin typeface="Monotype Corsiva" pitchFamily="66" charset="0"/>
              </a:rPr>
              <a:t> за </a:t>
            </a:r>
            <a:r>
              <a:rPr lang="ru-RU" sz="8800" b="1" dirty="0" err="1" smtClean="0">
                <a:solidFill>
                  <a:srgbClr val="0070C0"/>
                </a:solidFill>
                <a:latin typeface="Monotype Corsiva" pitchFamily="66" charset="0"/>
              </a:rPr>
              <a:t>увагу</a:t>
            </a:r>
            <a:r>
              <a:rPr lang="ru-RU" sz="8800" b="1" dirty="0" smtClean="0">
                <a:solidFill>
                  <a:srgbClr val="0070C0"/>
                </a:solidFill>
                <a:latin typeface="Monotype Corsiva" pitchFamily="66" charset="0"/>
              </a:rPr>
              <a:t>!</a:t>
            </a:r>
            <a:endParaRPr lang="ru-RU" sz="8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4525963"/>
          </a:xfrm>
        </p:spPr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Конфлікт</a:t>
            </a:r>
            <a:r>
              <a:rPr lang="ru-RU" b="1" dirty="0" smtClean="0">
                <a:latin typeface="Monotype Corsiva" pitchFamily="66" charset="0"/>
              </a:rPr>
              <a:t>- </a:t>
            </a:r>
            <a:r>
              <a:rPr lang="ru-RU" b="1" dirty="0" err="1" smtClean="0">
                <a:latin typeface="Monotype Corsiva" pitchFamily="66" charset="0"/>
              </a:rPr>
              <a:t>це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зіткнення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сторін</a:t>
            </a:r>
            <a:r>
              <a:rPr lang="ru-RU" b="1" dirty="0" smtClean="0">
                <a:latin typeface="Monotype Corsiva" pitchFamily="66" charset="0"/>
              </a:rPr>
              <a:t>, думок, </a:t>
            </a:r>
            <a:r>
              <a:rPr lang="ru-RU" b="1" dirty="0" err="1" smtClean="0">
                <a:latin typeface="Monotype Corsiva" pitchFamily="66" charset="0"/>
              </a:rPr>
              <a:t>інтересів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позицій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поглядів</a:t>
            </a:r>
            <a:r>
              <a:rPr lang="ru-RU" b="1" dirty="0" smtClean="0">
                <a:latin typeface="Monotype Corsiva" pitchFamily="66" charset="0"/>
              </a:rPr>
              <a:t>, в </a:t>
            </a:r>
            <a:r>
              <a:rPr lang="ru-RU" b="1" dirty="0" err="1" smtClean="0">
                <a:latin typeface="Monotype Corsiva" pitchFamily="66" charset="0"/>
              </a:rPr>
              <a:t>основі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якого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лежить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непримиренне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протиріччя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SCQPIs6Y6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00240"/>
            <a:ext cx="6357982" cy="42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"</a:t>
            </a:r>
            <a:r>
              <a:rPr lang="ru-RU" b="1" dirty="0" err="1" smtClean="0">
                <a:latin typeface="Monotype Corsiva" pitchFamily="66" charset="0"/>
              </a:rPr>
              <a:t>Конфлікт</a:t>
            </a:r>
            <a:r>
              <a:rPr lang="ru-RU" b="1" dirty="0" smtClean="0">
                <a:latin typeface="Monotype Corsiva" pitchFamily="66" charset="0"/>
              </a:rPr>
              <a:t>- </a:t>
            </a:r>
            <a:r>
              <a:rPr lang="ru-RU" b="1" dirty="0" err="1" smtClean="0">
                <a:latin typeface="Monotype Corsiva" pitchFamily="66" charset="0"/>
              </a:rPr>
              <a:t>це</a:t>
            </a:r>
            <a:r>
              <a:rPr lang="ru-RU" b="1" dirty="0" smtClean="0">
                <a:latin typeface="Monotype Corsiva" pitchFamily="66" charset="0"/>
              </a:rPr>
              <a:t> норма </a:t>
            </a:r>
            <a:r>
              <a:rPr lang="ru-RU" b="1" dirty="0" err="1" smtClean="0">
                <a:latin typeface="Monotype Corsiva" pitchFamily="66" charset="0"/>
              </a:rPr>
              <a:t>життя</a:t>
            </a:r>
            <a:r>
              <a:rPr lang="ru-RU" b="1" dirty="0" smtClean="0">
                <a:latin typeface="Monotype Corsiva" pitchFamily="66" charset="0"/>
              </a:rPr>
              <a:t>. Коли вам </a:t>
            </a:r>
            <a:r>
              <a:rPr lang="ru-RU" b="1" dirty="0" err="1" smtClean="0">
                <a:latin typeface="Monotype Corsiva" pitchFamily="66" charset="0"/>
              </a:rPr>
              <a:t>здається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вашому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житті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немає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конфліктів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перевірте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чи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у</a:t>
            </a:r>
            <a:r>
              <a:rPr lang="ru-RU" b="1" dirty="0" smtClean="0">
                <a:latin typeface="Monotype Corsiva" pitchFamily="66" charset="0"/>
              </a:rPr>
              <a:t> вас пульс."- Ч. </a:t>
            </a:r>
            <a:r>
              <a:rPr lang="ru-RU" b="1" dirty="0" err="1" smtClean="0">
                <a:latin typeface="Monotype Corsiva" pitchFamily="66" charset="0"/>
              </a:rPr>
              <a:t>Ліксон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928926" y="1285860"/>
            <a:ext cx="3214710" cy="2000264"/>
            <a:chOff x="4071" y="1584"/>
            <a:chExt cx="1092" cy="1097"/>
          </a:xfrm>
        </p:grpSpPr>
        <p:sp>
          <p:nvSpPr>
            <p:cNvPr id="7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6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3571868" y="1643050"/>
            <a:ext cx="19288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Види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конфліктів</a:t>
            </a:r>
            <a:endParaRPr lang="en-US" sz="28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4714876" y="3500438"/>
            <a:ext cx="4214842" cy="3214710"/>
            <a:chOff x="864" y="1680"/>
            <a:chExt cx="910" cy="960"/>
          </a:xfrm>
        </p:grpSpPr>
        <p:sp>
          <p:nvSpPr>
            <p:cNvPr id="31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1034" y="1829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0" name="Text Box 51"/>
            <p:cNvSpPr txBox="1">
              <a:spLocks noChangeArrowheads="1"/>
            </p:cNvSpPr>
            <p:nvPr/>
          </p:nvSpPr>
          <p:spPr bwMode="gray">
            <a:xfrm>
              <a:off x="1003" y="1936"/>
              <a:ext cx="63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latin typeface="Monotype Corsiva" pitchFamily="66" charset="0"/>
                </a:rPr>
                <a:t>Деструктивний</a:t>
              </a:r>
              <a:r>
                <a:rPr lang="ru-RU" sz="2000" b="1" dirty="0" smtClean="0"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latin typeface="Monotype Corsiva" pitchFamily="66" charset="0"/>
                </a:rPr>
                <a:t>конфлікт</a:t>
              </a:r>
              <a:r>
                <a:rPr lang="ru-RU" sz="2000" b="1" dirty="0" smtClean="0">
                  <a:latin typeface="Monotype Corsiva" pitchFamily="66" charset="0"/>
                </a:rPr>
                <a:t> - </a:t>
              </a:r>
              <a:r>
                <a:rPr lang="ru-RU" sz="2000" b="1" dirty="0" err="1" smtClean="0">
                  <a:latin typeface="Monotype Corsiva" pitchFamily="66" charset="0"/>
                </a:rPr>
                <a:t>це</a:t>
              </a:r>
              <a:r>
                <a:rPr lang="ru-RU" sz="2000" b="1" dirty="0" smtClean="0">
                  <a:latin typeface="Monotype Corsiva" pitchFamily="66" charset="0"/>
                </a:rPr>
                <a:t> той, </a:t>
              </a:r>
              <a:r>
                <a:rPr lang="ru-RU" sz="2000" b="1" dirty="0" err="1" smtClean="0">
                  <a:latin typeface="Monotype Corsiva" pitchFamily="66" charset="0"/>
                </a:rPr>
                <a:t>який</a:t>
              </a:r>
              <a:r>
                <a:rPr lang="ru-RU" sz="2000" b="1" dirty="0" smtClean="0"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latin typeface="Monotype Corsiva" pitchFamily="66" charset="0"/>
                </a:rPr>
                <a:t>завершується</a:t>
              </a:r>
              <a:r>
                <a:rPr lang="ru-RU" sz="2000" b="1" dirty="0" smtClean="0">
                  <a:latin typeface="Monotype Corsiva" pitchFamily="66" charset="0"/>
                </a:rPr>
                <a:t> сваркою, </a:t>
              </a:r>
              <a:r>
                <a:rPr lang="ru-RU" sz="2000" b="1" dirty="0" err="1" smtClean="0">
                  <a:latin typeface="Monotype Corsiva" pitchFamily="66" charset="0"/>
                </a:rPr>
                <a:t>образою</a:t>
              </a:r>
              <a:r>
                <a:rPr lang="ru-RU" sz="2000" b="1" dirty="0" smtClean="0"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latin typeface="Monotype Corsiva" pitchFamily="66" charset="0"/>
                </a:rPr>
                <a:t>і</a:t>
              </a:r>
              <a:r>
                <a:rPr lang="ru-RU" sz="2000" b="1" dirty="0" smtClean="0"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latin typeface="Monotype Corsiva" pitchFamily="66" charset="0"/>
                </a:rPr>
                <a:t>невирішеною</a:t>
              </a:r>
              <a:r>
                <a:rPr lang="ru-RU" sz="2000" b="1" dirty="0" smtClean="0">
                  <a:latin typeface="Monotype Corsiva" pitchFamily="66" charset="0"/>
                </a:rPr>
                <a:t> проблемою.</a:t>
              </a:r>
              <a:endParaRPr lang="en-US" sz="2000" b="1" dirty="0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52" name="Group 107"/>
          <p:cNvGrpSpPr>
            <a:grpSpLocks/>
          </p:cNvGrpSpPr>
          <p:nvPr/>
        </p:nvGrpSpPr>
        <p:grpSpPr bwMode="auto">
          <a:xfrm>
            <a:off x="285720" y="3500438"/>
            <a:ext cx="4214842" cy="3214710"/>
            <a:chOff x="1685" y="3125"/>
            <a:chExt cx="907" cy="907"/>
          </a:xfrm>
        </p:grpSpPr>
        <p:grpSp>
          <p:nvGrpSpPr>
            <p:cNvPr id="53" name="Group 9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55" name="Oval 9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Oval 9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Oval 9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Oval 9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Oval 10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0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61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4" name="Text Box 106"/>
            <p:cNvSpPr txBox="1">
              <a:spLocks noChangeArrowheads="1"/>
            </p:cNvSpPr>
            <p:nvPr/>
          </p:nvSpPr>
          <p:spPr bwMode="gray">
            <a:xfrm>
              <a:off x="1934" y="3286"/>
              <a:ext cx="412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AutoShape 120"/>
          <p:cNvSpPr>
            <a:spLocks noChangeArrowheads="1"/>
          </p:cNvSpPr>
          <p:nvPr/>
        </p:nvSpPr>
        <p:spPr bwMode="gray">
          <a:xfrm rot="17914860">
            <a:off x="3256438" y="3220230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122"/>
          <p:cNvSpPr>
            <a:spLocks noChangeArrowheads="1"/>
          </p:cNvSpPr>
          <p:nvPr/>
        </p:nvSpPr>
        <p:spPr bwMode="gray">
          <a:xfrm rot="13815450">
            <a:off x="5280789" y="315229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Прямоугольник 69"/>
          <p:cNvSpPr/>
          <p:nvPr/>
        </p:nvSpPr>
        <p:spPr>
          <a:xfrm>
            <a:off x="785786" y="4429132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Конструктивний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конфлікт</a:t>
            </a:r>
            <a:r>
              <a:rPr lang="ru-RU" sz="2000" b="1" dirty="0" smtClean="0">
                <a:latin typeface="Monotype Corsiva" pitchFamily="66" charset="0"/>
              </a:rPr>
              <a:t> - </a:t>
            </a:r>
            <a:r>
              <a:rPr lang="ru-RU" sz="2000" b="1" dirty="0" err="1" smtClean="0">
                <a:latin typeface="Monotype Corsiva" pitchFamily="66" charset="0"/>
              </a:rPr>
              <a:t>це</a:t>
            </a:r>
            <a:r>
              <a:rPr lang="ru-RU" sz="2000" b="1" dirty="0" smtClean="0">
                <a:latin typeface="Monotype Corsiva" pitchFamily="66" charset="0"/>
              </a:rPr>
              <a:t> той, в </a:t>
            </a:r>
            <a:r>
              <a:rPr lang="ru-RU" sz="2000" b="1" dirty="0" err="1" smtClean="0">
                <a:latin typeface="Monotype Corsiva" pitchFamily="66" charset="0"/>
              </a:rPr>
              <a:t>якому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обидві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сторони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знайшли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вирішення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проблеми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залишилися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задоволені</a:t>
            </a:r>
            <a:r>
              <a:rPr lang="ru-RU" sz="2000" b="1" dirty="0" smtClean="0">
                <a:latin typeface="Monotype Corsiva" pitchFamily="66" charset="0"/>
              </a:rPr>
              <a:t> .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5143512"/>
            <a:ext cx="8072494" cy="2000264"/>
          </a:xfrm>
        </p:spPr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Геракліт</a:t>
            </a:r>
            <a:r>
              <a:rPr lang="ru-RU" b="1" dirty="0" smtClean="0">
                <a:latin typeface="Monotype Corsiva" pitchFamily="66" charset="0"/>
              </a:rPr>
              <a:t> писав,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саме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негативні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наслідки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зіткнень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воєн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проносять</a:t>
            </a:r>
            <a:r>
              <a:rPr lang="ru-RU" b="1" dirty="0" smtClean="0">
                <a:latin typeface="Monotype Corsiva" pitchFamily="66" charset="0"/>
              </a:rPr>
              <a:t> людей </a:t>
            </a:r>
            <a:r>
              <a:rPr lang="ru-RU" b="1" dirty="0" err="1" smtClean="0">
                <a:latin typeface="Monotype Corsiva" pitchFamily="66" charset="0"/>
              </a:rPr>
              <a:t>шукати</a:t>
            </a:r>
            <a:r>
              <a:rPr lang="ru-RU" b="1" dirty="0" smtClean="0">
                <a:latin typeface="Monotype Corsiva" pitchFamily="66" charset="0"/>
              </a:rPr>
              <a:t> миру </a:t>
            </a:r>
            <a:r>
              <a:rPr lang="ru-RU" b="1" dirty="0" err="1" smtClean="0">
                <a:latin typeface="Monotype Corsiva" pitchFamily="66" charset="0"/>
              </a:rPr>
              <a:t>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прагнути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його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uvCqMe6pUJ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71480"/>
            <a:ext cx="5000660" cy="4529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Сократ: "У </a:t>
            </a:r>
            <a:r>
              <a:rPr lang="ru-RU" b="1" dirty="0" err="1" smtClean="0">
                <a:latin typeface="Monotype Corsiva" pitchFamily="66" charset="0"/>
              </a:rPr>
              <a:t>суперечці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народжується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істина</a:t>
            </a:r>
            <a:r>
              <a:rPr lang="ru-RU" b="1" dirty="0" smtClean="0">
                <a:latin typeface="Monotype Corsiva" pitchFamily="66" charset="0"/>
              </a:rPr>
              <a:t>". 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gA30PnA_U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736"/>
            <a:ext cx="5076536" cy="5066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Конфлікт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досліджували</a:t>
            </a:r>
            <a:r>
              <a:rPr lang="ru-RU" b="1" dirty="0" smtClean="0">
                <a:latin typeface="Monotype Corsiva" pitchFamily="66" charset="0"/>
              </a:rPr>
              <a:t>: Т. Мор, Ф. Бекон, А. Смол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AeHJEd2DI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143248"/>
            <a:ext cx="2571768" cy="3538228"/>
          </a:xfrm>
          <a:prstGeom prst="rect">
            <a:avLst/>
          </a:prstGeom>
        </p:spPr>
      </p:pic>
      <p:pic>
        <p:nvPicPr>
          <p:cNvPr id="5" name="Рисунок 4" descr="FK6PSYoAr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14620"/>
            <a:ext cx="2765544" cy="3626942"/>
          </a:xfrm>
          <a:prstGeom prst="rect">
            <a:avLst/>
          </a:prstGeom>
        </p:spPr>
      </p:pic>
      <p:pic>
        <p:nvPicPr>
          <p:cNvPr id="6" name="Рисунок 5" descr="NWlV0ej_xi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928802"/>
            <a:ext cx="2786082" cy="3790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 А. </a:t>
            </a:r>
            <a:r>
              <a:rPr lang="ru-RU" b="1" dirty="0" err="1" smtClean="0">
                <a:latin typeface="Monotype Corsiva" pitchFamily="66" charset="0"/>
              </a:rPr>
              <a:t>Ішмуратов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виділяє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чотири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стадії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конфлікту</a:t>
            </a:r>
            <a:r>
              <a:rPr lang="ru-RU" b="1" dirty="0" smtClean="0">
                <a:latin typeface="Monotype Corsiva" pitchFamily="66" charset="0"/>
              </a:rPr>
              <a:t>: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1. латентна фаза: </a:t>
            </a:r>
            <a:r>
              <a:rPr lang="ru-RU" b="1" dirty="0" err="1" smtClean="0">
                <a:latin typeface="Monotype Corsiva" pitchFamily="66" charset="0"/>
              </a:rPr>
              <a:t>замовчування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відхилення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відповіді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сумніви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підозри</a:t>
            </a:r>
            <a:r>
              <a:rPr lang="ru-RU" b="1" dirty="0" smtClean="0">
                <a:latin typeface="Monotype Corsiva" pitchFamily="66" charset="0"/>
              </a:rPr>
              <a:t>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2. </a:t>
            </a:r>
            <a:r>
              <a:rPr lang="ru-RU" b="1" dirty="0" err="1" smtClean="0">
                <a:latin typeface="Monotype Corsiva" pitchFamily="66" charset="0"/>
              </a:rPr>
              <a:t>демонстраційна</a:t>
            </a:r>
            <a:r>
              <a:rPr lang="ru-RU" b="1" dirty="0" smtClean="0">
                <a:latin typeface="Monotype Corsiva" pitchFamily="66" charset="0"/>
              </a:rPr>
              <a:t> фаза: </a:t>
            </a:r>
            <a:r>
              <a:rPr lang="ru-RU" b="1" dirty="0" err="1" smtClean="0">
                <a:latin typeface="Monotype Corsiva" pitchFamily="66" charset="0"/>
              </a:rPr>
              <a:t>суперечності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спроби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переконати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іншого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відкриті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претензії</a:t>
            </a:r>
            <a:r>
              <a:rPr lang="ru-RU" b="1" dirty="0" smtClean="0">
                <a:latin typeface="Monotype Corsiva" pitchFamily="66" charset="0"/>
              </a:rPr>
              <a:t>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3. </a:t>
            </a:r>
            <a:r>
              <a:rPr lang="ru-RU" b="1" dirty="0" err="1" smtClean="0">
                <a:latin typeface="Monotype Corsiva" pitchFamily="66" charset="0"/>
              </a:rPr>
              <a:t>Латентно-агресивна</a:t>
            </a:r>
            <a:r>
              <a:rPr lang="ru-RU" b="1" dirty="0" smtClean="0">
                <a:latin typeface="Monotype Corsiva" pitchFamily="66" charset="0"/>
              </a:rPr>
              <a:t> фаза: </a:t>
            </a:r>
            <a:r>
              <a:rPr lang="ru-RU" b="1" dirty="0" err="1" smtClean="0">
                <a:latin typeface="Monotype Corsiva" pitchFamily="66" charset="0"/>
              </a:rPr>
              <a:t>відхилення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безпосереднього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спілкування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виношування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агресивних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планів</a:t>
            </a:r>
            <a:r>
              <a:rPr lang="ru-RU" b="1" dirty="0" smtClean="0">
                <a:latin typeface="Monotype Corsiva" pitchFamily="66" charset="0"/>
              </a:rPr>
              <a:t>, ненависть, </a:t>
            </a:r>
            <a:r>
              <a:rPr lang="ru-RU" b="1" dirty="0" err="1" smtClean="0">
                <a:latin typeface="Monotype Corsiva" pitchFamily="66" charset="0"/>
              </a:rPr>
              <a:t>неповага</a:t>
            </a:r>
            <a:r>
              <a:rPr lang="ru-RU" b="1" dirty="0" smtClean="0">
                <a:latin typeface="Monotype Corsiva" pitchFamily="66" charset="0"/>
              </a:rPr>
              <a:t>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 4. </a:t>
            </a:r>
            <a:r>
              <a:rPr lang="ru-RU" b="1" dirty="0" err="1" smtClean="0">
                <a:latin typeface="Monotype Corsiva" pitchFamily="66" charset="0"/>
              </a:rPr>
              <a:t>демонстративно-агресивна</a:t>
            </a:r>
            <a:r>
              <a:rPr lang="ru-RU" b="1" dirty="0" smtClean="0">
                <a:latin typeface="Monotype Corsiva" pitchFamily="66" charset="0"/>
              </a:rPr>
              <a:t> фаза: </a:t>
            </a:r>
            <a:r>
              <a:rPr lang="en-US" b="1" dirty="0" smtClean="0">
                <a:latin typeface="Monotype Corsiva" pitchFamily="66" charset="0"/>
              </a:rPr>
              <a:t>“</a:t>
            </a:r>
            <a:r>
              <a:rPr lang="ru-RU" b="1" dirty="0" err="1" smtClean="0">
                <a:latin typeface="Monotype Corsiva" pitchFamily="66" charset="0"/>
              </a:rPr>
              <a:t>оголошення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війни</a:t>
            </a:r>
            <a:r>
              <a:rPr lang="en-US" b="1" dirty="0" smtClean="0">
                <a:latin typeface="Monotype Corsiva" pitchFamily="66" charset="0"/>
              </a:rPr>
              <a:t>”.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dirty="0" err="1" smtClean="0">
                <a:latin typeface="Monotype Corsiva" pitchFamily="66" charset="0"/>
              </a:rPr>
              <a:t>Основні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способи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розв’язання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конфліктів</a:t>
            </a:r>
            <a:r>
              <a:rPr lang="ru-RU" b="1" dirty="0" smtClean="0">
                <a:latin typeface="Monotype Corsiva" pitchFamily="66" charset="0"/>
              </a:rPr>
              <a:t>: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1. </a:t>
            </a:r>
            <a:r>
              <a:rPr lang="ru-RU" b="1" dirty="0" err="1" smtClean="0">
                <a:latin typeface="Monotype Corsiva" pitchFamily="66" charset="0"/>
              </a:rPr>
              <a:t>Адекватне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оцінювання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ситуації</a:t>
            </a:r>
            <a:r>
              <a:rPr lang="ru-RU" b="1" dirty="0" smtClean="0">
                <a:latin typeface="Monotype Corsiva" pitchFamily="66" charset="0"/>
              </a:rPr>
              <a:t> (</a:t>
            </a:r>
            <a:r>
              <a:rPr lang="ru-RU" b="1" dirty="0" err="1" smtClean="0">
                <a:latin typeface="Monotype Corsiva" pitchFamily="66" charset="0"/>
              </a:rPr>
              <a:t>самооцінювання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оцінювання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проблеми</a:t>
            </a:r>
            <a:r>
              <a:rPr lang="ru-RU" b="1" dirty="0" smtClean="0">
                <a:latin typeface="Monotype Corsiva" pitchFamily="66" charset="0"/>
              </a:rPr>
              <a:t>) 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2. </a:t>
            </a:r>
            <a:r>
              <a:rPr lang="ru-RU" b="1" dirty="0" err="1" smtClean="0">
                <a:latin typeface="Monotype Corsiva" pitchFamily="66" charset="0"/>
              </a:rPr>
              <a:t>рефлексія</a:t>
            </a:r>
            <a:r>
              <a:rPr lang="ru-RU" b="1" dirty="0" smtClean="0">
                <a:latin typeface="Monotype Corsiva" pitchFamily="66" charset="0"/>
              </a:rPr>
              <a:t>- </a:t>
            </a:r>
            <a:r>
              <a:rPr lang="ru-RU" b="1" dirty="0" err="1" smtClean="0">
                <a:latin typeface="Monotype Corsiva" pitchFamily="66" charset="0"/>
              </a:rPr>
              <a:t>здатність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подивитися</a:t>
            </a:r>
            <a:r>
              <a:rPr lang="ru-RU" b="1" dirty="0" smtClean="0">
                <a:latin typeface="Monotype Corsiva" pitchFamily="66" charset="0"/>
              </a:rPr>
              <a:t> на </a:t>
            </a:r>
            <a:r>
              <a:rPr lang="ru-RU" b="1" dirty="0" err="1" smtClean="0">
                <a:latin typeface="Monotype Corsiva" pitchFamily="66" charset="0"/>
              </a:rPr>
              <a:t>ситуацію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позиції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зовнішнього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спостерігача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en-US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Конфлікти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7</cp:revision>
  <dcterms:created xsi:type="dcterms:W3CDTF">2014-07-16T13:55:31Z</dcterms:created>
  <dcterms:modified xsi:type="dcterms:W3CDTF">2015-02-15T14:22:26Z</dcterms:modified>
</cp:coreProperties>
</file>