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51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12.12.2013</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12.12.2013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12.12.2013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12.12.2013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12.12.2013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12.12.2013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12.12.2013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12.12.2013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12.12.2013</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a:t>
            </a:r>
            <a:r>
              <a:rPr lang="uk-UA" dirty="0"/>
              <a:t>М</a:t>
            </a:r>
            <a:r>
              <a:rPr lang="en-US" dirty="0" smtClean="0"/>
              <a:t>y restaurant</a:t>
            </a:r>
            <a:r>
              <a:rPr lang="uk-UA" dirty="0" smtClean="0"/>
              <a:t>»</a:t>
            </a:r>
            <a:r>
              <a:rPr lang="ru-RU" dirty="0"/>
              <a:t/>
            </a:r>
            <a:br>
              <a:rPr lang="ru-RU" dirty="0"/>
            </a:br>
            <a:endParaRPr lang="ru-RU" dirty="0"/>
          </a:p>
        </p:txBody>
      </p:sp>
      <p:sp>
        <p:nvSpPr>
          <p:cNvPr id="3" name="Подзаголовок 2"/>
          <p:cNvSpPr>
            <a:spLocks noGrp="1"/>
          </p:cNvSpPr>
          <p:nvPr>
            <p:ph type="subTitle" idx="1"/>
          </p:nvPr>
        </p:nvSpPr>
        <p:spPr/>
        <p:txBody>
          <a:bodyPr/>
          <a:lstStyle/>
          <a:p>
            <a:r>
              <a:rPr lang="en-US" dirty="0" err="1" smtClean="0"/>
              <a:t>Zinchenko</a:t>
            </a:r>
            <a:r>
              <a:rPr lang="en-US" dirty="0" smtClean="0"/>
              <a:t> Alina</a:t>
            </a:r>
            <a:br>
              <a:rPr lang="en-US" dirty="0" smtClean="0"/>
            </a:br>
            <a:r>
              <a:rPr lang="en-US" dirty="0" smtClean="0"/>
              <a:t>10-A</a:t>
            </a:r>
            <a:endParaRPr lang="ru-RU" dirty="0"/>
          </a:p>
        </p:txBody>
      </p:sp>
    </p:spTree>
    <p:extLst>
      <p:ext uri="{BB962C8B-B14F-4D97-AF65-F5344CB8AC3E}">
        <p14:creationId xmlns:p14="http://schemas.microsoft.com/office/powerpoint/2010/main" val="217675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45000"/>
                    </a14:imgEffect>
                  </a14:imgLayer>
                </a14:imgProps>
              </a:ext>
            </a:extLst>
          </a:blip>
          <a:srcRect/>
          <a:stretch>
            <a:fillRect l="-40000" r="-4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665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41000"/>
                    </a14:imgEffect>
                  </a14:imgLayer>
                </a14:imgProps>
              </a:ext>
            </a:extLst>
          </a:blip>
          <a:srcRect/>
          <a:stretch>
            <a:fillRect l="-40000" r="-4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500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332655"/>
            <a:ext cx="6552728" cy="1077218"/>
          </a:xfrm>
          <a:prstGeom prst="rect">
            <a:avLst/>
          </a:prstGeom>
        </p:spPr>
        <p:txBody>
          <a:bodyPr wrap="square">
            <a:spAutoFit/>
          </a:bodyPr>
          <a:lstStyle/>
          <a:p>
            <a:pPr algn="ctr"/>
            <a:r>
              <a:rPr lang="en-US" sz="2400" dirty="0"/>
              <a:t>The English pub-restaurant </a:t>
            </a:r>
            <a:endParaRPr lang="en-US" sz="2400" dirty="0" smtClean="0"/>
          </a:p>
          <a:p>
            <a:pPr algn="ctr"/>
            <a:r>
              <a:rPr lang="en-US" sz="2400" dirty="0">
                <a:latin typeface="Edwardian Script ITC" panose="030303020407070D0804" pitchFamily="66" charset="0"/>
              </a:rPr>
              <a:t> </a:t>
            </a:r>
            <a:r>
              <a:rPr lang="en-US" sz="4000" dirty="0" smtClean="0">
                <a:latin typeface="Edwardian Script ITC" panose="030303020407070D0804" pitchFamily="66" charset="0"/>
              </a:rPr>
              <a:t>«Liverpool Pub</a:t>
            </a:r>
            <a:r>
              <a:rPr lang="en-US" sz="4000" dirty="0">
                <a:latin typeface="Edwardian Script ITC" panose="030303020407070D0804" pitchFamily="66" charset="0"/>
              </a:rPr>
              <a:t>» </a:t>
            </a:r>
            <a:endParaRPr lang="ru-RU" sz="2400" dirty="0"/>
          </a:p>
        </p:txBody>
      </p:sp>
      <p:pic>
        <p:nvPicPr>
          <p:cNvPr id="3" name="Рисунок 2"/>
          <p:cNvPicPr>
            <a:picLocks noChangeAspect="1"/>
          </p:cNvPicPr>
          <p:nvPr/>
        </p:nvPicPr>
        <p:blipFill rotWithShape="1">
          <a:blip r:embed="rId2">
            <a:extLst>
              <a:ext uri="{BEBA8EAE-BF5A-486C-A8C5-ECC9F3942E4B}">
                <a14:imgProps xmlns:a14="http://schemas.microsoft.com/office/drawing/2010/main">
                  <a14:imgLayer r:embed="rId3">
                    <a14:imgEffect>
                      <a14:backgroundRemoval t="0" b="90000" l="22417" r="82917"/>
                    </a14:imgEffect>
                  </a14:imgLayer>
                </a14:imgProps>
              </a:ext>
              <a:ext uri="{28A0092B-C50C-407E-A947-70E740481C1C}">
                <a14:useLocalDpi xmlns:a14="http://schemas.microsoft.com/office/drawing/2010/main" val="0"/>
              </a:ext>
            </a:extLst>
          </a:blip>
          <a:srcRect l="14625" r="14625"/>
          <a:stretch/>
        </p:blipFill>
        <p:spPr>
          <a:xfrm>
            <a:off x="-633261" y="1700808"/>
            <a:ext cx="5313273" cy="3129136"/>
          </a:xfrm>
          <a:prstGeom prst="rect">
            <a:avLst/>
          </a:prstGeom>
        </p:spPr>
      </p:pic>
      <p:sp>
        <p:nvSpPr>
          <p:cNvPr id="4" name="Прямоугольник 3"/>
          <p:cNvSpPr/>
          <p:nvPr/>
        </p:nvSpPr>
        <p:spPr>
          <a:xfrm>
            <a:off x="4788024" y="1700807"/>
            <a:ext cx="3947120" cy="1504349"/>
          </a:xfrm>
          <a:prstGeom prst="rect">
            <a:avLst/>
          </a:prstGeom>
        </p:spPr>
        <p:txBody>
          <a:bodyPr wrap="square">
            <a:spAutoFit/>
          </a:bodyPr>
          <a:lstStyle/>
          <a:p>
            <a:pPr algn="ctr"/>
            <a:r>
              <a:rPr lang="en-US" dirty="0"/>
              <a:t>We are:</a:t>
            </a:r>
          </a:p>
          <a:p>
            <a:pPr algn="ctr"/>
            <a:r>
              <a:rPr lang="en-US" dirty="0" err="1"/>
              <a:t>Lviv</a:t>
            </a:r>
            <a:r>
              <a:rPr lang="en-US" dirty="0"/>
              <a:t>, </a:t>
            </a:r>
            <a:r>
              <a:rPr lang="en-US" dirty="0" err="1"/>
              <a:t>vul.</a:t>
            </a:r>
            <a:r>
              <a:rPr lang="en-US" dirty="0"/>
              <a:t> </a:t>
            </a:r>
            <a:r>
              <a:rPr lang="en-US" dirty="0" err="1"/>
              <a:t>Kulish</a:t>
            </a:r>
            <a:r>
              <a:rPr lang="en-US" dirty="0"/>
              <a:t>, 31</a:t>
            </a:r>
          </a:p>
          <a:p>
            <a:pPr algn="ctr"/>
            <a:r>
              <a:rPr lang="en-US" dirty="0"/>
              <a:t>+38 (032) 243 55 66</a:t>
            </a:r>
            <a:r>
              <a:rPr lang="en-US" dirty="0" smtClean="0"/>
              <a:t>,</a:t>
            </a:r>
          </a:p>
          <a:p>
            <a:pPr algn="ctr"/>
            <a:r>
              <a:rPr lang="en-US" dirty="0" smtClean="0"/>
              <a:t> </a:t>
            </a:r>
            <a:r>
              <a:rPr lang="en-US" dirty="0"/>
              <a:t>+38 (098) 648 48 18, </a:t>
            </a:r>
            <a:endParaRPr lang="en-US" dirty="0" smtClean="0"/>
          </a:p>
          <a:p>
            <a:pPr algn="ctr"/>
            <a:r>
              <a:rPr lang="en-US" dirty="0" smtClean="0"/>
              <a:t>+</a:t>
            </a:r>
            <a:r>
              <a:rPr lang="en-US" dirty="0"/>
              <a:t>38 (095) 318 28 04</a:t>
            </a:r>
            <a:endParaRPr lang="ru-RU" dirty="0"/>
          </a:p>
        </p:txBody>
      </p:sp>
      <p:sp>
        <p:nvSpPr>
          <p:cNvPr id="6" name="Прямоугольник 5"/>
          <p:cNvSpPr/>
          <p:nvPr/>
        </p:nvSpPr>
        <p:spPr>
          <a:xfrm>
            <a:off x="251520" y="4601979"/>
            <a:ext cx="8352928" cy="954107"/>
          </a:xfrm>
          <a:prstGeom prst="rect">
            <a:avLst/>
          </a:prstGeom>
        </p:spPr>
        <p:txBody>
          <a:bodyPr wrap="square">
            <a:spAutoFit/>
          </a:bodyPr>
          <a:lstStyle/>
          <a:p>
            <a:pPr algn="ctr"/>
            <a:r>
              <a:rPr lang="en-US" sz="2800" dirty="0">
                <a:effectLst>
                  <a:outerShdw blurRad="38100" dist="38100" dir="2700000" algn="tl">
                    <a:srgbClr val="000000">
                      <a:alpha val="43137"/>
                    </a:srgbClr>
                  </a:outerShdw>
                </a:effectLst>
                <a:latin typeface="Pristina" panose="03060402040406080204" pitchFamily="66" charset="0"/>
              </a:rPr>
              <a:t>We invite you to relax in an English pub-restaurant «Liverpool Pub» - a beautiful and serene place!</a:t>
            </a:r>
            <a:endParaRPr lang="ru-RU"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933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557582"/>
            <a:ext cx="8136904" cy="830997"/>
          </a:xfrm>
          <a:prstGeom prst="rect">
            <a:avLst/>
          </a:prstGeom>
        </p:spPr>
        <p:txBody>
          <a:bodyPr wrap="square">
            <a:spAutoFit/>
          </a:bodyPr>
          <a:lstStyle/>
          <a:p>
            <a:pPr algn="ctr"/>
            <a:r>
              <a:rPr lang="en-US" sz="2400" dirty="0">
                <a:effectLst>
                  <a:outerShdw blurRad="38100" dist="38100" dir="2700000" algn="tl">
                    <a:srgbClr val="000000">
                      <a:alpha val="43137"/>
                    </a:srgbClr>
                  </a:outerShdw>
                </a:effectLst>
              </a:rPr>
              <a:t>The English pub-restaurant «Liverpool Pub» («Liverpool») - the first classic pub in </a:t>
            </a:r>
            <a:r>
              <a:rPr lang="en-US" sz="2400" dirty="0" err="1">
                <a:effectLst>
                  <a:outerShdw blurRad="38100" dist="38100" dir="2700000" algn="tl">
                    <a:srgbClr val="000000">
                      <a:alpha val="43137"/>
                    </a:srgbClr>
                  </a:outerShdw>
                </a:effectLst>
              </a:rPr>
              <a:t>Lviv</a:t>
            </a:r>
            <a:r>
              <a:rPr lang="en-US" sz="2400" dirty="0">
                <a:effectLst>
                  <a:outerShdw blurRad="38100" dist="38100" dir="2700000" algn="tl">
                    <a:srgbClr val="000000">
                      <a:alpha val="43137"/>
                    </a:srgbClr>
                  </a:outerShdw>
                </a:effectLst>
              </a:rPr>
              <a:t>!</a:t>
            </a:r>
            <a:endParaRPr lang="ru-RU" sz="2400" dirty="0">
              <a:effectLst>
                <a:outerShdw blurRad="38100" dist="38100" dir="2700000" algn="tl">
                  <a:srgbClr val="000000">
                    <a:alpha val="43137"/>
                  </a:srgbClr>
                </a:outerShdw>
              </a:effectLst>
            </a:endParaRPr>
          </a:p>
        </p:txBody>
      </p:sp>
      <p:sp>
        <p:nvSpPr>
          <p:cNvPr id="3" name="Прямоугольник 2"/>
          <p:cNvSpPr/>
          <p:nvPr/>
        </p:nvSpPr>
        <p:spPr>
          <a:xfrm>
            <a:off x="323528" y="2132856"/>
            <a:ext cx="8136904" cy="3416320"/>
          </a:xfrm>
          <a:prstGeom prst="rect">
            <a:avLst/>
          </a:prstGeom>
        </p:spPr>
        <p:txBody>
          <a:bodyPr wrap="square" numCol="1">
            <a:spAutoFit/>
          </a:bodyPr>
          <a:lstStyle/>
          <a:p>
            <a:pPr algn="r"/>
            <a:r>
              <a:rPr lang="en-US" sz="2400" b="1" i="1" dirty="0">
                <a:effectLst>
                  <a:outerShdw blurRad="38100" dist="38100" dir="2700000" algn="tl">
                    <a:srgbClr val="000000">
                      <a:alpha val="43137"/>
                    </a:srgbClr>
                  </a:outerShdw>
                </a:effectLst>
                <a:latin typeface="Vrinda" panose="020B0502040204020203" pitchFamily="34" charset="0"/>
                <a:cs typeface="Vrinda" panose="020B0502040204020203" pitchFamily="34" charset="0"/>
              </a:rPr>
              <a:t>The bar dark, comfortable leather furniture , friendly staff , tasty beer, good company - all true English pub in Ukraine «Liverpool Pub» ( Liverpool ). Come here to the place that is hidden away from the modern pace of life with its hassles and problems. Here you can sit nice and fun to drink a mug , a favorite for the table , being ill for your favorite football team. Here with friends or with your loved one, you can relax and I get a lot of positive emotions</a:t>
            </a:r>
            <a:r>
              <a:rPr lang="en-US" sz="2400" b="1" i="1" dirty="0">
                <a:solidFill>
                  <a:schemeClr val="bg1"/>
                </a:solidFill>
                <a:effectLst>
                  <a:outerShdw blurRad="38100" dist="38100" dir="2700000" algn="tl">
                    <a:srgbClr val="000000">
                      <a:alpha val="43137"/>
                    </a:srgbClr>
                  </a:outerShdw>
                </a:effectLst>
                <a:latin typeface="Vrinda" panose="020B0502040204020203" pitchFamily="34" charset="0"/>
                <a:cs typeface="Vrinda" panose="020B0502040204020203" pitchFamily="34" charset="0"/>
              </a:rPr>
              <a:t>.</a:t>
            </a:r>
          </a:p>
          <a:p>
            <a:pPr algn="r"/>
            <a:r>
              <a:rPr lang="en-US" sz="2400" i="1" dirty="0">
                <a:latin typeface="Vrinda" panose="020B0502040204020203" pitchFamily="34" charset="0"/>
                <a:cs typeface="Vrinda" panose="020B0502040204020203" pitchFamily="34" charset="0"/>
              </a:rPr>
              <a:t> </a:t>
            </a:r>
          </a:p>
        </p:txBody>
      </p:sp>
    </p:spTree>
    <p:extLst>
      <p:ext uri="{BB962C8B-B14F-4D97-AF65-F5344CB8AC3E}">
        <p14:creationId xmlns:p14="http://schemas.microsoft.com/office/powerpoint/2010/main" val="3267038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3">
                                            <p:txEl>
                                              <p:pRg st="0" end="0"/>
                                            </p:txEl>
                                          </p:spTgt>
                                        </p:tgtEl>
                                      </p:cBhvr>
                                    </p:animEffect>
                                    <p:animScale>
                                      <p:cBhvr>
                                        <p:cTn id="15"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l="-40000" r="-40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377230" y="836712"/>
            <a:ext cx="8424936" cy="3046988"/>
          </a:xfrm>
          <a:prstGeom prst="rect">
            <a:avLst/>
          </a:prstGeom>
        </p:spPr>
        <p:txBody>
          <a:bodyPr wrap="square">
            <a:spAutoFit/>
          </a:bodyPr>
          <a:lstStyle/>
          <a:p>
            <a:pPr algn="ctr"/>
            <a:r>
              <a:rPr lang="en-US" sz="2400" b="1" dirty="0">
                <a:effectLst>
                  <a:outerShdw blurRad="38100" dist="38100" dir="2700000" algn="tl">
                    <a:srgbClr val="000000">
                      <a:alpha val="43137"/>
                    </a:srgbClr>
                  </a:outerShdw>
                </a:effectLst>
              </a:rPr>
              <a:t>The English pub - restaurant «Liverpool Pub» invites to gourmet meals English and European, Italian and Mediterranean cuisine which you can enjoy during your breakfast, business lunch or organized in the small banquet facility (up to 45 people). For your friendly bartender offer to taste signature soup with lamb and root vegetables , eggs, </a:t>
            </a:r>
            <a:r>
              <a:rPr lang="en-US" sz="2400" b="1" dirty="0" err="1" smtClean="0">
                <a:effectLst>
                  <a:outerShdw blurRad="38100" dist="38100" dir="2700000" algn="tl">
                    <a:srgbClr val="000000">
                      <a:alpha val="43137"/>
                    </a:srgbClr>
                  </a:outerShdw>
                </a:effectLst>
              </a:rPr>
              <a:t>english</a:t>
            </a:r>
            <a:r>
              <a:rPr lang="en-US" sz="2400" b="1" dirty="0" smtClean="0">
                <a:effectLst>
                  <a:outerShdw blurRad="38100" dist="38100" dir="2700000" algn="tl">
                    <a:srgbClr val="000000">
                      <a:alpha val="43137"/>
                    </a:srgbClr>
                  </a:outerShdw>
                </a:effectLst>
              </a:rPr>
              <a:t>  steak </a:t>
            </a:r>
            <a:r>
              <a:rPr lang="en-US" sz="2400" b="1" dirty="0">
                <a:effectLst>
                  <a:outerShdw blurRad="38100" dist="38100" dir="2700000" algn="tl">
                    <a:srgbClr val="000000">
                      <a:alpha val="43137"/>
                    </a:srgbClr>
                  </a:outerShdw>
                </a:effectLst>
              </a:rPr>
              <a:t>" Butterfly " and branded drinks - beer " Lager " and honey ale, drink " Liverpool ".</a:t>
            </a:r>
            <a:endParaRPr lang="ru-RU"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1911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2250" fill="hold"/>
                                        <p:tgtEl>
                                          <p:spTgt spid="3"/>
                                        </p:tgtEl>
                                        <p:attrNameLst>
                                          <p:attrName>style.color</p:attrName>
                                        </p:attrNameLst>
                                      </p:cBhvr>
                                      <p:to>
                                        <p:clrVal>
                                          <a:schemeClr val="accent2"/>
                                        </p:clrVal>
                                      </p:to>
                                    </p:set>
                                    <p:set>
                                      <p:cBhvr>
                                        <p:cTn id="7" dur="2250" fill="hold"/>
                                        <p:tgtEl>
                                          <p:spTgt spid="3"/>
                                        </p:tgtEl>
                                        <p:attrNameLst>
                                          <p:attrName>fillcolor</p:attrName>
                                        </p:attrNameLst>
                                      </p:cBhvr>
                                      <p:to>
                                        <p:clrVal>
                                          <a:schemeClr val="accent2"/>
                                        </p:clrVal>
                                      </p:to>
                                    </p:set>
                                    <p:set>
                                      <p:cBhvr>
                                        <p:cTn id="8" dur="225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47864" y="332655"/>
            <a:ext cx="2313454" cy="646331"/>
          </a:xfrm>
          <a:prstGeom prst="rect">
            <a:avLst/>
          </a:prstGeom>
        </p:spPr>
        <p:txBody>
          <a:bodyPr wrap="none">
            <a:spAutoFit/>
          </a:bodyPr>
          <a:lstStyle/>
          <a:p>
            <a:pPr marL="457200" indent="-457200">
              <a:buFont typeface="Wingdings" panose="05000000000000000000" pitchFamily="2" charset="2"/>
              <a:buChar char="ü"/>
            </a:pPr>
            <a:r>
              <a:rPr lang="en-US" sz="3600" b="1" i="1" dirty="0">
                <a:effectLst>
                  <a:outerShdw blurRad="38100" dist="38100" dir="2700000" algn="tl">
                    <a:srgbClr val="000000">
                      <a:alpha val="43137"/>
                    </a:srgbClr>
                  </a:outerShdw>
                </a:effectLst>
              </a:rPr>
              <a:t>Services</a:t>
            </a:r>
            <a:endParaRPr lang="ru-RU" sz="3600" b="1" i="1" dirty="0">
              <a:effectLst>
                <a:outerShdw blurRad="38100" dist="38100" dir="2700000" algn="tl">
                  <a:srgbClr val="000000">
                    <a:alpha val="43137"/>
                  </a:srgbClr>
                </a:outerShdw>
              </a:effectLst>
            </a:endParaRPr>
          </a:p>
        </p:txBody>
      </p:sp>
      <p:sp>
        <p:nvSpPr>
          <p:cNvPr id="3" name="Прямоугольник 2"/>
          <p:cNvSpPr/>
          <p:nvPr/>
        </p:nvSpPr>
        <p:spPr>
          <a:xfrm>
            <a:off x="251520" y="1412776"/>
            <a:ext cx="3816424" cy="2862322"/>
          </a:xfrm>
          <a:prstGeom prst="rect">
            <a:avLst/>
          </a:prstGeom>
        </p:spPr>
        <p:txBody>
          <a:bodyPr wrap="square">
            <a:spAutoFit/>
          </a:bodyPr>
          <a:lstStyle/>
          <a:p>
            <a:pPr marL="285750" indent="-285750">
              <a:buFont typeface="Wingdings" panose="05000000000000000000" pitchFamily="2" charset="2"/>
              <a:buChar char="ü"/>
            </a:pPr>
            <a:r>
              <a:rPr lang="en-US" sz="2000" b="1" dirty="0"/>
              <a:t>FOOD</a:t>
            </a:r>
          </a:p>
          <a:p>
            <a:endParaRPr lang="en-US" sz="2000" dirty="0"/>
          </a:p>
          <a:p>
            <a:pPr marL="285750" indent="-285750">
              <a:buFont typeface="Wingdings" panose="05000000000000000000" pitchFamily="2" charset="2"/>
              <a:buChar char="Ø"/>
            </a:pPr>
            <a:r>
              <a:rPr lang="en-US" sz="2000" i="1" dirty="0"/>
              <a:t>reservations</a:t>
            </a:r>
          </a:p>
          <a:p>
            <a:pPr marL="285750" indent="-285750">
              <a:buFont typeface="Wingdings" panose="05000000000000000000" pitchFamily="2" charset="2"/>
              <a:buChar char="Ø"/>
            </a:pPr>
            <a:r>
              <a:rPr lang="en-US" sz="2000" i="1" dirty="0" smtClean="0"/>
              <a:t> Banquet </a:t>
            </a:r>
            <a:r>
              <a:rPr lang="en-US" sz="2000" i="1" dirty="0"/>
              <a:t>facilities up to 45 persons, advance pre-payment - 10%</a:t>
            </a:r>
          </a:p>
          <a:p>
            <a:pPr marL="285750" indent="-285750">
              <a:buFont typeface="Wingdings" panose="05000000000000000000" pitchFamily="2" charset="2"/>
              <a:buChar char="Ø"/>
            </a:pPr>
            <a:r>
              <a:rPr lang="en-US" sz="2000" i="1" dirty="0"/>
              <a:t>Breakfast on the menu</a:t>
            </a:r>
          </a:p>
          <a:p>
            <a:r>
              <a:rPr lang="en-US" sz="2000" i="1" dirty="0" smtClean="0"/>
              <a:t>     Lunch </a:t>
            </a:r>
            <a:r>
              <a:rPr lang="en-US" sz="2000" i="1" dirty="0"/>
              <a:t>12:00-15:00, 35 USD, </a:t>
            </a:r>
          </a:p>
          <a:p>
            <a:r>
              <a:rPr lang="en-US" sz="2000" i="1" dirty="0" smtClean="0"/>
              <a:t>      Monday </a:t>
            </a:r>
            <a:r>
              <a:rPr lang="en-US" sz="2000" i="1" dirty="0"/>
              <a:t>through Friday</a:t>
            </a:r>
            <a:endParaRPr lang="ru-RU" sz="2000" i="1" dirty="0"/>
          </a:p>
        </p:txBody>
      </p:sp>
      <p:sp>
        <p:nvSpPr>
          <p:cNvPr id="4" name="Прямоугольник 3"/>
          <p:cNvSpPr/>
          <p:nvPr/>
        </p:nvSpPr>
        <p:spPr>
          <a:xfrm>
            <a:off x="4504591" y="1344225"/>
            <a:ext cx="4572000" cy="2431435"/>
          </a:xfrm>
          <a:prstGeom prst="rect">
            <a:avLst/>
          </a:prstGeom>
        </p:spPr>
        <p:txBody>
          <a:bodyPr>
            <a:spAutoFit/>
          </a:bodyPr>
          <a:lstStyle/>
          <a:p>
            <a:pPr marL="285750" indent="-285750">
              <a:buFont typeface="Wingdings" panose="05000000000000000000" pitchFamily="2" charset="2"/>
              <a:buChar char="ü"/>
            </a:pPr>
            <a:r>
              <a:rPr lang="en-US" sz="3200" dirty="0"/>
              <a:t>Kitchen Restaurant</a:t>
            </a:r>
          </a:p>
          <a:p>
            <a:pPr marL="285750" indent="-285750">
              <a:buFont typeface="Wingdings" panose="05000000000000000000" pitchFamily="2" charset="2"/>
              <a:buChar char="Ø"/>
            </a:pPr>
            <a:endParaRPr lang="en-US" sz="2400" i="1" dirty="0"/>
          </a:p>
          <a:p>
            <a:pPr marL="285750" indent="-285750">
              <a:buFont typeface="Wingdings" panose="05000000000000000000" pitchFamily="2" charset="2"/>
              <a:buChar char="Ø"/>
            </a:pPr>
            <a:r>
              <a:rPr lang="en-US" sz="2400" i="1" dirty="0"/>
              <a:t>The English kitchen</a:t>
            </a:r>
          </a:p>
          <a:p>
            <a:pPr marL="285750" indent="-285750">
              <a:buFont typeface="Wingdings" panose="05000000000000000000" pitchFamily="2" charset="2"/>
              <a:buChar char="Ø"/>
            </a:pPr>
            <a:r>
              <a:rPr lang="en-US" sz="2400" i="1" dirty="0"/>
              <a:t>European Cuisine</a:t>
            </a:r>
          </a:p>
          <a:p>
            <a:pPr marL="285750" indent="-285750">
              <a:buFont typeface="Wingdings" panose="05000000000000000000" pitchFamily="2" charset="2"/>
              <a:buChar char="Ø"/>
            </a:pPr>
            <a:r>
              <a:rPr lang="en-US" sz="2400" i="1" dirty="0"/>
              <a:t>Italian Food</a:t>
            </a:r>
          </a:p>
          <a:p>
            <a:pPr marL="285750" indent="-285750">
              <a:buFont typeface="Wingdings" panose="05000000000000000000" pitchFamily="2" charset="2"/>
              <a:buChar char="Ø"/>
            </a:pPr>
            <a:r>
              <a:rPr lang="en-US" sz="2400" i="1" dirty="0"/>
              <a:t>Mediterranean cuisine</a:t>
            </a:r>
            <a:endParaRPr lang="ru-RU" sz="2400" i="1" dirty="0"/>
          </a:p>
        </p:txBody>
      </p:sp>
      <p:sp>
        <p:nvSpPr>
          <p:cNvPr id="5" name="Прямоугольник 4"/>
          <p:cNvSpPr/>
          <p:nvPr/>
        </p:nvSpPr>
        <p:spPr>
          <a:xfrm>
            <a:off x="2699792" y="4365103"/>
            <a:ext cx="4572000" cy="2062103"/>
          </a:xfrm>
          <a:prstGeom prst="rect">
            <a:avLst/>
          </a:prstGeom>
        </p:spPr>
        <p:txBody>
          <a:bodyPr>
            <a:spAutoFit/>
          </a:bodyPr>
          <a:lstStyle/>
          <a:p>
            <a:pPr marL="342900" indent="-342900">
              <a:buFont typeface="Wingdings" panose="05000000000000000000" pitchFamily="2" charset="2"/>
              <a:buChar char="ü"/>
            </a:pPr>
            <a:r>
              <a:rPr lang="en-US" sz="2800" dirty="0"/>
              <a:t>Language Support</a:t>
            </a:r>
          </a:p>
          <a:p>
            <a:endParaRPr lang="en-US" sz="2000" dirty="0"/>
          </a:p>
          <a:p>
            <a:pPr marL="285750" indent="-285750">
              <a:buFont typeface="Wingdings" panose="05000000000000000000" pitchFamily="2" charset="2"/>
              <a:buChar char="Ø"/>
            </a:pPr>
            <a:r>
              <a:rPr lang="en-US" sz="2000" b="1" i="1" dirty="0"/>
              <a:t>English</a:t>
            </a:r>
          </a:p>
          <a:p>
            <a:pPr marL="285750" indent="-285750">
              <a:buFont typeface="Wingdings" panose="05000000000000000000" pitchFamily="2" charset="2"/>
              <a:buChar char="Ø"/>
            </a:pPr>
            <a:r>
              <a:rPr lang="en-US" sz="2000" b="1" i="1" dirty="0"/>
              <a:t>Polish</a:t>
            </a:r>
          </a:p>
          <a:p>
            <a:pPr marL="285750" indent="-285750">
              <a:buFont typeface="Wingdings" panose="05000000000000000000" pitchFamily="2" charset="2"/>
              <a:buChar char="Ø"/>
            </a:pPr>
            <a:r>
              <a:rPr lang="en-US" sz="2000" b="1" i="1" dirty="0"/>
              <a:t>Russian</a:t>
            </a:r>
          </a:p>
          <a:p>
            <a:pPr marL="285750" indent="-285750">
              <a:buFont typeface="Wingdings" panose="05000000000000000000" pitchFamily="2" charset="2"/>
              <a:buChar char="Ø"/>
            </a:pPr>
            <a:r>
              <a:rPr lang="en-US" sz="2000" b="1" i="1" dirty="0"/>
              <a:t>Ukrainian</a:t>
            </a:r>
            <a:endParaRPr lang="ru-RU" sz="2000" b="1" i="1" dirty="0"/>
          </a:p>
        </p:txBody>
      </p:sp>
    </p:spTree>
    <p:extLst>
      <p:ext uri="{BB962C8B-B14F-4D97-AF65-F5344CB8AC3E}">
        <p14:creationId xmlns:p14="http://schemas.microsoft.com/office/powerpoint/2010/main" val="346245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plus(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3"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plus(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plus(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854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0" r="-4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478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3000" r="-4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109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60000"/>
                    </a14:imgEffect>
                  </a14:imgLayer>
                </a14:imgProps>
              </a:ext>
            </a:extLst>
          </a:blip>
          <a:srcRect/>
          <a:stretch>
            <a:fillRect l="-40000" r="-4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3766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50</TotalTime>
  <Words>318</Words>
  <Application>Microsoft Office PowerPoint</Application>
  <PresentationFormat>Экран (4:3)</PresentationFormat>
  <Paragraphs>34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Твердый переплет</vt:lpstr>
      <vt:lpstr>«Мy restaurant»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«Мy restaurant»</dc:title>
  <dc:creator>Алина</dc:creator>
  <cp:lastModifiedBy>Алина</cp:lastModifiedBy>
  <cp:revision>6</cp:revision>
  <dcterms:created xsi:type="dcterms:W3CDTF">2013-12-12T18:33:20Z</dcterms:created>
  <dcterms:modified xsi:type="dcterms:W3CDTF">2013-12-12T19:36:42Z</dcterms:modified>
</cp:coreProperties>
</file>