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sldIdLst>
    <p:sldId id="256" r:id="rId2"/>
    <p:sldId id="269" r:id="rId3"/>
    <p:sldId id="267" r:id="rId4"/>
    <p:sldId id="257" r:id="rId5"/>
    <p:sldId id="258" r:id="rId6"/>
    <p:sldId id="259" r:id="rId7"/>
    <p:sldId id="261" r:id="rId8"/>
    <p:sldId id="262" r:id="rId9"/>
    <p:sldId id="260" r:id="rId10"/>
    <p:sldId id="266" r:id="rId11"/>
    <p:sldId id="263" r:id="rId12"/>
    <p:sldId id="264" r:id="rId13"/>
    <p:sldId id="268" r:id="rId14"/>
    <p:sldId id="27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45" d="100"/>
          <a:sy n="45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BD95D-CD9D-4689-BD25-DE29EA20E48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FDE43-2F0A-46C9-9686-7A1311E44E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22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7CD6829-4729-44CE-94EF-A53F75448AFB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0B58E27-7C50-4C19-84CD-5C91E238811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4941168"/>
            <a:ext cx="1981200" cy="1440160"/>
          </a:xfrm>
        </p:spPr>
        <p:txBody>
          <a:bodyPr>
            <a:noAutofit/>
          </a:bodyPr>
          <a:lstStyle/>
          <a:p>
            <a:r>
              <a:rPr lang="uk-UA" sz="1500" smtClean="0"/>
              <a:t>Підготували:</a:t>
            </a:r>
          </a:p>
          <a:p>
            <a:r>
              <a:rPr lang="uk-UA" sz="1500" smtClean="0"/>
              <a:t/>
            </a:r>
            <a:br>
              <a:rPr lang="uk-UA" sz="1500" smtClean="0"/>
            </a:br>
            <a:r>
              <a:rPr lang="uk-UA" sz="1500" smtClean="0"/>
              <a:t>Багрій Марія,</a:t>
            </a:r>
          </a:p>
          <a:p>
            <a:r>
              <a:rPr lang="uk-UA" sz="1500" smtClean="0"/>
              <a:t>Валігура Марта</a:t>
            </a:r>
            <a:endParaRPr lang="uk-UA" sz="15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324600" cy="1828800"/>
          </a:xfrm>
        </p:spPr>
        <p:txBody>
          <a:bodyPr/>
          <a:lstStyle/>
          <a:p>
            <a:pPr algn="ctr"/>
            <a:r>
              <a:rPr lang="uk-UA" sz="7200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cs typeface="Mongolian Baiti" panose="03000500000000000000" pitchFamily="66" charset="0"/>
              </a:rPr>
              <a:t>«Лісова пісня»</a:t>
            </a:r>
            <a:endParaRPr lang="uk-UA" sz="7200" cap="none" spc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91061"/>
            <a:ext cx="4464496" cy="33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83324" y="188641"/>
            <a:ext cx="8781164" cy="3672407"/>
          </a:xfrm>
        </p:spPr>
        <p:txBody>
          <a:bodyPr/>
          <a:lstStyle/>
          <a:p>
            <a:pPr fontAlgn="base"/>
            <a:r>
              <a:rPr lang="ru-RU" sz="2200" u="sng">
                <a:solidFill>
                  <a:schemeClr val="accent1">
                    <a:lumMod val="50000"/>
                  </a:schemeClr>
                </a:solidFill>
              </a:rPr>
              <a:t>проблема добра і </a:t>
            </a:r>
            <a:r>
              <a:rPr lang="ru-RU" sz="2200" u="sng" smtClean="0">
                <a:solidFill>
                  <a:schemeClr val="accent1">
                    <a:lumMod val="50000"/>
                  </a:schemeClr>
                </a:solidFill>
              </a:rPr>
              <a:t>зла</a:t>
            </a:r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це вічна тема, проте Леся Українка вказує нам, що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причина людського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горя й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зла — у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душі самої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20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2200" u="sng">
                <a:solidFill>
                  <a:schemeClr val="accent1">
                    <a:lumMod val="50000"/>
                  </a:schemeClr>
                </a:solidFill>
              </a:rPr>
              <a:t>проблема </a:t>
            </a:r>
            <a:r>
              <a:rPr lang="ru-RU" sz="2200" u="sng" smtClean="0">
                <a:solidFill>
                  <a:schemeClr val="accent1">
                    <a:lumMod val="50000"/>
                  </a:schemeClr>
                </a:solidFill>
              </a:rPr>
              <a:t>кохання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 - лише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любов є основою світу, саме вона дає сенс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існуванню і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є надметою всього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20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2200" u="sng">
                <a:solidFill>
                  <a:schemeClr val="accent1">
                    <a:lumMod val="50000"/>
                  </a:schemeClr>
                </a:solidFill>
              </a:rPr>
              <a:t>проблема </a:t>
            </a:r>
            <a:r>
              <a:rPr lang="ru-RU" sz="2200" u="sng" smtClean="0">
                <a:solidFill>
                  <a:schemeClr val="accent1">
                    <a:lumMod val="50000"/>
                  </a:schemeClr>
                </a:solidFill>
              </a:rPr>
              <a:t>самозради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 – авторка на прикладі Лукаша показує, що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зраджуючи духовне в собі, людина стає моторошною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потворою.</a:t>
            </a:r>
            <a:endParaRPr lang="ru-RU" sz="2200">
              <a:solidFill>
                <a:schemeClr val="accent1">
                  <a:lumMod val="50000"/>
                </a:schemeClr>
              </a:solidFill>
            </a:endParaRPr>
          </a:p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0" b="16799"/>
          <a:stretch/>
        </p:blipFill>
        <p:spPr>
          <a:xfrm>
            <a:off x="3635896" y="3671094"/>
            <a:ext cx="4248472" cy="2623343"/>
          </a:xfrm>
          <a:prstGeom prst="rect">
            <a:avLst/>
          </a:prstGeom>
        </p:spPr>
      </p:pic>
      <p:pic>
        <p:nvPicPr>
          <p:cNvPr id="1028" name="Picture 4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18883"/>
            <a:ext cx="1368152" cy="13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/>
          <a:lstStyle/>
          <a:p>
            <a:pPr marL="45720" indent="0">
              <a:buNone/>
            </a:pP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Символічними є п’ятеро центральних персонажів. Лукаш уособлює людину й відповідно дві грані її душі — духовну й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матеріальну. Вони вті­люються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симетрично у двох парах образів: досконалого дядька Лева й ще досконалішої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Мавки і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примітивної матері й ще примітивнішої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Килини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. Тобто, не вплив середовища, не зіткнення з тими чи іншими людьми визначають вчинки, життєву настанову Лукаша, а навпаки, його душа зумовлює середовище: коли в Лукашеві переважає духовна грань, вона втілюється в образах дядька Лева і згодом Мавки, коли переважає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ма­теріальна —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в образах матері й згодом Килини.</a:t>
            </a:r>
          </a:p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/>
              <a:t>Символічні  Особливості </a:t>
            </a:r>
            <a:endParaRPr lang="uk-UA" sz="3600"/>
          </a:p>
        </p:txBody>
      </p:sp>
    </p:spTree>
    <p:extLst>
      <p:ext uri="{BB962C8B-B14F-4D97-AF65-F5344CB8AC3E}">
        <p14:creationId xmlns:p14="http://schemas.microsoft.com/office/powerpoint/2010/main" val="14038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9512" y="679299"/>
            <a:ext cx="5544616" cy="545199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Особливо багато фольклорної символіки у фіналі «Лісової пісні». Характерна для народних балад метаморфоза перетворення дівчини на тополю спадає на думку в сцені перевтілення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Мавки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у вербу «з сухим листом та плакучим гіллям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»,</a:t>
            </a:r>
            <a:r>
              <a:rPr lang="en-US" sz="22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також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гра Лукаша на сопілці, вирізаній із цієї ж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верби,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пожежа, під час якої мати з Килиною виносять «на клунках та мішках скулених Злиднів», зустріч Лукаша з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Долею тощо.</a:t>
            </a:r>
            <a:endParaRPr lang="uk-UA" sz="22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8" b="91784" l="8796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188940" cy="62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8784976" cy="21602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Уже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більше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століття шанувальників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письменства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в усьому світі зачаровує і бентежить фантастичний образ Мавки, який створила Леся Українка у драмі-феєрії “Лісова пісня”. Це не лише поетичний образ, оповитий народними легендами, а й філософське узагальнення всього прекрасного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91880" y="3789040"/>
            <a:ext cx="5328592" cy="28803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sz="2400">
                <a:solidFill>
                  <a:schemeClr val="accent1">
                    <a:lumMod val="50000"/>
                  </a:schemeClr>
                </a:solidFill>
              </a:rPr>
              <a:t>Драма-феєрія чарує красою почуттів, великою силою і глибиною розкритих у ній волелюбних ідей, поетичністю образів. У цьому творі Леся Українка говорить про те, що людина і природа – це єдине ціле, що людина повинна дбати про навколишній світ.</a:t>
            </a:r>
          </a:p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/>
              <a:t>Узагальнення</a:t>
            </a:r>
            <a:endParaRPr lang="uk-UA" sz="3600" b="1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2592288" cy="26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48414"/>
            <a:ext cx="8221662" cy="5464175"/>
          </a:xfrm>
        </p:spPr>
      </p:pic>
      <p:sp>
        <p:nvSpPr>
          <p:cNvPr id="5" name="Прямоугольник 4"/>
          <p:cNvSpPr/>
          <p:nvPr/>
        </p:nvSpPr>
        <p:spPr>
          <a:xfrm>
            <a:off x="2569267" y="244849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Дякуємо за увагу! </a:t>
            </a:r>
            <a:endParaRPr lang="uk-UA" sz="44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08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04166"/>
            <a:ext cx="5544615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Лариса Петрівна Косач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народилася 25 лютого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1871 року у Новограді-Волинському. Мати її — письменниця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Олена Пчілка, батько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 — юрист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 Петро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Антонович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Косач.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 В дев'ять років вона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написала свій перший вірш («Надія»), а вже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у тринадцять почала друкуватись. У 1884 році у Львові в журналі «Зоря» було опубліковано два вірші («Конвалія» і «Сафо»), під якими вперше з'явилось ім'я — Леся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Українка. </a:t>
            </a:r>
            <a:endParaRPr lang="uk-UA" sz="2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/>
              <a:t>Леся  Українка</a:t>
            </a:r>
            <a:endParaRPr lang="uk-UA" sz="3600" b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29" y="2019695"/>
            <a:ext cx="2736304" cy="43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707904" y="332656"/>
            <a:ext cx="5184775" cy="62646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Дитячі роки поетеси минали на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Поліссі, де вона наслухалася різноманітних історій та легенд про міфологічних істот. Одного разу 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вона бігала місячної ночі в сусідній ліс, бажаючи побачити там оту мавку, про яку розповідала їй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мати. </a:t>
            </a:r>
          </a:p>
          <a:p>
            <a:pPr marL="45720" indent="0">
              <a:buNone/>
            </a:pP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 1907 році Леся Українка вийшла заміж за відомого музикознавця-фольклориста Климента Квітку.</a:t>
            </a:r>
          </a:p>
          <a:p>
            <a:pPr marL="45720" indent="0">
              <a:buNone/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Померла письменниця 1 серпня 1913 року в грузинському містечку Сурамі. Похована в Києві на Байковому кладовищі.</a:t>
            </a:r>
            <a:endParaRPr lang="uk-UA" sz="2400">
              <a:solidFill>
                <a:schemeClr val="accent1">
                  <a:lumMod val="50000"/>
                </a:schemeClr>
              </a:solidFill>
            </a:endParaRPr>
          </a:p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4" y="1124744"/>
            <a:ext cx="3096344" cy="45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1" y="1628800"/>
            <a:ext cx="5439339" cy="5229200"/>
          </a:xfrm>
        </p:spPr>
        <p:txBody>
          <a:bodyPr>
            <a:normAutofit fontScale="92500"/>
          </a:bodyPr>
          <a:lstStyle/>
          <a:p>
            <a:pPr marL="45720" indent="0" fontAlgn="base">
              <a:buNone/>
            </a:pPr>
            <a:r>
              <a:rPr lang="uk-UA" sz="2400">
                <a:solidFill>
                  <a:schemeClr val="accent1">
                    <a:lumMod val="50000"/>
                  </a:schemeClr>
                </a:solidFill>
              </a:rPr>
              <a:t>Найвищим мистецьким здобутком Лесі Українки є «Лісова пісня». Цей шедевр вона </a:t>
            </a:r>
            <a:r>
              <a:rPr lang="uk-UA" sz="2400" smtClean="0">
                <a:solidFill>
                  <a:schemeClr val="accent1">
                    <a:lumMod val="50000"/>
                  </a:schemeClr>
                </a:solidFill>
              </a:rPr>
              <a:t>написала у 1911 році </a:t>
            </a:r>
            <a:r>
              <a:rPr lang="uk-UA" sz="2400">
                <a:solidFill>
                  <a:schemeClr val="accent1">
                    <a:lumMod val="50000"/>
                  </a:schemeClr>
                </a:solidFill>
              </a:rPr>
              <a:t>всього лише за </a:t>
            </a:r>
            <a:r>
              <a:rPr lang="uk-UA" sz="2400" smtClean="0">
                <a:solidFill>
                  <a:schemeClr val="accent1">
                    <a:lumMod val="50000"/>
                  </a:schemeClr>
                </a:solidFill>
              </a:rPr>
              <a:t>два </a:t>
            </a:r>
            <a:r>
              <a:rPr lang="uk-UA" sz="2400">
                <a:solidFill>
                  <a:schemeClr val="accent1">
                    <a:lumMod val="50000"/>
                  </a:schemeClr>
                </a:solidFill>
              </a:rPr>
              <a:t>тижні у м. Кутаїсі, що на Кавказі. Леся тяжко сумувала за Батьківщиною, крім того, знову загострилася її хвороба. Ідея створити «Лісову пісню» була навіяна спогадами </a:t>
            </a:r>
            <a:r>
              <a:rPr lang="uk-UA" sz="2400" smtClean="0">
                <a:solidFill>
                  <a:schemeClr val="accent1">
                    <a:lumMod val="50000"/>
                  </a:schemeClr>
                </a:solidFill>
              </a:rPr>
              <a:t>дитинства про свій рідний край. </a:t>
            </a:r>
            <a:r>
              <a:rPr lang="uk-UA" sz="2400">
                <a:solidFill>
                  <a:schemeClr val="accent1">
                    <a:lumMod val="50000"/>
                  </a:schemeClr>
                </a:solidFill>
              </a:rPr>
              <a:t>За жанром «Лісова пісня» — драма-феєрія, таке визначення твору дала сама Леся Українка.</a:t>
            </a:r>
          </a:p>
          <a:p>
            <a:pPr marL="45720" indent="0" fontAlgn="base">
              <a:buNone/>
            </a:pPr>
            <a:endParaRPr lang="uk-UA" sz="2400">
              <a:solidFill>
                <a:schemeClr val="accent1">
                  <a:lumMod val="50000"/>
                </a:schemeClr>
              </a:solidFill>
            </a:endParaRPr>
          </a:p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>
                <a:latin typeface="Monotype Corsiva" panose="03010101010201010101" pitchFamily="66" charset="0"/>
              </a:rPr>
              <a:t>Історія </a:t>
            </a:r>
            <a:r>
              <a:rPr lang="uk-UA" sz="3600" b="1" smtClean="0">
                <a:latin typeface="Monotype Corsiva" panose="03010101010201010101" pitchFamily="66" charset="0"/>
              </a:rPr>
              <a:t> написання  Твору</a:t>
            </a:r>
            <a:endParaRPr lang="uk-UA" sz="360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27646"/>
          <a:stretch/>
        </p:blipFill>
        <p:spPr>
          <a:xfrm>
            <a:off x="5765450" y="2204863"/>
            <a:ext cx="3003736" cy="39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19070"/>
            <a:ext cx="8784975" cy="4950289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Оскільки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драма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Лесі Українки «Лісова пісня» є одним із найвиразніших взірців неоромантичного стилю, про­слідкуємо найхарактерніші його риси у творі:</a:t>
            </a:r>
          </a:p>
          <a:p>
            <a:pPr fontAlgn="base"/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Уже сам жанр (драма-феєрія) передбачає поєднання реального й фантастичного,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інтуїтивно-символічного.</a:t>
            </a:r>
            <a:endParaRPr lang="uk-UA" sz="220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Конфлікт твору — це неспівмірність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духовного й піднесеного та мате­ріального й приземленого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в душі, боротьба Людини в людині.</a:t>
            </a:r>
          </a:p>
          <a:p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У «Лісовій пісні» зіставляються два світи — гармонійно-доскона­лий (утілюється в панорамі одуховленої природи)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і при­мітивний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(утілюється в житті людського суспільства).</a:t>
            </a:r>
          </a:p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>
                <a:latin typeface="Monotype Corsiva" panose="03010101010201010101" pitchFamily="66" charset="0"/>
              </a:rPr>
              <a:t>Ідейно-тематичний </a:t>
            </a:r>
            <a:r>
              <a:rPr lang="uk-UA" sz="3600" b="1" smtClean="0">
                <a:latin typeface="Monotype Corsiva" panose="03010101010201010101" pitchFamily="66" charset="0"/>
              </a:rPr>
              <a:t> зміст</a:t>
            </a:r>
            <a:endParaRPr lang="uk-UA" sz="360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9512" y="908720"/>
            <a:ext cx="4536503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/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Ціла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тканина драми наскрізь символічна, усі її персонажі й деталі є знаками певних духовних станів. Так, Перелесник і «Той, що греблі рве» символічно втілюють волю, молодість, чин; Водяник, навпаки, — старість, поміркованість. Столітній дуб на галявині біля Лукашевої ха­ти — символ єдності людини й природи. </a:t>
            </a:r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707169" cy="49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1801892"/>
            <a:ext cx="4824536" cy="47885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Найхарактернішою композиційною особливістю «Лісової пісні» є органічне переплетення світу природи і світу людини. Драма складається з прологу й трьох дій, кожна з яких співвідноситься з різними порами року: із зародженням (весна), розвитком (літо) і згасанням (осінь) високого почуття кохання.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/>
              <a:t>Композиція  твору</a:t>
            </a:r>
            <a:endParaRPr lang="uk-UA" sz="3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096344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9512" y="332656"/>
            <a:ext cx="8712968" cy="28150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>
                <a:solidFill>
                  <a:schemeClr val="accent1">
                    <a:lumMod val="50000"/>
                  </a:schemeClr>
                </a:solidFill>
              </a:rPr>
              <a:t>Леся Українка зазначала, що в «Лісовій пісні» і ремарки мають самостійне художнє, а не тільки «</a:t>
            </a:r>
            <a:r>
              <a:rPr lang="uk-UA" sz="2400" smtClean="0">
                <a:solidFill>
                  <a:schemeClr val="accent1">
                    <a:lumMod val="50000"/>
                  </a:schemeClr>
                </a:solidFill>
              </a:rPr>
              <a:t>службове» </a:t>
            </a:r>
            <a:r>
              <a:rPr lang="uk-UA" sz="2400">
                <a:solidFill>
                  <a:schemeClr val="accent1">
                    <a:lumMod val="50000"/>
                  </a:schemeClr>
                </a:solidFill>
              </a:rPr>
              <a:t>значення. Ремарки у творі об’ємні й поетичні, вони викликають в уяві читача відповідні пейзажі, на тлі яких розгортаються події, сприяють детальнішому розкриттю світу дійових осіб.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52" y="3140968"/>
            <a:ext cx="5616624" cy="32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«Лісова пісня»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неоромантичний твір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. Саме тому у ньому порушено проблеми, притаманні даному стилю:</a:t>
            </a:r>
          </a:p>
          <a:p>
            <a:pPr fontAlgn="base"/>
            <a:r>
              <a:rPr lang="ru-RU" sz="2200" u="sng" smtClean="0">
                <a:solidFill>
                  <a:schemeClr val="accent1">
                    <a:lumMod val="50000"/>
                  </a:schemeClr>
                </a:solidFill>
              </a:rPr>
              <a:t>людина </a:t>
            </a:r>
            <a:r>
              <a:rPr lang="ru-RU" sz="2200" u="sng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ru-RU" sz="2200" u="sng" smtClean="0">
                <a:solidFill>
                  <a:schemeClr val="accent1">
                    <a:lumMod val="50000"/>
                  </a:schemeClr>
                </a:solidFill>
              </a:rPr>
              <a:t>природа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Леся Українка розглядає природу як більш згармонізований світ, аніж людський, а отже, саме наближення людини до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природи є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орієнтиром на шляху до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ідеалу;</a:t>
            </a:r>
            <a:endParaRPr lang="ru-RU" sz="220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2200" u="sng" smtClean="0">
                <a:solidFill>
                  <a:schemeClr val="accent1">
                    <a:lumMod val="50000"/>
                  </a:schemeClr>
                </a:solidFill>
              </a:rPr>
              <a:t>людина </a:t>
            </a:r>
            <a:r>
              <a:rPr lang="ru-RU" sz="2200" u="sng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ru-RU" sz="2200" u="sng" smtClean="0">
                <a:solidFill>
                  <a:schemeClr val="accent1">
                    <a:lumMod val="50000"/>
                  </a:schemeClr>
                </a:solidFill>
              </a:rPr>
              <a:t>мистецтво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справжнє мистецтво може породжувати лише чиста, світла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душа. Критерії</a:t>
            </a:r>
            <a:r>
              <a:rPr lang="uk-UA" sz="2200">
                <a:solidFill>
                  <a:schemeClr val="accent1">
                    <a:lumMod val="50000"/>
                  </a:schemeClr>
                </a:solidFill>
              </a:rPr>
              <a:t>, сутність, а отже, і мета досконалого мистецтва — у його здатності оживляти, одухотворювати, робити прекраснішим світ і людину, сіяти в людській душі </a:t>
            </a:r>
            <a:r>
              <a:rPr lang="uk-UA" sz="2200" smtClean="0">
                <a:solidFill>
                  <a:schemeClr val="accent1">
                    <a:lumMod val="50000"/>
                  </a:schemeClr>
                </a:solidFill>
              </a:rPr>
              <a:t>любов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/>
              <a:t>Проблематика </a:t>
            </a:r>
            <a:endParaRPr lang="uk-UA" sz="3600" b="1"/>
          </a:p>
        </p:txBody>
      </p:sp>
    </p:spTree>
    <p:extLst>
      <p:ext uri="{BB962C8B-B14F-4D97-AF65-F5344CB8AC3E}">
        <p14:creationId xmlns:p14="http://schemas.microsoft.com/office/powerpoint/2010/main" val="42949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6F9400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Другая 1">
      <a:majorFont>
        <a:latin typeface="Monotype Corsiva"/>
        <a:ea typeface=""/>
        <a:cs typeface=""/>
      </a:majorFont>
      <a:minorFont>
        <a:latin typeface="Century Gothic"/>
        <a:ea typeface=""/>
        <a:cs typeface="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415</TotalTime>
  <Words>828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«Лісова пісня»</vt:lpstr>
      <vt:lpstr>Леся  Українка</vt:lpstr>
      <vt:lpstr>Презентация PowerPoint</vt:lpstr>
      <vt:lpstr>Історія  написання  Твору</vt:lpstr>
      <vt:lpstr>Ідейно-тематичний  зміст</vt:lpstr>
      <vt:lpstr>Презентация PowerPoint</vt:lpstr>
      <vt:lpstr>Композиція  твору</vt:lpstr>
      <vt:lpstr>Презентация PowerPoint</vt:lpstr>
      <vt:lpstr>Проблематика </vt:lpstr>
      <vt:lpstr>Презентация PowerPoint</vt:lpstr>
      <vt:lpstr>Символічні  Особливості </vt:lpstr>
      <vt:lpstr>Презентация PowerPoint</vt:lpstr>
      <vt:lpstr>Узагальнення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Mari4ka</dc:creator>
  <cp:lastModifiedBy>Mari4ka</cp:lastModifiedBy>
  <cp:revision>50</cp:revision>
  <dcterms:created xsi:type="dcterms:W3CDTF">2014-05-22T14:30:31Z</dcterms:created>
  <dcterms:modified xsi:type="dcterms:W3CDTF">2014-05-26T06:14:41Z</dcterms:modified>
</cp:coreProperties>
</file>