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74" r:id="rId4"/>
    <p:sldId id="273" r:id="rId5"/>
    <p:sldId id="279" r:id="rId6"/>
    <p:sldId id="275" r:id="rId7"/>
    <p:sldId id="276" r:id="rId8"/>
    <p:sldId id="277" r:id="rId9"/>
    <p:sldId id="283" r:id="rId10"/>
    <p:sldId id="284" r:id="rId11"/>
    <p:sldId id="285" r:id="rId12"/>
    <p:sldId id="286" r:id="rId13"/>
    <p:sldId id="278" r:id="rId14"/>
    <p:sldId id="280" r:id="rId15"/>
    <p:sldId id="281" r:id="rId16"/>
    <p:sldId id="28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DF7"/>
    <a:srgbClr val="FFF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3" autoAdjust="0"/>
    <p:restoredTop sz="94660"/>
  </p:normalViewPr>
  <p:slideViewPr>
    <p:cSldViewPr>
      <p:cViewPr varScale="1">
        <p:scale>
          <a:sx n="73" d="100"/>
          <a:sy n="73" d="100"/>
        </p:scale>
        <p:origin x="-71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AA68A1CD-2DEB-4D9C-973B-723C0A3A3A58}" type="datetimeFigureOut">
              <a:rPr lang="ru-RU"/>
              <a:pPr>
                <a:defRPr/>
              </a:pPr>
              <a:t>17.03.2014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17E602B-3CE5-47C0-8F49-5A0A18599C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713F7BF-D1C3-4E1A-BBC5-CF4FCFFBD1EB}" type="datetimeFigureOut">
              <a:rPr lang="ru-RU"/>
              <a:pPr>
                <a:defRPr/>
              </a:pPr>
              <a:t>17.03.2014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E2B482C-D93D-4942-A28D-51F144D580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B3387BF-DEDB-4035-8618-59738204B1B4}" type="datetimeFigureOut">
              <a:rPr lang="ru-RU"/>
              <a:pPr>
                <a:defRPr/>
              </a:pPr>
              <a:t>17.03.2014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1DCE69E-DFD9-49ED-9642-38E3AE67DF2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708525"/>
          </a:xfrm>
        </p:spPr>
        <p:txBody>
          <a:bodyPr/>
          <a:lstStyle/>
          <a:p>
            <a:endParaRPr lang="ru-RU"/>
          </a:p>
        </p:txBody>
      </p:sp>
      <p:sp>
        <p:nvSpPr>
          <p:cNvPr id="4" name="Дата 3"/>
          <p:cNvSpPr>
            <a:spLocks noGrp="1"/>
          </p:cNvSpPr>
          <p:nvPr>
            <p:ph type="dt" sz="half" idx="10"/>
          </p:nvPr>
        </p:nvSpPr>
        <p:spPr>
          <a:xfrm>
            <a:off x="457200" y="6416675"/>
            <a:ext cx="2133600" cy="365125"/>
          </a:xfrm>
        </p:spPr>
        <p:txBody>
          <a:bodyPr/>
          <a:lstStyle>
            <a:lvl1pPr>
              <a:defRPr/>
            </a:lvl1pPr>
          </a:lstStyle>
          <a:p>
            <a:pPr>
              <a:defRPr/>
            </a:pPr>
            <a:fld id="{0B6E8D77-2CFD-44F9-B03E-88D1271E8D53}" type="datetimeFigureOut">
              <a:rPr lang="ru-RU"/>
              <a:pPr>
                <a:defRPr/>
              </a:pPr>
              <a:t>17.03.2014</a:t>
            </a:fld>
            <a:endParaRPr lang="ru-RU"/>
          </a:p>
        </p:txBody>
      </p:sp>
      <p:sp>
        <p:nvSpPr>
          <p:cNvPr id="5" name="Нижний колонтитул 4"/>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lvl1pPr>
              <a:defRPr/>
            </a:lvl1pPr>
          </a:lstStyle>
          <a:p>
            <a:pPr>
              <a:defRPr/>
            </a:pPr>
            <a:fld id="{AC38370E-5922-4F67-90C9-9A98810506D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7E07A53-1C18-4CEA-A7F7-487AFE06BF7E}" type="datetimeFigureOut">
              <a:rPr lang="ru-RU"/>
              <a:pPr>
                <a:defRPr/>
              </a:pPr>
              <a:t>17.03.2014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673B144-7E9A-4679-A5A2-272A8F705FA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486E02C-C5A7-4636-A706-D7055BCCBD92}" type="datetimeFigureOut">
              <a:rPr lang="ru-RU"/>
              <a:pPr>
                <a:defRPr/>
              </a:pPr>
              <a:t>17.03.2014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D22692-6AAB-4C10-A526-CD4CDBC8A80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4C06A48-F473-4CDA-839D-43E01EF68D26}" type="datetimeFigureOut">
              <a:rPr lang="ru-RU"/>
              <a:pPr>
                <a:defRPr/>
              </a:pPr>
              <a:t>17.03.2014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ACFE9B4-DC94-4B9E-BF08-8D11200401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AB385FB-C79D-4252-AC1C-6D1A11042065}" type="datetimeFigureOut">
              <a:rPr lang="ru-RU"/>
              <a:pPr>
                <a:defRPr/>
              </a:pPr>
              <a:t>17.03.2014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DEFCBE38-73F0-433C-9D30-777717CA471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83DDC3CD-F65C-4EEB-90BC-A7B5A475DC9E}" type="datetimeFigureOut">
              <a:rPr lang="ru-RU"/>
              <a:pPr>
                <a:defRPr/>
              </a:pPr>
              <a:t>17.03.2014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849B386-18A7-420F-B902-B0F5DC134F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3FB386F-28B7-4EE4-8DC6-751967744548}" type="datetimeFigureOut">
              <a:rPr lang="ru-RU"/>
              <a:pPr>
                <a:defRPr/>
              </a:pPr>
              <a:t>17.03.2014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5C1DFC6-9B72-443C-AEC7-603F109D8C2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8974008-DDE5-4159-9EAE-B2CFD2F97228}" type="datetimeFigureOut">
              <a:rPr lang="ru-RU"/>
              <a:pPr>
                <a:defRPr/>
              </a:pPr>
              <a:t>17.03.2014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6E1C019-74D3-440B-84DC-8D4BE7A2B98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573BFD93-0B8F-414F-B8CD-8712882B6838}" type="datetimeFigureOut">
              <a:rPr lang="ru-RU"/>
              <a:pPr>
                <a:defRPr/>
              </a:pPr>
              <a:t>17.03.2014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7DB3072-9CE0-4670-8F94-66AF43CEB1E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C4376E08-8130-4EB7-BC69-659016ADA88E}" type="datetimeFigureOut">
              <a:rPr lang="ru-RU"/>
              <a:pPr>
                <a:defRPr/>
              </a:pPr>
              <a:t>17.03.2014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84F11BF-4C8A-486C-9E12-810B01630D6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3"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2"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468313" y="188913"/>
            <a:ext cx="8229600" cy="1143000"/>
          </a:xfrm>
          <a:noFill/>
        </p:spPr>
        <p:txBody>
          <a:bodyPr wrap="square" lIns="91440" tIns="45720" rIns="91440" bIns="45720" numCol="1" anchorCtr="0" compatLnSpc="1">
            <a:prstTxWarp prst="textNoShape">
              <a:avLst/>
            </a:prstTxWarp>
          </a:bodyPr>
          <a:lstStyle/>
          <a:p>
            <a:r>
              <a:rPr lang="uk-UA" sz="8000" b="0" smtClean="0">
                <a:ln>
                  <a:noFill/>
                </a:ln>
                <a:solidFill>
                  <a:schemeClr val="tx1"/>
                </a:solidFill>
                <a:effectLst/>
                <a:latin typeface="Monotype Corsiva" pitchFamily="66" charset="0"/>
              </a:rPr>
              <a:t>Білорусь</a:t>
            </a:r>
          </a:p>
        </p:txBody>
      </p:sp>
      <p:pic>
        <p:nvPicPr>
          <p:cNvPr id="31749" name="Picture 5" descr="20120305135801"/>
          <p:cNvPicPr>
            <a:picLocks noChangeAspect="1" noChangeArrowheads="1"/>
          </p:cNvPicPr>
          <p:nvPr/>
        </p:nvPicPr>
        <p:blipFill>
          <a:blip r:embed="rId2"/>
          <a:srcRect/>
          <a:stretch>
            <a:fillRect/>
          </a:stretch>
        </p:blipFill>
        <p:spPr bwMode="auto">
          <a:xfrm>
            <a:off x="1116013" y="1484313"/>
            <a:ext cx="6911975" cy="4679950"/>
          </a:xfrm>
          <a:prstGeom prst="rect">
            <a:avLst/>
          </a:prstGeom>
          <a:noFill/>
        </p:spPr>
      </p:pic>
      <p:sp>
        <p:nvSpPr>
          <p:cNvPr id="31750" name="Rectangle 6"/>
          <p:cNvSpPr>
            <a:spLocks noChangeArrowheads="1"/>
          </p:cNvSpPr>
          <p:nvPr/>
        </p:nvSpPr>
        <p:spPr bwMode="auto">
          <a:xfrm>
            <a:off x="4462463" y="6491288"/>
            <a:ext cx="4681537" cy="366712"/>
          </a:xfrm>
          <a:prstGeom prst="rect">
            <a:avLst/>
          </a:prstGeom>
          <a:noFill/>
          <a:ln w="9525">
            <a:noFill/>
            <a:miter lim="800000"/>
            <a:headEnd/>
            <a:tailEnd/>
          </a:ln>
          <a:effectLst/>
        </p:spPr>
        <p:txBody>
          <a:bodyPr>
            <a:spAutoFit/>
          </a:bodyPr>
          <a:lstStyle/>
          <a:p>
            <a:r>
              <a:rPr lang="uk-UA"/>
              <a:t>Виконала учениця 10-Б - Гончарова Ірина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Хімічна промисловість</a:t>
            </a:r>
          </a:p>
        </p:txBody>
      </p:sp>
      <p:sp>
        <p:nvSpPr>
          <p:cNvPr id="28675" name="Rectangle 3"/>
          <p:cNvSpPr>
            <a:spLocks noGrp="1"/>
          </p:cNvSpPr>
          <p:nvPr>
            <p:ph type="body" idx="1"/>
          </p:nvPr>
        </p:nvSpPr>
        <p:spPr>
          <a:xfrm>
            <a:off x="395288" y="1484313"/>
            <a:ext cx="8229600" cy="4708525"/>
          </a:xfrm>
        </p:spPr>
        <p:txBody>
          <a:bodyPr/>
          <a:lstStyle/>
          <a:p>
            <a:r>
              <a:rPr lang="uk-UA" sz="2400" smtClean="0"/>
              <a:t>У хімічній промисловості значна частка припадає на виробництво калійних добрив (Солігорськ, Гомель), пластмас (Гродно), синтетичних волокон (Могильов, Гродно, Полоцьк) та смол (Полоцьк). Розвиваються виробництво товарів побутової хімії, лакофарбової, лісохімічної та гумової продукції</a:t>
            </a:r>
            <a:r>
              <a:rPr lang="uk-UA" smtClean="0"/>
              <a:t> </a:t>
            </a:r>
          </a:p>
        </p:txBody>
      </p:sp>
      <p:pic>
        <p:nvPicPr>
          <p:cNvPr id="28677" name="Picture 5" descr="chemistry"/>
          <p:cNvPicPr>
            <a:picLocks noChangeAspect="1" noChangeArrowheads="1"/>
          </p:cNvPicPr>
          <p:nvPr/>
        </p:nvPicPr>
        <p:blipFill>
          <a:blip r:embed="rId2"/>
          <a:srcRect/>
          <a:stretch>
            <a:fillRect/>
          </a:stretch>
        </p:blipFill>
        <p:spPr bwMode="auto">
          <a:xfrm>
            <a:off x="5219700" y="3933825"/>
            <a:ext cx="3333750" cy="2667000"/>
          </a:xfrm>
          <a:prstGeom prst="rect">
            <a:avLst/>
          </a:prstGeom>
          <a:noFill/>
        </p:spPr>
      </p:pic>
      <p:pic>
        <p:nvPicPr>
          <p:cNvPr id="28679" name="Picture 7" descr="442787_514346_1335112822"/>
          <p:cNvPicPr>
            <a:picLocks noChangeAspect="1" noChangeArrowheads="1"/>
          </p:cNvPicPr>
          <p:nvPr/>
        </p:nvPicPr>
        <p:blipFill>
          <a:blip r:embed="rId3"/>
          <a:srcRect/>
          <a:stretch>
            <a:fillRect/>
          </a:stretch>
        </p:blipFill>
        <p:spPr bwMode="auto">
          <a:xfrm>
            <a:off x="323850" y="4292600"/>
            <a:ext cx="2735263" cy="21875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539750" y="0"/>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Лісова промисловість</a:t>
            </a:r>
          </a:p>
        </p:txBody>
      </p:sp>
      <p:sp>
        <p:nvSpPr>
          <p:cNvPr id="29699" name="Rectangle 3"/>
          <p:cNvSpPr>
            <a:spLocks noGrp="1"/>
          </p:cNvSpPr>
          <p:nvPr>
            <p:ph type="body" idx="1"/>
          </p:nvPr>
        </p:nvSpPr>
        <p:spPr>
          <a:xfrm>
            <a:off x="395288" y="1268413"/>
            <a:ext cx="8280400" cy="4708525"/>
          </a:xfrm>
        </p:spPr>
        <p:txBody>
          <a:bodyPr/>
          <a:lstStyle/>
          <a:p>
            <a:r>
              <a:rPr lang="uk-UA" sz="2400" b="1" smtClean="0"/>
              <a:t>Лісова та деревообробна промисловість                                          </a:t>
            </a:r>
            <a:r>
              <a:rPr lang="uk-UA" sz="2400" smtClean="0"/>
              <a:t>характеризується збільшенням кількості підприємств цієї галузі та нарощенням їх потужності. Підприємства працюють на власній і довізній сировині (Вітебськ, Шклов, Добруш, Мозир, Пінськ, Івацевичі). </a:t>
            </a:r>
          </a:p>
        </p:txBody>
      </p:sp>
      <p:pic>
        <p:nvPicPr>
          <p:cNvPr id="29701" name="Picture 5" descr="69"/>
          <p:cNvPicPr>
            <a:picLocks noChangeAspect="1" noChangeArrowheads="1"/>
          </p:cNvPicPr>
          <p:nvPr/>
        </p:nvPicPr>
        <p:blipFill>
          <a:blip r:embed="rId2"/>
          <a:srcRect/>
          <a:stretch>
            <a:fillRect/>
          </a:stretch>
        </p:blipFill>
        <p:spPr bwMode="auto">
          <a:xfrm>
            <a:off x="2268538" y="3429000"/>
            <a:ext cx="4867275" cy="3240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Легка промисловість</a:t>
            </a:r>
          </a:p>
        </p:txBody>
      </p:sp>
      <p:sp>
        <p:nvSpPr>
          <p:cNvPr id="30723" name="Rectangle 3"/>
          <p:cNvSpPr>
            <a:spLocks noGrp="1"/>
          </p:cNvSpPr>
          <p:nvPr>
            <p:ph type="body" idx="1"/>
          </p:nvPr>
        </p:nvSpPr>
        <p:spPr>
          <a:xfrm>
            <a:off x="250825" y="1484313"/>
            <a:ext cx="8291513" cy="4708525"/>
          </a:xfrm>
        </p:spPr>
        <p:txBody>
          <a:bodyPr/>
          <a:lstStyle/>
          <a:p>
            <a:pPr>
              <a:lnSpc>
                <a:spcPct val="90000"/>
              </a:lnSpc>
            </a:pPr>
            <a:r>
              <a:rPr lang="uk-UA" sz="2400" smtClean="0"/>
              <a:t>Легка промисловість представлена виробництвом бавовняних, шовкових, вовняних, лляних тканин, трикотажних, швейних та шкіряно-взуттєвих виробів. Основні центри: Могильов (шовковий комбінат), Мінськ і Гродно (вовняні комбінати), Орша (льонокомбінат). Продукція легкої промисловості широко експортується до сусідніх країн. </a:t>
            </a:r>
          </a:p>
        </p:txBody>
      </p:sp>
      <p:pic>
        <p:nvPicPr>
          <p:cNvPr id="30727" name="Picture 7" descr="%D1%82%D0%B0%D1%84%D1%82%D0%B0image_18"/>
          <p:cNvPicPr>
            <a:picLocks noChangeAspect="1" noChangeArrowheads="1"/>
          </p:cNvPicPr>
          <p:nvPr/>
        </p:nvPicPr>
        <p:blipFill>
          <a:blip r:embed="rId2"/>
          <a:srcRect/>
          <a:stretch>
            <a:fillRect/>
          </a:stretch>
        </p:blipFill>
        <p:spPr bwMode="auto">
          <a:xfrm>
            <a:off x="5148263" y="3644900"/>
            <a:ext cx="3211512" cy="2997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3" name="Rectangle 33"/>
          <p:cNvSpPr>
            <a:spLocks noGrp="1"/>
          </p:cNvSpPr>
          <p:nvPr>
            <p:ph type="title"/>
          </p:nvPr>
        </p:nvSpPr>
        <p:spPr bwMode="auto">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Промисловість</a:t>
            </a:r>
          </a:p>
        </p:txBody>
      </p:sp>
      <p:graphicFrame>
        <p:nvGraphicFramePr>
          <p:cNvPr id="20515" name="Group 35"/>
          <p:cNvGraphicFramePr>
            <a:graphicFrameLocks noGrp="1"/>
          </p:cNvGraphicFramePr>
          <p:nvPr>
            <p:ph idx="1"/>
          </p:nvPr>
        </p:nvGraphicFramePr>
        <p:xfrm>
          <a:off x="468313" y="1557338"/>
          <a:ext cx="8229600" cy="4927600"/>
        </p:xfrm>
        <a:graphic>
          <a:graphicData uri="http://schemas.openxmlformats.org/drawingml/2006/table">
            <a:tbl>
              <a:tblPr/>
              <a:tblGrid>
                <a:gridCol w="2884487"/>
                <a:gridCol w="5345113"/>
              </a:tblGrid>
              <a:tr h="536575">
                <a:tc>
                  <a:txBody>
                    <a:bodyPr/>
                    <a:lstStyle/>
                    <a:p>
                      <a:pPr marL="0" marR="0" lvl="0" indent="0" algn="ctr" defTabSz="914400" rtl="0" eaLnBrk="1" fontAlgn="base" latinLnBrk="0" hangingPunct="1">
                        <a:lnSpc>
                          <a:spcPct val="100000"/>
                        </a:lnSpc>
                        <a:spcBef>
                          <a:spcPct val="0"/>
                        </a:spcBef>
                        <a:spcAft>
                          <a:spcPct val="0"/>
                        </a:spcAft>
                        <a:buClr>
                          <a:srgbClr val="F9F9F9"/>
                        </a:buClr>
                        <a:buSzPct val="65000"/>
                        <a:buFontTx/>
                        <a:buNone/>
                        <a:tabLst/>
                      </a:pPr>
                      <a:r>
                        <a:rPr kumimoji="0" lang="uk-UA" sz="1700" b="1" i="0" u="none" strike="noStrike" cap="none" normalizeH="0" baseline="0" smtClean="0">
                          <a:ln>
                            <a:noFill/>
                          </a:ln>
                          <a:solidFill>
                            <a:schemeClr val="tx1"/>
                          </a:solidFill>
                          <a:effectLst/>
                          <a:latin typeface="Bookman Old Style" pitchFamily="18" charset="0"/>
                        </a:rPr>
                        <a:t>Галузь промисловості</a:t>
                      </a:r>
                      <a:endParaRPr kumimoji="0" lang="ru-RU" sz="1700" b="1" i="0" u="none" strike="noStrike" cap="none" normalizeH="0" baseline="0" smtClean="0">
                        <a:ln>
                          <a:noFill/>
                        </a:ln>
                        <a:solidFill>
                          <a:schemeClr val="tx1"/>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
                          <a:srgbClr val="F9F9F9"/>
                        </a:buClr>
                        <a:buSzPct val="65000"/>
                        <a:buFontTx/>
                        <a:buNone/>
                        <a:tabLst/>
                      </a:pPr>
                      <a:r>
                        <a:rPr kumimoji="0" lang="uk-UA" sz="1700" b="1" i="0" u="none" strike="noStrike" cap="none" normalizeH="0" baseline="0" smtClean="0">
                          <a:ln>
                            <a:noFill/>
                          </a:ln>
                          <a:solidFill>
                            <a:schemeClr val="tx1"/>
                          </a:solidFill>
                          <a:effectLst/>
                          <a:latin typeface="Bookman Old Style" pitchFamily="18" charset="0"/>
                        </a:rPr>
                        <a:t>Основні центри</a:t>
                      </a:r>
                      <a:endParaRPr kumimoji="0" lang="ru-RU" sz="1700" b="1" i="0" u="none" strike="noStrike" cap="none" normalizeH="0" baseline="0" smtClean="0">
                        <a:ln>
                          <a:noFill/>
                        </a:ln>
                        <a:solidFill>
                          <a:schemeClr val="tx1"/>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304800">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1. Торф'яна</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повсюдно</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04800">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2. Нафтопереробна </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Мозир, Новополоцьк (на нафтопровід)</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3063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3. Електроенергетика</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ТЕС - 100%  (біля міст)</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71475">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4. Машинобудування</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Трактори (Мінськ), комбайни (Гомель (силосні), Ліда (картоплезбиральні)), Вантажівки (Жодіно (БелАЗ), Могильов, Мінськ), верстати та точне (Мінськ, Гомель, Вітебськ)</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57943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5. Хімічна </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Калійні добрива (Солігорськ), нітратні добрива (Гродно), фосфатні добрива (Гомель), пластмаси та СВ (Полоцьк)</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57943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6. Текстильна (галузь легкої промисловості)</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Бавовняна (Гомель, Гродно), шовкова (Могильов), вовняна (Мінськ, Гродно), лляна (Орша)</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841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7. Лісова</a:t>
                      </a:r>
                      <a:endParaRPr kumimoji="0" lang="ru-RU" sz="1700" b="0" i="0" u="none" strike="noStrike" cap="none" normalizeH="0" baseline="0" smtClean="0">
                        <a:ln>
                          <a:noFill/>
                        </a:ln>
                        <a:solidFill>
                          <a:srgbClr val="000000"/>
                        </a:solidFill>
                        <a:effectLst/>
                        <a:latin typeface="Bookman Old Style" pitchFamily="18" charset="0"/>
                      </a:endParaRP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700" b="0" i="0" u="none" strike="noStrike" cap="none" normalizeH="0" baseline="0" smtClean="0">
                          <a:ln>
                            <a:noFill/>
                          </a:ln>
                          <a:solidFill>
                            <a:srgbClr val="000000"/>
                          </a:solidFill>
                          <a:effectLst/>
                          <a:latin typeface="Bookman Old Style" pitchFamily="18" charset="0"/>
                        </a:rPr>
                        <a:t>Меблі, папір, сірники, шпалери (Гомель)</a:t>
                      </a:r>
                    </a:p>
                  </a:txBody>
                  <a:tcPr marL="91444" marR="91444"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xfrm>
            <a:off x="468313" y="188913"/>
            <a:ext cx="8229600" cy="777875"/>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Сільське господарство</a:t>
            </a:r>
          </a:p>
        </p:txBody>
      </p:sp>
      <p:sp>
        <p:nvSpPr>
          <p:cNvPr id="23555" name="Rectangle 3"/>
          <p:cNvSpPr>
            <a:spLocks noGrp="1"/>
          </p:cNvSpPr>
          <p:nvPr>
            <p:ph type="body" idx="1"/>
          </p:nvPr>
        </p:nvSpPr>
        <p:spPr>
          <a:xfrm>
            <a:off x="395288" y="1268413"/>
            <a:ext cx="8229600" cy="4708525"/>
          </a:xfrm>
        </p:spPr>
        <p:txBody>
          <a:bodyPr/>
          <a:lstStyle/>
          <a:p>
            <a:r>
              <a:rPr lang="uk-UA" sz="2400" b="1" smtClean="0"/>
              <a:t>Рослинництво – </a:t>
            </a:r>
            <a:r>
              <a:rPr lang="uk-UA" sz="2400" smtClean="0"/>
              <a:t>картопля, льон, горох, жито (повсюдно), цукрові буряки (південний захід), овочівництво (приміські зони)</a:t>
            </a:r>
          </a:p>
        </p:txBody>
      </p:sp>
      <p:pic>
        <p:nvPicPr>
          <p:cNvPr id="4" name="Рисунок 3"/>
          <p:cNvPicPr>
            <a:picLocks noChangeAspect="1"/>
          </p:cNvPicPr>
          <p:nvPr/>
        </p:nvPicPr>
        <p:blipFill rotWithShape="1">
          <a:blip r:embed="rId2"/>
          <a:srcRect r="10711"/>
          <a:stretch/>
        </p:blipFill>
        <p:spPr>
          <a:xfrm>
            <a:off x="323850" y="2708275"/>
            <a:ext cx="3063875" cy="243046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stretch>
            <a:fillRect/>
          </a:stretch>
        </p:blipFill>
        <p:spPr>
          <a:xfrm>
            <a:off x="5219700" y="2565400"/>
            <a:ext cx="3730625" cy="249078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stretch>
            <a:fillRect/>
          </a:stretch>
        </p:blipFill>
        <p:spPr>
          <a:xfrm>
            <a:off x="2771775" y="4724400"/>
            <a:ext cx="3887788" cy="20367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bwMode="auto">
          <a:xfrm>
            <a:off x="468313" y="0"/>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Сільське господарство</a:t>
            </a:r>
          </a:p>
        </p:txBody>
      </p:sp>
      <p:sp>
        <p:nvSpPr>
          <p:cNvPr id="24579" name="Rectangle 3"/>
          <p:cNvSpPr>
            <a:spLocks noGrp="1"/>
          </p:cNvSpPr>
          <p:nvPr>
            <p:ph type="body" idx="1"/>
          </p:nvPr>
        </p:nvSpPr>
        <p:spPr>
          <a:xfrm>
            <a:off x="250825" y="981075"/>
            <a:ext cx="8229600" cy="4708525"/>
          </a:xfrm>
        </p:spPr>
        <p:txBody>
          <a:bodyPr/>
          <a:lstStyle/>
          <a:p>
            <a:r>
              <a:rPr lang="uk-UA" sz="2400" b="1" smtClean="0"/>
              <a:t>Тваринництво – </a:t>
            </a:r>
            <a:r>
              <a:rPr lang="uk-UA" sz="2400" smtClean="0"/>
              <a:t>молочно-м'ясне скотарство, свинарство (повсюдно), птахівництво , молочне скотарство (приміські зони)</a:t>
            </a:r>
          </a:p>
        </p:txBody>
      </p:sp>
      <p:pic>
        <p:nvPicPr>
          <p:cNvPr id="7" name="Рисунок 6"/>
          <p:cNvPicPr>
            <a:picLocks noChangeAspect="1"/>
          </p:cNvPicPr>
          <p:nvPr/>
        </p:nvPicPr>
        <p:blipFill>
          <a:blip r:embed="rId2"/>
          <a:stretch>
            <a:fillRect/>
          </a:stretch>
        </p:blipFill>
        <p:spPr>
          <a:xfrm>
            <a:off x="684213" y="2420938"/>
            <a:ext cx="2881312" cy="208756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3"/>
          <a:srcRect l="1719" t="3255" r="1450" b="2439"/>
          <a:stretch/>
        </p:blipFill>
        <p:spPr>
          <a:xfrm>
            <a:off x="2555875" y="4448175"/>
            <a:ext cx="4449763" cy="240982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a:stretch>
            <a:fillRect/>
          </a:stretch>
        </p:blipFill>
        <p:spPr>
          <a:xfrm>
            <a:off x="5435600" y="2133600"/>
            <a:ext cx="2955925" cy="2216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Прямоугольник 5"/>
          <p:cNvSpPr>
            <a:spLocks noChangeArrowheads="1"/>
          </p:cNvSpPr>
          <p:nvPr>
            <p:ph type="title"/>
          </p:nvPr>
        </p:nvSpPr>
        <p:spPr bwMode="auto">
          <a:noFill/>
        </p:spPr>
        <p:txBody>
          <a:bodyPr wrap="square" lIns="91440" tIns="45720" rIns="91440" bIns="45720" numCol="1" anchorCtr="0" compatLnSpc="1">
            <a:prstTxWarp prst="textNoShape">
              <a:avLst/>
            </a:prstTxWarp>
          </a:bodyPr>
          <a:lstStyle/>
          <a:p>
            <a:pPr eaLnBrk="1" hangingPunct="1"/>
            <a:r>
              <a:rPr lang="uk-UA" smtClean="0">
                <a:ln>
                  <a:noFill/>
                </a:ln>
                <a:solidFill>
                  <a:schemeClr val="tx1"/>
                </a:solidFill>
                <a:effectLst/>
              </a:rPr>
              <a:t>Зовнішня торгівля</a:t>
            </a:r>
            <a:endParaRPr lang="ru-RU" smtClean="0">
              <a:ln>
                <a:noFill/>
              </a:ln>
              <a:solidFill>
                <a:schemeClr val="tx1"/>
              </a:solidFill>
              <a:effectLst/>
            </a:endParaRPr>
          </a:p>
        </p:txBody>
      </p:sp>
      <p:graphicFrame>
        <p:nvGraphicFramePr>
          <p:cNvPr id="10" name="Таблица 9"/>
          <p:cNvGraphicFramePr>
            <a:graphicFrameLocks noGrp="1"/>
          </p:cNvGraphicFramePr>
          <p:nvPr>
            <p:ph idx="1"/>
          </p:nvPr>
        </p:nvGraphicFramePr>
        <p:xfrm>
          <a:off x="457200" y="1600200"/>
          <a:ext cx="8229600" cy="4708525"/>
        </p:xfrm>
        <a:graphic>
          <a:graphicData uri="http://schemas.openxmlformats.org/drawingml/2006/table">
            <a:tbl>
              <a:tblPr/>
              <a:tblGrid>
                <a:gridCol w="4079875"/>
                <a:gridCol w="4149725"/>
              </a:tblGrid>
              <a:tr h="420688">
                <a:tc>
                  <a:txBody>
                    <a:bodyPr/>
                    <a:lstStyle/>
                    <a:p>
                      <a:pPr marL="0" marR="0" lvl="0" indent="0" algn="ctr" defTabSz="914400" rtl="0" eaLnBrk="1" fontAlgn="base" latinLnBrk="0" hangingPunct="1">
                        <a:lnSpc>
                          <a:spcPct val="100000"/>
                        </a:lnSpc>
                        <a:spcBef>
                          <a:spcPct val="0"/>
                        </a:spcBef>
                        <a:spcAft>
                          <a:spcPct val="0"/>
                        </a:spcAft>
                        <a:buClr>
                          <a:srgbClr val="F9F9F9"/>
                        </a:buClr>
                        <a:buSzPct val="65000"/>
                        <a:buFontTx/>
                        <a:buNone/>
                        <a:tabLst/>
                      </a:pPr>
                      <a:r>
                        <a:rPr kumimoji="0" lang="uk-UA" sz="1800" b="1" i="0" u="none" strike="noStrike" cap="none" normalizeH="0" baseline="0" smtClean="0">
                          <a:ln>
                            <a:noFill/>
                          </a:ln>
                          <a:solidFill>
                            <a:schemeClr val="tx1"/>
                          </a:solidFill>
                          <a:effectLst/>
                          <a:latin typeface="Bookman Old Style" pitchFamily="18" charset="0"/>
                        </a:rPr>
                        <a:t>Експорт</a:t>
                      </a:r>
                      <a:endParaRPr kumimoji="0" lang="ru-RU" sz="1800" b="1" i="0" u="none" strike="noStrike" cap="none" normalizeH="0" baseline="0" smtClean="0">
                        <a:ln>
                          <a:noFill/>
                        </a:ln>
                        <a:solidFill>
                          <a:schemeClr val="tx1"/>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
                          <a:srgbClr val="F9F9F9"/>
                        </a:buClr>
                        <a:buSzPct val="65000"/>
                        <a:buFontTx/>
                        <a:buNone/>
                        <a:tabLst/>
                      </a:pPr>
                      <a:r>
                        <a:rPr kumimoji="0" lang="uk-UA" sz="1800" b="1" i="0" u="none" strike="noStrike" cap="none" normalizeH="0" baseline="0" smtClean="0">
                          <a:ln>
                            <a:noFill/>
                          </a:ln>
                          <a:solidFill>
                            <a:schemeClr val="tx1"/>
                          </a:solidFill>
                          <a:effectLst/>
                          <a:latin typeface="Bookman Old Style" pitchFamily="18" charset="0"/>
                        </a:rPr>
                        <a:t>Імпорт</a:t>
                      </a:r>
                      <a:endParaRPr kumimoji="0" lang="ru-RU" sz="1800" b="1" i="0" u="none" strike="noStrike" cap="none" normalizeH="0" baseline="0" smtClean="0">
                        <a:ln>
                          <a:noFill/>
                        </a:ln>
                        <a:solidFill>
                          <a:schemeClr val="tx1"/>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1. Трактори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1. Енергоносії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676275">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2. Вантажівки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2. Прокат чорних металів</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206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3. Добрива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3. Прокат кольорових металів</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676275">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4. Ліс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4. Машини та устаткування</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206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5. Картопля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5. Продукти харчування</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6. М’ясо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endParaRPr kumimoji="0" lang="uk-UA"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206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7. Молоко </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endParaRPr kumimoji="0" lang="uk-UA"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420688">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8. Текстиль</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endParaRPr kumimoji="0" lang="uk-UA"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r>
                        <a:rPr kumimoji="0" lang="uk-UA" sz="1800" b="0" i="0" u="none" strike="noStrike" cap="none" normalizeH="0" baseline="0" smtClean="0">
                          <a:ln>
                            <a:noFill/>
                          </a:ln>
                          <a:solidFill>
                            <a:srgbClr val="000000"/>
                          </a:solidFill>
                          <a:effectLst/>
                          <a:latin typeface="Bookman Old Style" pitchFamily="18" charset="0"/>
                        </a:rPr>
                        <a:t>9. Продукти харчування</a:t>
                      </a:r>
                      <a:endParaRPr kumimoji="0" lang="ru-RU"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00000"/>
                        </a:lnSpc>
                        <a:spcBef>
                          <a:spcPct val="0"/>
                        </a:spcBef>
                        <a:spcAft>
                          <a:spcPct val="0"/>
                        </a:spcAft>
                        <a:buClr>
                          <a:srgbClr val="F9F9F9"/>
                        </a:buClr>
                        <a:buSzPct val="65000"/>
                        <a:buFontTx/>
                        <a:buNone/>
                        <a:tabLst/>
                      </a:pPr>
                      <a:endParaRPr kumimoji="0" lang="uk-UA" sz="1800" b="0" i="0" u="none" strike="noStrike" cap="none" normalizeH="0" baseline="0" smtClean="0">
                        <a:ln>
                          <a:noFill/>
                        </a:ln>
                        <a:solidFill>
                          <a:srgbClr val="000000"/>
                        </a:solidFill>
                        <a:effectLst/>
                        <a:latin typeface="Bookman Old Style" pitchFamily="18"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1187450" y="0"/>
            <a:ext cx="6400800" cy="852488"/>
          </a:xfrm>
        </p:spPr>
        <p:txBody>
          <a:bodyPr/>
          <a:lstStyle/>
          <a:p>
            <a:pPr eaLnBrk="1" hangingPunct="1"/>
            <a:r>
              <a:rPr lang="uk-UA" sz="3600" smtClean="0">
                <a:latin typeface="Forte" pitchFamily="66" charset="0"/>
              </a:rPr>
              <a:t>“Візитна картка Білорусі”</a:t>
            </a:r>
          </a:p>
        </p:txBody>
      </p:sp>
      <p:sp>
        <p:nvSpPr>
          <p:cNvPr id="13315" name="Прямоугольник 6"/>
          <p:cNvSpPr>
            <a:spLocks noChangeArrowheads="1"/>
          </p:cNvSpPr>
          <p:nvPr/>
        </p:nvSpPr>
        <p:spPr bwMode="auto">
          <a:xfrm>
            <a:off x="250825" y="836613"/>
            <a:ext cx="8712200" cy="3378200"/>
          </a:xfrm>
          <a:prstGeom prst="rect">
            <a:avLst/>
          </a:prstGeom>
          <a:noFill/>
          <a:ln w="9525">
            <a:noFill/>
            <a:miter lim="800000"/>
            <a:headEnd/>
            <a:tailEnd/>
          </a:ln>
        </p:spPr>
        <p:txBody>
          <a:bodyPr>
            <a:spAutoFit/>
          </a:bodyPr>
          <a:lstStyle/>
          <a:p>
            <a:pPr algn="just"/>
            <a:r>
              <a:rPr lang="uk-UA" sz="2400" b="1">
                <a:latin typeface="Bookman Old Style" pitchFamily="18" charset="0"/>
              </a:rPr>
              <a:t>Площа: </a:t>
            </a:r>
            <a:r>
              <a:rPr lang="uk-UA" sz="2400">
                <a:latin typeface="Bookman Old Style" pitchFamily="18" charset="0"/>
              </a:rPr>
              <a:t>207,6 тис. км. кв.</a:t>
            </a:r>
          </a:p>
          <a:p>
            <a:pPr algn="just"/>
            <a:r>
              <a:rPr lang="uk-UA" sz="2400" b="1">
                <a:latin typeface="Bookman Old Style" pitchFamily="18" charset="0"/>
              </a:rPr>
              <a:t>Населення: </a:t>
            </a:r>
            <a:r>
              <a:rPr lang="uk-UA" sz="2400">
                <a:latin typeface="Bookman Old Style" pitchFamily="18" charset="0"/>
              </a:rPr>
              <a:t>9,6 млн. чоловік (2009 р.)</a:t>
            </a:r>
          </a:p>
          <a:p>
            <a:pPr algn="just"/>
            <a:r>
              <a:rPr lang="uk-UA" sz="2400" b="1">
                <a:latin typeface="Bookman Old Style" pitchFamily="18" charset="0"/>
              </a:rPr>
              <a:t>Столиця: </a:t>
            </a:r>
            <a:r>
              <a:rPr lang="uk-UA" sz="2400">
                <a:latin typeface="Bookman Old Style" pitchFamily="18" charset="0"/>
              </a:rPr>
              <a:t>Мінськ</a:t>
            </a:r>
          </a:p>
          <a:p>
            <a:pPr algn="just"/>
            <a:r>
              <a:rPr lang="uk-UA" sz="2400" b="1">
                <a:latin typeface="Bookman Old Style" pitchFamily="18" charset="0"/>
              </a:rPr>
              <a:t>Державний лад: </a:t>
            </a:r>
            <a:r>
              <a:rPr lang="uk-UA" sz="2400">
                <a:latin typeface="Bookman Old Style" pitchFamily="18" charset="0"/>
              </a:rPr>
              <a:t>президентська республіка, унітарна держава</a:t>
            </a:r>
          </a:p>
          <a:p>
            <a:pPr algn="just"/>
            <a:r>
              <a:rPr lang="uk-UA" sz="2400" b="1">
                <a:latin typeface="Bookman Old Style" pitchFamily="18" charset="0"/>
              </a:rPr>
              <a:t>Склад території: </a:t>
            </a:r>
            <a:r>
              <a:rPr lang="uk-UA" sz="2400">
                <a:latin typeface="Bookman Old Style" pitchFamily="18" charset="0"/>
              </a:rPr>
              <a:t>6 областей, 118 районів</a:t>
            </a:r>
          </a:p>
          <a:p>
            <a:pPr algn="just"/>
            <a:r>
              <a:rPr lang="uk-UA" sz="2400" b="1">
                <a:latin typeface="Bookman Old Style" pitchFamily="18" charset="0"/>
              </a:rPr>
              <a:t>Великі міста</a:t>
            </a:r>
            <a:r>
              <a:rPr lang="uk-UA" sz="2400">
                <a:latin typeface="Bookman Old Style" pitchFamily="18" charset="0"/>
              </a:rPr>
              <a:t>: Мінськ</a:t>
            </a:r>
            <a:r>
              <a:rPr lang="ru-RU" sz="2400">
                <a:latin typeface="Bookman Old Style" pitchFamily="18" charset="0"/>
              </a:rPr>
              <a:t> (1,7 млн. </a:t>
            </a:r>
            <a:r>
              <a:rPr lang="uk-UA" sz="2400">
                <a:latin typeface="Bookman Old Style" pitchFamily="18" charset="0"/>
              </a:rPr>
              <a:t>осіб), Гомель </a:t>
            </a:r>
            <a:r>
              <a:rPr lang="ru-RU" sz="2400">
                <a:latin typeface="Bookman Old Style" pitchFamily="18" charset="0"/>
              </a:rPr>
              <a:t>(500 тис. </a:t>
            </a:r>
            <a:r>
              <a:rPr lang="uk-UA" sz="2400">
                <a:latin typeface="Bookman Old Style" pitchFamily="18" charset="0"/>
              </a:rPr>
              <a:t>осіб), Могильов (370 тис.), Вітебськ</a:t>
            </a:r>
            <a:r>
              <a:rPr lang="ru-RU" sz="2400">
                <a:latin typeface="Bookman Old Style" pitchFamily="18" charset="0"/>
              </a:rPr>
              <a:t> (358 тис.)</a:t>
            </a:r>
            <a:endParaRPr lang="uk-UA" sz="2400">
              <a:latin typeface="Bookman Old Style" pitchFamily="18" charset="0"/>
            </a:endParaRPr>
          </a:p>
          <a:p>
            <a:pPr algn="just"/>
            <a:r>
              <a:rPr lang="uk-UA" sz="2400" b="1">
                <a:latin typeface="Bookman Old Style" pitchFamily="18" charset="0"/>
              </a:rPr>
              <a:t>Грошова одиниця:</a:t>
            </a:r>
            <a:r>
              <a:rPr lang="uk-UA" sz="2400">
                <a:latin typeface="Bookman Old Style" pitchFamily="18" charset="0"/>
              </a:rPr>
              <a:t> білоруський рубль</a:t>
            </a:r>
            <a:endParaRPr lang="en-US" sz="2400" b="1">
              <a:latin typeface="Bookman Old Style" pitchFamily="18" charset="0"/>
            </a:endParaRPr>
          </a:p>
        </p:txBody>
      </p:sp>
      <p:pic>
        <p:nvPicPr>
          <p:cNvPr id="13316" name="Рисунок 8"/>
          <p:cNvPicPr>
            <a:picLocks noChangeAspect="1"/>
          </p:cNvPicPr>
          <p:nvPr/>
        </p:nvPicPr>
        <p:blipFill>
          <a:blip r:embed="rId2"/>
          <a:srcRect/>
          <a:stretch>
            <a:fillRect/>
          </a:stretch>
        </p:blipFill>
        <p:spPr bwMode="auto">
          <a:xfrm>
            <a:off x="2195513" y="4437063"/>
            <a:ext cx="4968875" cy="22733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xfrm>
            <a:off x="539750" y="0"/>
            <a:ext cx="8229600" cy="1143000"/>
          </a:xfrm>
          <a:noFill/>
        </p:spPr>
        <p:txBody>
          <a:bodyPr wrap="square" lIns="91440" tIns="45720" rIns="91440" bIns="45720" numCol="1" anchorCtr="0" compatLnSpc="1">
            <a:prstTxWarp prst="textNoShape">
              <a:avLst/>
            </a:prstTxWarp>
          </a:bodyPr>
          <a:lstStyle/>
          <a:p>
            <a:r>
              <a:rPr lang="uk-UA" b="0" smtClean="0">
                <a:ln>
                  <a:noFill/>
                </a:ln>
                <a:solidFill>
                  <a:schemeClr val="tx1"/>
                </a:solidFill>
                <a:effectLst/>
              </a:rPr>
              <a:t>Географічне положення.</a:t>
            </a:r>
          </a:p>
        </p:txBody>
      </p:sp>
      <p:sp>
        <p:nvSpPr>
          <p:cNvPr id="16387" name="Rectangle 3"/>
          <p:cNvSpPr>
            <a:spLocks noGrp="1"/>
          </p:cNvSpPr>
          <p:nvPr>
            <p:ph type="body" idx="1"/>
          </p:nvPr>
        </p:nvSpPr>
        <p:spPr>
          <a:xfrm>
            <a:off x="395288" y="1125538"/>
            <a:ext cx="8229600" cy="4708525"/>
          </a:xfrm>
        </p:spPr>
        <p:txBody>
          <a:bodyPr/>
          <a:lstStyle/>
          <a:p>
            <a:r>
              <a:rPr lang="uk-UA" smtClean="0"/>
              <a:t> Країна розташована на сході Європи, на перехресті транзитних шляхів, проте не має виходу до моря. Межує з Україною, Росією, Латвією, Литвою та Польщею </a:t>
            </a:r>
          </a:p>
        </p:txBody>
      </p:sp>
      <p:pic>
        <p:nvPicPr>
          <p:cNvPr id="16389" name="Picture 5" descr="karta"/>
          <p:cNvPicPr>
            <a:picLocks noChangeAspect="1" noChangeArrowheads="1"/>
          </p:cNvPicPr>
          <p:nvPr/>
        </p:nvPicPr>
        <p:blipFill>
          <a:blip r:embed="rId2"/>
          <a:srcRect/>
          <a:stretch>
            <a:fillRect/>
          </a:stretch>
        </p:blipFill>
        <p:spPr bwMode="auto">
          <a:xfrm>
            <a:off x="2124075" y="3213100"/>
            <a:ext cx="4824413" cy="34655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468313" y="0"/>
            <a:ext cx="8229600" cy="1143000"/>
          </a:xfrm>
        </p:spPr>
        <p:txBody>
          <a:bodyPr wrap="square" lIns="91440" tIns="45720" rIns="91440" bIns="45720" numCol="1" anchorCtr="0" compatLnSpc="1">
            <a:prstTxWarp prst="textNoShape">
              <a:avLst/>
            </a:prstTxWarp>
          </a:bodyPr>
          <a:lstStyle/>
          <a:p>
            <a:pPr eaLnBrk="1" hangingPunct="1"/>
            <a:r>
              <a:rPr lang="uk-UA" smtClean="0">
                <a:ln>
                  <a:noFill/>
                </a:ln>
                <a:solidFill>
                  <a:schemeClr val="tx1"/>
                </a:solidFill>
                <a:effectLst/>
              </a:rPr>
              <a:t>Склад території</a:t>
            </a:r>
          </a:p>
        </p:txBody>
      </p:sp>
      <p:sp>
        <p:nvSpPr>
          <p:cNvPr id="14338" name="Rectangle 3"/>
          <p:cNvSpPr>
            <a:spLocks noGrp="1"/>
          </p:cNvSpPr>
          <p:nvPr>
            <p:ph type="body" idx="1"/>
          </p:nvPr>
        </p:nvSpPr>
        <p:spPr>
          <a:xfrm>
            <a:off x="323850" y="1196975"/>
            <a:ext cx="8229600" cy="4708525"/>
          </a:xfrm>
        </p:spPr>
        <p:txBody>
          <a:bodyPr/>
          <a:lstStyle/>
          <a:p>
            <a:pPr eaLnBrk="1" hangingPunct="1"/>
            <a:r>
              <a:rPr lang="uk-UA" smtClean="0"/>
              <a:t>За адміністративно-територіальним поділом до складу держави входять 6 областей і муніципалітет — м. Мінськ </a:t>
            </a:r>
          </a:p>
        </p:txBody>
      </p:sp>
      <p:sp>
        <p:nvSpPr>
          <p:cNvPr id="14340" name="Прямоугольник 9"/>
          <p:cNvSpPr>
            <a:spLocks noChangeArrowheads="1"/>
          </p:cNvSpPr>
          <p:nvPr/>
        </p:nvSpPr>
        <p:spPr bwMode="auto">
          <a:xfrm>
            <a:off x="1042988" y="5876925"/>
            <a:ext cx="7261225" cy="762000"/>
          </a:xfrm>
          <a:prstGeom prst="rect">
            <a:avLst/>
          </a:prstGeom>
          <a:noFill/>
          <a:ln w="9525">
            <a:noFill/>
            <a:miter lim="800000"/>
            <a:headEnd/>
            <a:tailEnd/>
          </a:ln>
        </p:spPr>
        <p:txBody>
          <a:bodyPr>
            <a:spAutoFit/>
          </a:bodyPr>
          <a:lstStyle/>
          <a:p>
            <a:pPr algn="ctr"/>
            <a:r>
              <a:rPr lang="uk-UA" sz="2200" b="1">
                <a:latin typeface="Bookman Old Style" pitchFamily="18" charset="0"/>
              </a:rPr>
              <a:t>6 областей: Мінська, Брестська, Гомельська, Могильовська, Вітебська, Гродненська </a:t>
            </a:r>
          </a:p>
        </p:txBody>
      </p:sp>
      <p:pic>
        <p:nvPicPr>
          <p:cNvPr id="14341" name="Рисунок 4"/>
          <p:cNvPicPr>
            <a:picLocks noChangeAspect="1"/>
          </p:cNvPicPr>
          <p:nvPr/>
        </p:nvPicPr>
        <p:blipFill>
          <a:blip r:embed="rId2"/>
          <a:srcRect l="9877" t="3841" r="10077" b="5814"/>
          <a:stretch>
            <a:fillRect/>
          </a:stretch>
        </p:blipFill>
        <p:spPr bwMode="auto">
          <a:xfrm>
            <a:off x="2555875" y="2565400"/>
            <a:ext cx="39592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xfrm>
            <a:off x="468313" y="188913"/>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Населення. </a:t>
            </a:r>
          </a:p>
        </p:txBody>
      </p:sp>
      <p:sp>
        <p:nvSpPr>
          <p:cNvPr id="22531" name="Rectangle 3"/>
          <p:cNvSpPr>
            <a:spLocks noGrp="1"/>
          </p:cNvSpPr>
          <p:nvPr>
            <p:ph type="body" idx="1"/>
          </p:nvPr>
        </p:nvSpPr>
        <p:spPr>
          <a:xfrm>
            <a:off x="179388" y="1268413"/>
            <a:ext cx="8748712" cy="4708525"/>
          </a:xfrm>
        </p:spPr>
        <p:txBody>
          <a:bodyPr/>
          <a:lstStyle/>
          <a:p>
            <a:r>
              <a:rPr lang="uk-UA" sz="2400" smtClean="0"/>
              <a:t>Національну основу населення країни становлять білоруси — 79 %- Проживають також росіяни (12%), українці (4 %), поляки (3 %) та інші народності (2 %). Основні мови — білоруська та російська </a:t>
            </a:r>
            <a:br>
              <a:rPr lang="uk-UA" sz="2400" smtClean="0"/>
            </a:br>
            <a:r>
              <a:rPr lang="uk-UA" sz="2400" smtClean="0"/>
              <a:t>Густота населення — близько 50 осіб на 1 км2. Природний приріст населення становить 0,1 %. У Білорусі зафіксований </a:t>
            </a:r>
            <a:r>
              <a:rPr lang="uk-UA" sz="2400" u="sng" smtClean="0"/>
              <a:t>високий рівень урбанізації</a:t>
            </a:r>
            <a:r>
              <a:rPr lang="uk-UA" sz="2400" smtClean="0"/>
              <a:t> — 71 % міських жителів. За релігійним складом переважають </a:t>
            </a:r>
            <a:r>
              <a:rPr lang="uk-UA" sz="2400" u="sng" smtClean="0"/>
              <a:t>християни</a:t>
            </a:r>
            <a:r>
              <a:rPr lang="uk-UA" sz="2400" smtClean="0"/>
              <a:t>: православні та католики  </a:t>
            </a:r>
          </a:p>
        </p:txBody>
      </p:sp>
      <p:pic>
        <p:nvPicPr>
          <p:cNvPr id="22533" name="Picture 5" descr="383449164"/>
          <p:cNvPicPr>
            <a:picLocks noChangeAspect="1" noChangeArrowheads="1"/>
          </p:cNvPicPr>
          <p:nvPr/>
        </p:nvPicPr>
        <p:blipFill>
          <a:blip r:embed="rId2"/>
          <a:srcRect/>
          <a:stretch>
            <a:fillRect/>
          </a:stretch>
        </p:blipFill>
        <p:spPr bwMode="auto">
          <a:xfrm>
            <a:off x="3059113" y="4652963"/>
            <a:ext cx="3268662" cy="20113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Природні умови і ресурси. </a:t>
            </a:r>
          </a:p>
        </p:txBody>
      </p:sp>
      <p:sp>
        <p:nvSpPr>
          <p:cNvPr id="17411" name="Rectangle 3"/>
          <p:cNvSpPr>
            <a:spLocks noGrp="1"/>
          </p:cNvSpPr>
          <p:nvPr>
            <p:ph type="body" idx="1"/>
          </p:nvPr>
        </p:nvSpPr>
        <p:spPr>
          <a:xfrm>
            <a:off x="0" y="1557338"/>
            <a:ext cx="8893175" cy="4708525"/>
          </a:xfrm>
        </p:spPr>
        <p:txBody>
          <a:bodyPr/>
          <a:lstStyle/>
          <a:p>
            <a:pPr>
              <a:buFont typeface="Wingdings 2" pitchFamily="18" charset="2"/>
              <a:buNone/>
            </a:pPr>
            <a:r>
              <a:rPr lang="uk-UA" sz="2400" smtClean="0"/>
              <a:t>     Природні умови в цілому сприятливі для розвилку господарства. </a:t>
            </a:r>
            <a:br>
              <a:rPr lang="uk-UA" sz="2400" smtClean="0"/>
            </a:br>
            <a:r>
              <a:rPr lang="uk-UA" sz="2400" b="1" smtClean="0"/>
              <a:t>Рельєф — рівнинний</a:t>
            </a:r>
            <a:r>
              <a:rPr lang="uk-UA" sz="2400" smtClean="0"/>
              <a:t>. (Із заходу на схід простягається Білоруське пасмо (висота до 345 м — вища точка Білорусі). На півдні — низинне Білоруське Полісся. Поліська низовина (100-250 м)</a:t>
            </a:r>
          </a:p>
          <a:p>
            <a:pPr>
              <a:buFont typeface="Wingdings 2" pitchFamily="18" charset="2"/>
              <a:buNone/>
            </a:pPr>
            <a:r>
              <a:rPr lang="uk-UA" sz="2400" smtClean="0"/>
              <a:t>     </a:t>
            </a:r>
            <a:r>
              <a:rPr lang="uk-UA" sz="2400" b="1" smtClean="0"/>
              <a:t>Клімат — помірний</a:t>
            </a:r>
            <a:r>
              <a:rPr lang="uk-UA" sz="2400" smtClean="0"/>
              <a:t>, кількість опадів (до 700 мм/рік) що спричиняє заболочення значної частини території.  Переважають малородючі дерново - підзолисті    ґрунти.</a:t>
            </a:r>
            <a:r>
              <a:rPr lang="uk-UA" smtClean="0"/>
              <a:t> </a:t>
            </a:r>
            <a:r>
              <a:rPr lang="uk-UA" sz="2400" smtClean="0"/>
              <a:t>Більшість сільськогосподарських угідь потребують вживання меліоративних заходів.</a:t>
            </a:r>
            <a:r>
              <a:rPr lang="uk-UA"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xfrm>
            <a:off x="539750" y="0"/>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Річкова мережа</a:t>
            </a:r>
          </a:p>
        </p:txBody>
      </p:sp>
      <p:sp>
        <p:nvSpPr>
          <p:cNvPr id="18435" name="Rectangle 3"/>
          <p:cNvSpPr>
            <a:spLocks noGrp="1"/>
          </p:cNvSpPr>
          <p:nvPr>
            <p:ph type="body" idx="1"/>
          </p:nvPr>
        </p:nvSpPr>
        <p:spPr>
          <a:xfrm>
            <a:off x="0" y="1196975"/>
            <a:ext cx="8229600" cy="4708525"/>
          </a:xfrm>
        </p:spPr>
        <p:txBody>
          <a:bodyPr/>
          <a:lstStyle/>
          <a:p>
            <a:pPr>
              <a:buFont typeface="Wingdings 2" pitchFamily="18" charset="2"/>
              <a:buNone/>
            </a:pPr>
            <a:r>
              <a:rPr lang="uk-UA" sz="2400" smtClean="0"/>
              <a:t>     Найбільші річки — </a:t>
            </a:r>
            <a:r>
              <a:rPr lang="uk-UA" sz="2400" i="1" smtClean="0"/>
              <a:t>Дніпро, Сож, Прип'ять, Західна Двіна, Німан</a:t>
            </a:r>
            <a:r>
              <a:rPr lang="uk-UA" sz="2400" smtClean="0"/>
              <a:t>. Загалом Білорусь характеризується наявністю великої кількості річок (близько 3 тис.). Крім того, у країні є багато озер.</a:t>
            </a:r>
            <a:r>
              <a:rPr lang="uk-UA" smtClean="0"/>
              <a:t> </a:t>
            </a:r>
          </a:p>
        </p:txBody>
      </p:sp>
      <p:pic>
        <p:nvPicPr>
          <p:cNvPr id="18437" name="Picture 5" descr="reka-sozh"/>
          <p:cNvPicPr>
            <a:picLocks noChangeAspect="1" noChangeArrowheads="1"/>
          </p:cNvPicPr>
          <p:nvPr/>
        </p:nvPicPr>
        <p:blipFill>
          <a:blip r:embed="rId2"/>
          <a:srcRect/>
          <a:stretch>
            <a:fillRect/>
          </a:stretch>
        </p:blipFill>
        <p:spPr bwMode="auto">
          <a:xfrm>
            <a:off x="323850" y="3357563"/>
            <a:ext cx="3743325" cy="2603500"/>
          </a:xfrm>
          <a:prstGeom prst="rect">
            <a:avLst/>
          </a:prstGeom>
          <a:noFill/>
        </p:spPr>
      </p:pic>
      <p:pic>
        <p:nvPicPr>
          <p:cNvPr id="18439" name="Picture 7" descr="Daugava_(D%C3%BCna)_in_Riga_-_bridges"/>
          <p:cNvPicPr>
            <a:picLocks noChangeAspect="1" noChangeArrowheads="1"/>
          </p:cNvPicPr>
          <p:nvPr/>
        </p:nvPicPr>
        <p:blipFill>
          <a:blip r:embed="rId3"/>
          <a:srcRect/>
          <a:stretch>
            <a:fillRect/>
          </a:stretch>
        </p:blipFill>
        <p:spPr bwMode="auto">
          <a:xfrm>
            <a:off x="4572000" y="2997200"/>
            <a:ext cx="3744913" cy="2463800"/>
          </a:xfrm>
          <a:prstGeom prst="rect">
            <a:avLst/>
          </a:prstGeom>
          <a:noFill/>
        </p:spPr>
      </p:pic>
      <p:sp>
        <p:nvSpPr>
          <p:cNvPr id="18442" name="Rectangle 10"/>
          <p:cNvSpPr>
            <a:spLocks noChangeArrowheads="1"/>
          </p:cNvSpPr>
          <p:nvPr/>
        </p:nvSpPr>
        <p:spPr bwMode="auto">
          <a:xfrm>
            <a:off x="1692275" y="6021388"/>
            <a:ext cx="1584325" cy="457200"/>
          </a:xfrm>
          <a:prstGeom prst="rect">
            <a:avLst/>
          </a:prstGeom>
          <a:noFill/>
          <a:ln w="9525">
            <a:noFill/>
            <a:miter lim="800000"/>
            <a:headEnd/>
            <a:tailEnd/>
          </a:ln>
          <a:effectLst/>
        </p:spPr>
        <p:txBody>
          <a:bodyPr>
            <a:spAutoFit/>
          </a:bodyPr>
          <a:lstStyle/>
          <a:p>
            <a:r>
              <a:rPr lang="uk-UA" sz="2400"/>
              <a:t>Сож</a:t>
            </a:r>
          </a:p>
        </p:txBody>
      </p:sp>
      <p:sp>
        <p:nvSpPr>
          <p:cNvPr id="18443" name="Rectangle 11"/>
          <p:cNvSpPr>
            <a:spLocks noChangeArrowheads="1"/>
          </p:cNvSpPr>
          <p:nvPr/>
        </p:nvSpPr>
        <p:spPr bwMode="auto">
          <a:xfrm>
            <a:off x="5435600" y="5445125"/>
            <a:ext cx="2133600" cy="457200"/>
          </a:xfrm>
          <a:prstGeom prst="rect">
            <a:avLst/>
          </a:prstGeom>
          <a:noFill/>
          <a:ln w="9525">
            <a:noFill/>
            <a:miter lim="800000"/>
            <a:headEnd/>
            <a:tailEnd/>
          </a:ln>
          <a:effectLst/>
        </p:spPr>
        <p:txBody>
          <a:bodyPr wrap="none">
            <a:spAutoFit/>
          </a:bodyPr>
          <a:lstStyle/>
          <a:p>
            <a:r>
              <a:rPr lang="uk-UA" sz="2400"/>
              <a:t>Західна Двіна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uk-UA" b="0" smtClean="0">
                <a:ln>
                  <a:noFill/>
                </a:ln>
                <a:solidFill>
                  <a:schemeClr val="tx1"/>
                </a:solidFill>
                <a:effectLst/>
              </a:rPr>
              <a:t>Багатства надр</a:t>
            </a:r>
            <a:r>
              <a:rPr lang="uk-UA" smtClean="0">
                <a:ln>
                  <a:noFill/>
                </a:ln>
                <a:solidFill>
                  <a:schemeClr val="tx1"/>
                </a:solidFill>
                <a:effectLst/>
              </a:rPr>
              <a:t> </a:t>
            </a:r>
          </a:p>
        </p:txBody>
      </p:sp>
      <p:sp>
        <p:nvSpPr>
          <p:cNvPr id="9" name="Rectangle 3"/>
          <p:cNvSpPr>
            <a:spLocks noChangeArrowheads="1"/>
          </p:cNvSpPr>
          <p:nvPr/>
        </p:nvSpPr>
        <p:spPr bwMode="auto">
          <a:xfrm>
            <a:off x="395288" y="2781300"/>
            <a:ext cx="8424862" cy="3652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r>
              <a:rPr lang="uk-UA" sz="2400" b="1">
                <a:latin typeface="Bookman Old Style" pitchFamily="18" charset="0"/>
              </a:rPr>
              <a:t>Мінеральні природні ресурси дуже бідні.</a:t>
            </a:r>
            <a:endParaRPr lang="uk-UA" sz="2400">
              <a:latin typeface="Bookman Old Style" pitchFamily="18" charset="0"/>
            </a:endParaRPr>
          </a:p>
          <a:p>
            <a:pPr marL="342900" indent="-342900">
              <a:buFontTx/>
              <a:buAutoNum type="arabicPeriod"/>
            </a:pPr>
            <a:r>
              <a:rPr lang="uk-UA" sz="2400">
                <a:latin typeface="Bookman Old Style" pitchFamily="18" charset="0"/>
              </a:rPr>
              <a:t>Торф </a:t>
            </a:r>
            <a:r>
              <a:rPr lang="uk-UA">
                <a:latin typeface="Bookman Old Style" pitchFamily="18" charset="0"/>
              </a:rPr>
              <a:t>— </a:t>
            </a:r>
            <a:r>
              <a:rPr lang="uk-UA" sz="2400">
                <a:latin typeface="Bookman Old Style" pitchFamily="18" charset="0"/>
              </a:rPr>
              <a:t>основне паливо країни.</a:t>
            </a:r>
            <a:r>
              <a:rPr lang="uk-UA">
                <a:latin typeface="Bookman Old Style" pitchFamily="18" charset="0"/>
              </a:rPr>
              <a:t> </a:t>
            </a:r>
            <a:endParaRPr lang="uk-UA" sz="2400">
              <a:latin typeface="Bookman Old Style" pitchFamily="18" charset="0"/>
            </a:endParaRPr>
          </a:p>
          <a:p>
            <a:pPr marL="342900" indent="-342900">
              <a:buFontTx/>
              <a:buAutoNum type="arabicPeriod"/>
            </a:pPr>
            <a:r>
              <a:rPr lang="uk-UA" sz="2400">
                <a:latin typeface="Bookman Old Style" pitchFamily="18" charset="0"/>
              </a:rPr>
              <a:t>Калійна та кухонна сіль (Солігорськ)</a:t>
            </a:r>
          </a:p>
          <a:p>
            <a:pPr marL="342900" indent="-342900">
              <a:buFontTx/>
              <a:buAutoNum type="arabicPeriod"/>
            </a:pPr>
            <a:r>
              <a:rPr lang="uk-UA" sz="2400">
                <a:latin typeface="Bookman Old Style" pitchFamily="18" charset="0"/>
              </a:rPr>
              <a:t>Будівельна сировина </a:t>
            </a:r>
            <a:r>
              <a:rPr lang="uk-UA" sz="2000">
                <a:latin typeface="Bookman Old Style" pitchFamily="18" charset="0"/>
              </a:rPr>
              <a:t>(</a:t>
            </a:r>
            <a:r>
              <a:rPr lang="uk-UA" sz="2000"/>
              <a:t>вапняк, глина, скляні піски, крейда) </a:t>
            </a:r>
            <a:endParaRPr lang="uk-UA" sz="2000">
              <a:latin typeface="Bookman Old Style" pitchFamily="18" charset="0"/>
            </a:endParaRPr>
          </a:p>
          <a:p>
            <a:pPr marL="342900" indent="-342900">
              <a:buFontTx/>
              <a:buAutoNum type="arabicPeriod"/>
            </a:pPr>
            <a:r>
              <a:rPr lang="uk-UA" sz="2400">
                <a:latin typeface="Bookman Old Style" pitchFamily="18" charset="0"/>
              </a:rPr>
              <a:t>Нафта (невеликі запаси)</a:t>
            </a:r>
          </a:p>
          <a:p>
            <a:pPr marL="342900" indent="-342900">
              <a:buFontTx/>
              <a:buAutoNum type="arabicPeriod"/>
            </a:pPr>
            <a:r>
              <a:rPr lang="uk-UA" sz="2400">
                <a:latin typeface="Bookman Old Style" pitchFamily="18" charset="0"/>
              </a:rPr>
              <a:t>Кам'яне вугілля (невеликі запаси)</a:t>
            </a:r>
            <a:br>
              <a:rPr lang="uk-UA" sz="2400">
                <a:latin typeface="Bookman Old Style" pitchFamily="18" charset="0"/>
              </a:rPr>
            </a:br>
            <a:r>
              <a:rPr lang="uk-UA" sz="2400">
                <a:latin typeface="Bookman Old Style" pitchFamily="18" charset="0"/>
              </a:rPr>
              <a:t/>
            </a:r>
            <a:br>
              <a:rPr lang="uk-UA" sz="2400">
                <a:latin typeface="Bookman Old Style" pitchFamily="18" charset="0"/>
              </a:rPr>
            </a:br>
            <a:endParaRPr lang="uk-UA" sz="2400">
              <a:latin typeface="Bookman Old Style" pitchFamily="18" charset="0"/>
            </a:endParaRPr>
          </a:p>
          <a:p>
            <a:pPr marL="342900" indent="-342900"/>
            <a:r>
              <a:rPr lang="uk-UA" sz="2400"/>
              <a:t/>
            </a:r>
            <a:br>
              <a:rPr lang="uk-UA" sz="2400"/>
            </a:br>
            <a:endParaRPr lang="uk-UA"/>
          </a:p>
        </p:txBody>
      </p:sp>
      <p:sp>
        <p:nvSpPr>
          <p:cNvPr id="19461" name="Rectangle 5"/>
          <p:cNvSpPr>
            <a:spLocks noChangeArrowheads="1"/>
          </p:cNvSpPr>
          <p:nvPr/>
        </p:nvSpPr>
        <p:spPr bwMode="auto">
          <a:xfrm>
            <a:off x="323850" y="1412875"/>
            <a:ext cx="8064500" cy="1187450"/>
          </a:xfrm>
          <a:prstGeom prst="rect">
            <a:avLst/>
          </a:prstGeom>
          <a:noFill/>
          <a:ln w="9525">
            <a:noFill/>
            <a:miter lim="800000"/>
            <a:headEnd/>
            <a:tailEnd/>
          </a:ln>
          <a:effectLst/>
        </p:spPr>
        <p:txBody>
          <a:bodyPr>
            <a:spAutoFit/>
          </a:bodyPr>
          <a:lstStyle/>
          <a:p>
            <a:r>
              <a:rPr lang="uk-UA" sz="2400"/>
              <a:t>Розвиток багатьох галузей промисловості Білорусі спирається на власні трудові ресурси і залежить від імпорту сировини.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468313" y="188913"/>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Машинобудування</a:t>
            </a:r>
          </a:p>
        </p:txBody>
      </p:sp>
      <p:sp>
        <p:nvSpPr>
          <p:cNvPr id="27651" name="Rectangle 3"/>
          <p:cNvSpPr>
            <a:spLocks noGrp="1"/>
          </p:cNvSpPr>
          <p:nvPr>
            <p:ph type="body" idx="1"/>
          </p:nvPr>
        </p:nvSpPr>
        <p:spPr>
          <a:xfrm>
            <a:off x="0" y="1412875"/>
            <a:ext cx="5759450" cy="4708525"/>
          </a:xfrm>
        </p:spPr>
        <p:txBody>
          <a:bodyPr/>
          <a:lstStyle/>
          <a:p>
            <a:r>
              <a:rPr lang="uk-UA" sz="2400" smtClean="0"/>
              <a:t>Автомобілебудування представлене виробництвом дизельних, вантажних автомашин у Мінську і Могильовi, самоскидів великої вантажності - у Жодино. Багато підприємств з виробництва тракторів, комбайнів та іншої сільської господарської техніки і комплектуючих деталей   </a:t>
            </a:r>
          </a:p>
        </p:txBody>
      </p:sp>
      <p:pic>
        <p:nvPicPr>
          <p:cNvPr id="27653" name="Picture 5" descr="Карта"/>
          <p:cNvPicPr>
            <a:picLocks noChangeAspect="1" noChangeArrowheads="1"/>
          </p:cNvPicPr>
          <p:nvPr/>
        </p:nvPicPr>
        <p:blipFill>
          <a:blip r:embed="rId2"/>
          <a:srcRect/>
          <a:stretch>
            <a:fillRect/>
          </a:stretch>
        </p:blipFill>
        <p:spPr bwMode="auto">
          <a:xfrm>
            <a:off x="5651500" y="1700213"/>
            <a:ext cx="3235325" cy="44656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TotalTime>
  <Words>567</Words>
  <Application>Microsoft Office PowerPoint</Application>
  <PresentationFormat>Экран (4:3)</PresentationFormat>
  <Paragraphs>79</Paragraphs>
  <Slides>16</Slides>
  <Notes>0</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2</vt:i4>
      </vt:variant>
      <vt:variant>
        <vt:lpstr>Заголовки слайдов</vt:lpstr>
      </vt:variant>
      <vt:variant>
        <vt:i4>16</vt:i4>
      </vt:variant>
    </vt:vector>
  </HeadingPairs>
  <TitlesOfParts>
    <vt:vector size="27" baseType="lpstr">
      <vt:lpstr>Arial</vt:lpstr>
      <vt:lpstr>Times New Roman</vt:lpstr>
      <vt:lpstr>Wingdings 2</vt:lpstr>
      <vt:lpstr>Wingdings</vt:lpstr>
      <vt:lpstr>Wingdings 3</vt:lpstr>
      <vt:lpstr>Calibri</vt:lpstr>
      <vt:lpstr>Monotype Corsiva</vt:lpstr>
      <vt:lpstr>Forte</vt:lpstr>
      <vt:lpstr>Bookman Old Style</vt:lpstr>
      <vt:lpstr>Апекс</vt:lpstr>
      <vt:lpstr>Апекс</vt:lpstr>
      <vt:lpstr>Білорусь</vt:lpstr>
      <vt:lpstr>Слайд 2</vt:lpstr>
      <vt:lpstr>Географічне положення.</vt:lpstr>
      <vt:lpstr>Склад території</vt:lpstr>
      <vt:lpstr>Населення. </vt:lpstr>
      <vt:lpstr>Природні умови і ресурси. </vt:lpstr>
      <vt:lpstr>Річкова мережа</vt:lpstr>
      <vt:lpstr>Багатства надр </vt:lpstr>
      <vt:lpstr>Машинобудування</vt:lpstr>
      <vt:lpstr>Хімічна промисловість</vt:lpstr>
      <vt:lpstr>Лісова промисловість</vt:lpstr>
      <vt:lpstr>Легка промисловість</vt:lpstr>
      <vt:lpstr>Промисловість</vt:lpstr>
      <vt:lpstr>Сільське господарство</vt:lpstr>
      <vt:lpstr>Сільське господарство</vt:lpstr>
      <vt:lpstr>Зовнішня торгівля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Даша</dc:creator>
  <cp:lastModifiedBy>1</cp:lastModifiedBy>
  <cp:revision>20</cp:revision>
  <dcterms:created xsi:type="dcterms:W3CDTF">2011-10-19T15:00:27Z</dcterms:created>
  <dcterms:modified xsi:type="dcterms:W3CDTF">2014-03-17T21:46:28Z</dcterms:modified>
</cp:coreProperties>
</file>