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E3B431"/>
    <a:srgbClr val="0000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0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506" y="1396996"/>
            <a:ext cx="8500062" cy="2387600"/>
          </a:xfrm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  <a:buNone/>
            </a:pPr>
            <a:r>
              <a:rPr lang="uk-UA" sz="6000" b="1" i="0" dirty="0" smtClean="0">
                <a:solidFill>
                  <a:srgbClr val="3C4743"/>
                </a:solidFill>
                <a:latin typeface="Calibri"/>
                <a:ea typeface="+mj-ea"/>
                <a:cs typeface="+mj-cs"/>
              </a:rPr>
              <a:t>Показникові рівняння та нерівності. Основні види та способи їх розв'язування. </a:t>
            </a:r>
            <a:endParaRPr lang="ru-RU" sz="6000" b="1" i="0" dirty="0">
              <a:solidFill>
                <a:srgbClr val="3C4743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28649" y="440872"/>
                <a:ext cx="8686800" cy="6296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i="1" dirty="0" smtClean="0">
                    <a:solidFill>
                      <a:srgbClr val="1C1C1C"/>
                    </a:solidFill>
                  </a:rPr>
                  <a:t>Заміна:</a:t>
                </a:r>
                <a:r>
                  <a:rPr lang="en-US" sz="2800" i="1" dirty="0" smtClean="0">
                    <a:solidFill>
                      <a:srgbClr val="1C1C1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sup>
                    </m:sSup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sz="2800" i="1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=49−4∙2∙5=9</m:t>
                      </m:r>
                    </m:oMath>
                  </m:oMathPara>
                </a14:m>
                <a:endParaRPr lang="en-US" sz="2800" i="1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7−3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rgbClr val="1C1C1C"/>
                  </a:solidFill>
                </a:endParaRPr>
              </a:p>
              <a:p>
                <a:r>
                  <a:rPr lang="uk-UA" sz="2800" i="1" dirty="0">
                    <a:solidFill>
                      <a:srgbClr val="1C1C1C"/>
                    </a:solidFill>
                  </a:rPr>
                  <a:t>Повертаючись до заміни, маємо: </a:t>
                </a:r>
                <a:endParaRPr lang="ru-RU" sz="2800" dirty="0">
                  <a:solidFill>
                    <a:srgbClr val="1C1C1C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80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800" i="1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=1;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;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1C1C1C"/>
                    </a:solidFill>
                  </a:rPr>
                  <a:t>  │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2800" i="1" dirty="0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 smtClean="0">
                    <a:solidFill>
                      <a:srgbClr val="1C1C1C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 dirty="0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0;</m:t>
                              </m:r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=1;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solidFill>
                      <a:srgbClr val="1C1C1C"/>
                    </a:solidFill>
                  </a:rPr>
                  <a:t>    │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2800" i="1" dirty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 smtClean="0">
                    <a:solidFill>
                      <a:srgbClr val="1C1C1C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 dirty="0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=0;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=1.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dirty="0" smtClean="0">
                        <a:solidFill>
                          <a:srgbClr val="1C1C1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1C1C1C"/>
                    </a:solidFill>
                  </a:rPr>
                  <a:t> </a:t>
                </a:r>
              </a:p>
              <a:p>
                <a:endParaRPr lang="en-US" sz="2800" dirty="0">
                  <a:solidFill>
                    <a:srgbClr val="1C1C1C"/>
                  </a:solidFill>
                </a:endParaRPr>
              </a:p>
              <a:p>
                <a:r>
                  <a:rPr lang="uk-UA" sz="2800" i="1" dirty="0" smtClean="0">
                    <a:solidFill>
                      <a:srgbClr val="1C1C1C"/>
                    </a:solidFill>
                  </a:rPr>
                  <a:t>Відповідь:</a:t>
                </a:r>
                <a:r>
                  <a:rPr lang="en-US" sz="2800" i="1" dirty="0" smtClean="0">
                    <a:solidFill>
                      <a:srgbClr val="1C1C1C"/>
                    </a:solidFill>
                  </a:rPr>
                  <a:t> 0; 1.</a:t>
                </a:r>
                <a:endParaRPr lang="ru-RU" sz="2800" dirty="0">
                  <a:solidFill>
                    <a:srgbClr val="1C1C1C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649" y="440872"/>
                <a:ext cx="8686800" cy="6296147"/>
              </a:xfrm>
              <a:prstGeom prst="rect">
                <a:avLst/>
              </a:prstGeom>
              <a:blipFill rotWithShape="1">
                <a:blip r:embed="rId3"/>
                <a:stretch>
                  <a:fillRect l="-1474" b="-1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3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12470" y="959413"/>
                <a:ext cx="5519059" cy="615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+2∙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−5∙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 algn="ctr"/>
                <a:r>
                  <a:rPr lang="ru-RU" sz="2800" i="1" u="sng" dirty="0" err="1" smtClean="0">
                    <a:solidFill>
                      <a:srgbClr val="1C1C1C"/>
                    </a:solidFill>
                  </a:rPr>
                  <a:t>Розв</a:t>
                </a:r>
                <a:r>
                  <a:rPr lang="en-US" sz="2800" i="1" u="sng" dirty="0">
                    <a:solidFill>
                      <a:srgbClr val="1C1C1C"/>
                    </a:solidFill>
                  </a:rPr>
                  <a:t>’</a:t>
                </a:r>
                <a:r>
                  <a:rPr lang="ru-RU" sz="2800" i="1" u="sng" dirty="0" err="1" smtClean="0">
                    <a:solidFill>
                      <a:srgbClr val="1C1C1C"/>
                    </a:solidFill>
                  </a:rPr>
                  <a:t>язання</a:t>
                </a:r>
                <a:r>
                  <a:rPr lang="en-US" sz="2800" i="1" u="sng" dirty="0" smtClean="0">
                    <a:solidFill>
                      <a:srgbClr val="1C1C1C"/>
                    </a:solidFill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−5∙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+2∙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+2=0</m:t>
                      </m:r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 algn="ctr"/>
                <a:r>
                  <a:rPr lang="uk-UA" sz="2800" i="1" dirty="0">
                    <a:solidFill>
                      <a:srgbClr val="1C1C1C"/>
                    </a:solidFill>
                  </a:rPr>
                  <a:t>Заміна</a:t>
                </a:r>
                <a:r>
                  <a:rPr lang="uk-UA" sz="2800" i="1" dirty="0" smtClean="0"/>
                  <a:t>: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sz="2800" b="0" i="1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      3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b="0" i="0" smtClean="0">
                          <a:solidFill>
                            <a:srgbClr val="1C1C1C"/>
                          </a:solidFill>
                          <a:latin typeface="Cambria Math"/>
                        </a:rPr>
                        <m:t>+2=0</m:t>
                      </m:r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=25−4∙3∙2=1</m:t>
                      </m:r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5+1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5−1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</a:endParaRPr>
              </a:p>
              <a:p>
                <a:pPr algn="ctr"/>
                <a:endParaRPr lang="en-US" sz="2800" b="0" dirty="0" smtClean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470" y="959413"/>
                <a:ext cx="5519059" cy="61541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18655" y="212271"/>
            <a:ext cx="929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rgbClr val="1C1C1C"/>
                </a:solidFill>
              </a:rPr>
              <a:t>Рівняння</a:t>
            </a:r>
            <a:r>
              <a:rPr lang="en-US" sz="3600" i="1" dirty="0">
                <a:solidFill>
                  <a:srgbClr val="1C1C1C"/>
                </a:solidFill>
              </a:rPr>
              <a:t>, </a:t>
            </a:r>
            <a:r>
              <a:rPr lang="en-US" sz="3600" i="1" dirty="0" err="1">
                <a:solidFill>
                  <a:srgbClr val="1C1C1C"/>
                </a:solidFill>
              </a:rPr>
              <a:t>що</a:t>
            </a:r>
            <a:r>
              <a:rPr lang="en-US" sz="3600" i="1" dirty="0">
                <a:solidFill>
                  <a:srgbClr val="1C1C1C"/>
                </a:solidFill>
              </a:rPr>
              <a:t> </a:t>
            </a:r>
            <a:r>
              <a:rPr lang="en-US" sz="3600" i="1" dirty="0" err="1">
                <a:solidFill>
                  <a:srgbClr val="1C1C1C"/>
                </a:solidFill>
              </a:rPr>
              <a:t>зводиться</a:t>
            </a:r>
            <a:r>
              <a:rPr lang="en-US" sz="3600" i="1" dirty="0">
                <a:solidFill>
                  <a:srgbClr val="1C1C1C"/>
                </a:solidFill>
              </a:rPr>
              <a:t> </a:t>
            </a:r>
            <a:r>
              <a:rPr lang="en-US" sz="3600" i="1" dirty="0" err="1">
                <a:solidFill>
                  <a:srgbClr val="1C1C1C"/>
                </a:solidFill>
              </a:rPr>
              <a:t>до</a:t>
            </a:r>
            <a:r>
              <a:rPr lang="en-US" sz="3600" i="1" dirty="0">
                <a:solidFill>
                  <a:srgbClr val="1C1C1C"/>
                </a:solidFill>
              </a:rPr>
              <a:t> </a:t>
            </a:r>
            <a:r>
              <a:rPr lang="en-US" sz="3600" i="1" dirty="0" err="1">
                <a:solidFill>
                  <a:srgbClr val="1C1C1C"/>
                </a:solidFill>
              </a:rPr>
              <a:t>однорідних</a:t>
            </a:r>
            <a:endParaRPr lang="en-US" sz="3600" dirty="0">
              <a:solidFill>
                <a:srgbClr val="1C1C1C"/>
              </a:solidFill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43800" y="1111873"/>
                <a:ext cx="4408714" cy="5494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i="1" dirty="0" smtClean="0">
                    <a:solidFill>
                      <a:srgbClr val="1C1C1C"/>
                    </a:solidFill>
                  </a:rPr>
                  <a:t>Повертаючись до заміни, маємо: </a:t>
                </a:r>
                <a:endParaRPr lang="en-US" sz="2800" i="1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80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80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2800" i="1" smtClean="0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=1;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 algn="ctr"/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80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=0;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=1. 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1C1C1C"/>
                    </a:solidFill>
                  </a:rPr>
                  <a:t> </a:t>
                </a:r>
              </a:p>
              <a:p>
                <a:pPr algn="ctr"/>
                <a:endParaRPr lang="en-US" sz="2800" dirty="0">
                  <a:solidFill>
                    <a:srgbClr val="1C1C1C"/>
                  </a:solidFill>
                </a:endParaRPr>
              </a:p>
              <a:p>
                <a:pPr algn="ctr"/>
                <a:r>
                  <a:rPr lang="uk-UA" sz="2800" i="1" dirty="0">
                    <a:solidFill>
                      <a:srgbClr val="1C1C1C"/>
                    </a:solidFill>
                  </a:rPr>
                  <a:t>Відповідь: 0; </a:t>
                </a:r>
                <a:r>
                  <a:rPr lang="uk-UA" sz="2800" i="1" dirty="0" smtClean="0">
                    <a:solidFill>
                      <a:srgbClr val="1C1C1C"/>
                    </a:solidFill>
                  </a:rPr>
                  <a:t>1</a:t>
                </a:r>
                <a:r>
                  <a:rPr lang="en-US" sz="2800" i="1" dirty="0" smtClean="0">
                    <a:solidFill>
                      <a:srgbClr val="1C1C1C"/>
                    </a:solidFill>
                  </a:rPr>
                  <a:t>.</a:t>
                </a:r>
                <a:r>
                  <a:rPr lang="uk-UA" sz="2800" i="1" dirty="0" smtClean="0"/>
                  <a:t> </a:t>
                </a:r>
                <a:endParaRPr lang="ru-RU" sz="2800" dirty="0"/>
              </a:p>
              <a:p>
                <a:pPr algn="ctr"/>
                <a:endParaRPr lang="ru-RU" sz="2800" dirty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111873"/>
                <a:ext cx="4408714" cy="5494261"/>
              </a:xfrm>
              <a:prstGeom prst="rect">
                <a:avLst/>
              </a:prstGeom>
              <a:blipFill rotWithShape="1">
                <a:blip r:embed="rId4"/>
                <a:stretch>
                  <a:fillRect l="-2905" t="-9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7331529" y="1289957"/>
            <a:ext cx="0" cy="5061857"/>
          </a:xfrm>
          <a:prstGeom prst="line">
            <a:avLst/>
          </a:prstGeom>
          <a:ln w="127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2318655" y="832919"/>
            <a:ext cx="4498604" cy="688063"/>
          </a:xfrm>
          <a:prstGeom prst="roundRect">
            <a:avLst/>
          </a:prstGeom>
          <a:noFill/>
          <a:ln w="38100">
            <a:solidFill>
              <a:srgbClr val="E3B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08847" y="1335740"/>
                <a:ext cx="6849035" cy="5112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ru-RU" sz="280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80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800" i="1" smtClean="0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800" b="0" i="1" smtClean="0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80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 algn="ctr"/>
                <a:r>
                  <a:rPr lang="ru-RU" sz="2800" i="1" dirty="0" smtClean="0">
                    <a:solidFill>
                      <a:srgbClr val="1C1C1C"/>
                    </a:solidFill>
                  </a:rPr>
                  <a:t>Зам</a:t>
                </a:r>
                <a:r>
                  <a:rPr lang="uk-UA" sz="2800" i="1" dirty="0" err="1" smtClean="0">
                    <a:solidFill>
                      <a:srgbClr val="1C1C1C"/>
                    </a:solidFill>
                  </a:rPr>
                  <a:t>іна</a:t>
                </a:r>
                <a:r>
                  <a:rPr lang="uk-UA" sz="2800" i="1" dirty="0" smtClean="0">
                    <a:solidFill>
                      <a:srgbClr val="1C1C1C"/>
                    </a:solidFill>
                  </a:rPr>
                  <a:t>:</a:t>
                </a:r>
                <a:r>
                  <a:rPr lang="en-US" sz="2800" dirty="0">
                    <a:solidFill>
                      <a:srgbClr val="1C1C1C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i="1" dirty="0" smtClean="0">
                    <a:solidFill>
                      <a:srgbClr val="1C1C1C"/>
                    </a:solidFill>
                  </a:rPr>
                  <a:t>=t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=−1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rgbClr val="1C1C1C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847" y="1335740"/>
                <a:ext cx="6849035" cy="51121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77035" y="268941"/>
                <a:ext cx="8444753" cy="130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sup>
                    </m:sSup>
                    <m:r>
                      <a:rPr lang="en-US" sz="2800" i="1">
                        <a:solidFill>
                          <a:srgbClr val="1C1C1C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rad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solidFill>
                          <a:srgbClr val="1C1C1C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1C1C1C"/>
                    </a:solidFill>
                  </a:rPr>
                  <a:t>=</a:t>
                </a:r>
                <a:r>
                  <a:rPr lang="en-US" sz="2800" dirty="0" smtClean="0">
                    <a:solidFill>
                      <a:srgbClr val="1C1C1C"/>
                    </a:solidFill>
                  </a:rPr>
                  <a:t>0</a:t>
                </a:r>
              </a:p>
              <a:p>
                <a:pPr algn="ctr"/>
                <a:r>
                  <a:rPr lang="ru-RU" sz="2800" i="1" u="sng" dirty="0" err="1" smtClean="0">
                    <a:solidFill>
                      <a:srgbClr val="1C1C1C"/>
                    </a:solidFill>
                  </a:rPr>
                  <a:t>Розв</a:t>
                </a:r>
                <a:r>
                  <a:rPr lang="en-US" sz="2800" i="1" u="sng" dirty="0">
                    <a:solidFill>
                      <a:srgbClr val="1C1C1C"/>
                    </a:solidFill>
                  </a:rPr>
                  <a:t>’</a:t>
                </a:r>
                <a:r>
                  <a:rPr lang="ru-RU" sz="2800" i="1" u="sng" dirty="0" err="1">
                    <a:solidFill>
                      <a:srgbClr val="1C1C1C"/>
                    </a:solidFill>
                  </a:rPr>
                  <a:t>язання</a:t>
                </a:r>
                <a:endParaRPr lang="en-US" sz="2800" i="1" u="sng" dirty="0">
                  <a:solidFill>
                    <a:srgbClr val="1C1C1C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035" y="268941"/>
                <a:ext cx="8444753" cy="13054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7718612" y="1574363"/>
            <a:ext cx="0" cy="4978837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53082" y="1574363"/>
                <a:ext cx="3881718" cy="4808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1C1C1C"/>
                    </a:solidFill>
                  </a:rPr>
                  <a:t>Повертаючись до </a:t>
                </a:r>
                <a:r>
                  <a:rPr lang="uk-UA" sz="2800" dirty="0" smtClean="0">
                    <a:solidFill>
                      <a:srgbClr val="1C1C1C"/>
                    </a:solidFill>
                  </a:rPr>
                  <a:t>заміни, маємо</a:t>
                </a:r>
                <a:r>
                  <a:rPr lang="en-US" sz="2800" dirty="0" smtClean="0">
                    <a:solidFill>
                      <a:srgbClr val="1C1C1C"/>
                    </a:solidFill>
                  </a:rPr>
                  <a:t>:</a:t>
                </a:r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srgbClr val="1C1C1C"/>
                                  </a:solidFill>
                                </a:rPr>
                                <m:t>=−1 </m:t>
                              </m:r>
                              <m: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;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1C1C1C"/>
                                              </a:solidFill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srgbClr val="1C1C1C"/>
                                  </a:solidFill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dirty="0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srgbClr val="1C1C1C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sz="280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=−1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sz="280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∈∅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082" y="1574363"/>
                <a:ext cx="3881718" cy="4808432"/>
              </a:xfrm>
              <a:prstGeom prst="rect">
                <a:avLst/>
              </a:prstGeom>
              <a:blipFill rotWithShape="1">
                <a:blip r:embed="rId5"/>
                <a:stretch>
                  <a:fillRect l="-3140" t="-1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1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5976" y="833718"/>
                <a:ext cx="88302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1C1C1C"/>
                    </a:solidFill>
                  </a:rPr>
                  <a:t>2x-1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ru-RU" sz="2800" dirty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976" y="833718"/>
                <a:ext cx="883023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450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8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76994" y="705395"/>
                <a:ext cx="9927772" cy="5176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b="1" i="1" dirty="0" smtClean="0">
                    <a:solidFill>
                      <a:srgbClr val="1C1C1C"/>
                    </a:solidFill>
                  </a:rPr>
                  <a:t>Показникові рівняння типу:</a:t>
                </a:r>
                <a:endParaRPr lang="en-US" sz="3200" b="1" i="1" dirty="0" smtClean="0">
                  <a:solidFill>
                    <a:srgbClr val="1C1C1C"/>
                  </a:solidFill>
                </a:endParaRPr>
              </a:p>
              <a:p>
                <a:endParaRPr lang="en-US" sz="3200" b="1" i="1" dirty="0" smtClean="0">
                  <a:solidFill>
                    <a:srgbClr val="1C1C1C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4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4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4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400" i="1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  <m:r>
                          <a:rPr lang="en-US" sz="34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4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400" b="0" i="1" smtClean="0">
                        <a:solidFill>
                          <a:srgbClr val="1C1C1C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4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4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4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  <m:r>
                          <a:rPr lang="en-US" sz="34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4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400" b="0" i="1" smtClean="0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r>
                      <a:rPr lang="uk-UA" sz="3400" b="0" i="1" smtClean="0">
                        <a:solidFill>
                          <a:srgbClr val="1C1C1C"/>
                        </a:solidFill>
                        <a:latin typeface="Cambria Math"/>
                      </a:rPr>
                      <m:t>с</m:t>
                    </m:r>
                    <m:r>
                      <a:rPr lang="en-US" sz="3400" b="0" i="1" smtClean="0">
                        <a:solidFill>
                          <a:srgbClr val="1C1C1C"/>
                        </a:solidFill>
                        <a:latin typeface="Cambria Math"/>
                      </a:rPr>
                      <m:t> </m:t>
                    </m:r>
                    <m:r>
                      <a:rPr lang="en-US" sz="3400" b="0" i="0" smtClean="0">
                        <a:solidFill>
                          <a:srgbClr val="1C1C1C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ru-RU" sz="3400" i="1" dirty="0" smtClean="0">
                    <a:solidFill>
                      <a:srgbClr val="1C1C1C"/>
                    </a:solidFill>
                  </a:rPr>
                  <a:t>де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1C1C1C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34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4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4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US" sz="34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4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4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e>
                    </m:d>
                    <m:r>
                      <a:rPr lang="en-US" sz="3400" b="0" i="1" smtClean="0">
                        <a:solidFill>
                          <a:srgbClr val="1C1C1C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3400" i="1" dirty="0" smtClean="0">
                  <a:solidFill>
                    <a:srgbClr val="1C1C1C"/>
                  </a:solidFill>
                </a:endParaRPr>
              </a:p>
              <a:p>
                <a:pPr algn="ctr"/>
                <a:endParaRPr lang="en-US" sz="3200" i="1" u="sng" dirty="0" smtClean="0">
                  <a:solidFill>
                    <a:srgbClr val="1C1C1C"/>
                  </a:solidFill>
                </a:endParaRPr>
              </a:p>
              <a:p>
                <a:pPr algn="ctr"/>
                <a:r>
                  <a:rPr lang="ru-RU" sz="3200" i="1" u="sng" dirty="0" err="1" smtClean="0">
                    <a:solidFill>
                      <a:srgbClr val="1C1C1C"/>
                    </a:solidFill>
                  </a:rPr>
                  <a:t>Розв</a:t>
                </a:r>
                <a:r>
                  <a:rPr lang="en-US" sz="3200" i="1" u="sng" dirty="0">
                    <a:solidFill>
                      <a:srgbClr val="1C1C1C"/>
                    </a:solidFill>
                  </a:rPr>
                  <a:t>’</a:t>
                </a:r>
                <a:r>
                  <a:rPr lang="ru-RU" sz="3200" i="1" u="sng" dirty="0" err="1" smtClean="0">
                    <a:solidFill>
                      <a:srgbClr val="1C1C1C"/>
                    </a:solidFill>
                  </a:rPr>
                  <a:t>язання</a:t>
                </a:r>
                <a:endParaRPr lang="en-US" sz="3200" i="1" u="sng" dirty="0" smtClean="0">
                  <a:solidFill>
                    <a:srgbClr val="1C1C1C"/>
                  </a:solidFill>
                </a:endParaRPr>
              </a:p>
              <a:p>
                <a:pPr algn="ctr"/>
                <a:endParaRPr lang="en-US" sz="3200" i="1" dirty="0">
                  <a:solidFill>
                    <a:srgbClr val="1C1C1C"/>
                  </a:solidFill>
                </a:endParaRPr>
              </a:p>
              <a:p>
                <a:r>
                  <a:rPr lang="uk-UA" sz="3200" i="1" dirty="0" smtClean="0">
                    <a:solidFill>
                      <a:srgbClr val="1C1C1C"/>
                    </a:solidFill>
                  </a:rPr>
                  <a:t>Так як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e>
                    </m:d>
                    <m:r>
                      <a:rPr lang="en-US" sz="320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e>
                    </m:d>
                    <m:r>
                      <a:rPr lang="en-US" sz="3200" i="1">
                        <a:solidFill>
                          <a:srgbClr val="1C1C1C"/>
                        </a:solidFill>
                        <a:latin typeface="Cambria Math"/>
                      </a:rPr>
                      <m:t>=1</m:t>
                    </m:r>
                    <m:r>
                      <a:rPr lang="uk-UA" sz="3200" b="0" i="1" smtClean="0">
                        <a:solidFill>
                          <a:srgbClr val="1C1C1C"/>
                        </a:solidFill>
                        <a:latin typeface="Cambria Math"/>
                      </a:rPr>
                      <m:t> ,</m:t>
                    </m:r>
                  </m:oMath>
                </a14:m>
                <a:r>
                  <a:rPr lang="uk-UA" sz="3200" i="1" dirty="0" smtClean="0">
                    <a:solidFill>
                      <a:srgbClr val="1C1C1C"/>
                    </a:solidFill>
                  </a:rPr>
                  <a:t>то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e>
                    </m:d>
                    <m:r>
                      <a:rPr lang="uk-UA" sz="3200" b="0" i="1" smtClean="0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32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uk-UA" sz="32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den>
                    </m:f>
                  </m:oMath>
                </a14:m>
                <a:endParaRPr lang="uk-UA" sz="3200" i="1" dirty="0" smtClean="0">
                  <a:solidFill>
                    <a:srgbClr val="1C1C1C"/>
                  </a:solidFill>
                </a:endParaRPr>
              </a:p>
              <a:p>
                <a:endParaRPr lang="en-US" sz="3200" i="1" dirty="0" smtClean="0">
                  <a:solidFill>
                    <a:srgbClr val="1C1C1C"/>
                  </a:solidFill>
                </a:endParaRPr>
              </a:p>
              <a:p>
                <a:r>
                  <a:rPr lang="uk-UA" sz="3200" i="1" dirty="0" smtClean="0">
                    <a:solidFill>
                      <a:srgbClr val="1C1C1C"/>
                    </a:solidFill>
                  </a:rPr>
                  <a:t>Робимо заміну: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1C1C1C"/>
                        </a:solidFill>
                        <a:latin typeface="Cambria Math"/>
                      </a:rPr>
                      <m:t>𝑡</m:t>
                    </m:r>
                    <m:r>
                      <a:rPr lang="en-US" sz="3200" b="0" i="1" smtClean="0">
                        <a:solidFill>
                          <a:srgbClr val="1C1C1C"/>
                        </a:solidFill>
                        <a:latin typeface="Cambria Math"/>
                      </a:rPr>
                      <m:t> ,</m:t>
                    </m:r>
                  </m:oMath>
                </a14:m>
                <a:r>
                  <a:rPr lang="uk-UA" sz="3200" i="1" dirty="0"/>
                  <a:t> </a:t>
                </a:r>
                <a:r>
                  <a:rPr lang="uk-UA" sz="3200" i="1" dirty="0">
                    <a:solidFill>
                      <a:srgbClr val="1C1C1C"/>
                    </a:solidFill>
                  </a:rPr>
                  <a:t>тоді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C1C1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uk-UA" sz="32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1C1C1C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srgbClr val="1C1C1C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200" i="1" dirty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94" y="705395"/>
                <a:ext cx="9927772" cy="5176225"/>
              </a:xfrm>
              <a:prstGeom prst="rect">
                <a:avLst/>
              </a:prstGeom>
              <a:blipFill rotWithShape="1">
                <a:blip r:embed="rId3"/>
                <a:stretch>
                  <a:fillRect l="-1597" t="-1531" b="-1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2076994" y="1489166"/>
            <a:ext cx="9823269" cy="1162594"/>
          </a:xfrm>
          <a:prstGeom prst="roundRect">
            <a:avLst/>
          </a:prstGeom>
          <a:noFill/>
          <a:ln w="38100">
            <a:solidFill>
              <a:srgbClr val="E3B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90503" y="287383"/>
                <a:ext cx="9300754" cy="6644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i="1" u="sng" dirty="0" smtClean="0">
                    <a:solidFill>
                      <a:srgbClr val="1C1C1C"/>
                    </a:solidFill>
                  </a:rPr>
                  <a:t>Наприклад</a:t>
                </a:r>
                <a:r>
                  <a:rPr lang="en-US" sz="2800" i="1" u="sng" dirty="0" smtClean="0">
                    <a:solidFill>
                      <a:srgbClr val="1C1C1C"/>
                    </a:solidFill>
                  </a:rPr>
                  <a:t>:</a:t>
                </a:r>
                <a:endParaRPr lang="en-US" sz="2800" i="1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(2+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ru-RU" sz="280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</a:endParaRPr>
              </a:p>
              <a:p>
                <a:pPr algn="ctr"/>
                <a:r>
                  <a:rPr lang="ru-RU" sz="2800" i="1" u="sng" dirty="0" err="1">
                    <a:solidFill>
                      <a:srgbClr val="1C1C1C"/>
                    </a:solidFill>
                  </a:rPr>
                  <a:t>Розв</a:t>
                </a:r>
                <a:r>
                  <a:rPr lang="en-US" sz="2800" i="1" u="sng" dirty="0">
                    <a:solidFill>
                      <a:srgbClr val="1C1C1C"/>
                    </a:solidFill>
                  </a:rPr>
                  <a:t>’</a:t>
                </a:r>
                <a:r>
                  <a:rPr lang="ru-RU" sz="2800" i="1" u="sng" dirty="0" err="1">
                    <a:solidFill>
                      <a:srgbClr val="1C1C1C"/>
                    </a:solidFill>
                  </a:rPr>
                  <a:t>язання</a:t>
                </a:r>
                <a:endParaRPr lang="en-US" sz="2800" i="1" u="sng" dirty="0">
                  <a:solidFill>
                    <a:srgbClr val="1C1C1C"/>
                  </a:solidFill>
                </a:endParaRPr>
              </a:p>
              <a:p>
                <a:pPr algn="ctr"/>
                <a:r>
                  <a:rPr lang="uk-UA" sz="2800" dirty="0" smtClean="0">
                    <a:solidFill>
                      <a:srgbClr val="1C1C1C"/>
                    </a:solidFill>
                  </a:rPr>
                  <a:t>Заміна: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(2+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rgbClr val="1C1C1C"/>
                    </a:solidFill>
                  </a:rPr>
                  <a:t>,</a:t>
                </a:r>
                <a:r>
                  <a:rPr lang="uk-UA" sz="2800" i="1" dirty="0">
                    <a:solidFill>
                      <a:srgbClr val="1C1C1C"/>
                    </a:solidFill>
                  </a:rPr>
                  <a:t> </a:t>
                </a:r>
                <a:r>
                  <a:rPr lang="uk-UA" sz="2800" i="1" dirty="0" smtClean="0">
                    <a:solidFill>
                      <a:srgbClr val="1C1C1C"/>
                    </a:solidFill>
                  </a:rPr>
                  <a:t>тоді</a:t>
                </a:r>
                <a:r>
                  <a:rPr lang="en-US" sz="2800" i="1" dirty="0" smtClean="0">
                    <a:solidFill>
                      <a:srgbClr val="1C1C1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−4=0</m:t>
                      </m:r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−4=0</m:t>
                      </m:r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=2+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=2−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r>
                  <a:rPr lang="uk-UA" sz="2800" i="1" dirty="0">
                    <a:solidFill>
                      <a:srgbClr val="1C1C1C"/>
                    </a:solidFill>
                  </a:rPr>
                  <a:t>Повертаючись до заміни, маємо: </a:t>
                </a:r>
                <a:endParaRPr lang="en-US" sz="2800" i="1" dirty="0">
                  <a:solidFill>
                    <a:srgbClr val="1C1C1C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( 2+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=2+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( 2+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;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solidFill>
                      <a:srgbClr val="1C1C1C"/>
                    </a:solidFill>
                  </a:rPr>
                  <a:t> </a:t>
                </a:r>
                <a:r>
                  <a:rPr lang="en-US" sz="2800" dirty="0">
                    <a:solidFill>
                      <a:srgbClr val="1C1C1C"/>
                    </a:solidFill>
                  </a:rPr>
                  <a:t>│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2800" i="1" dirty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 smtClean="0">
                    <a:solidFill>
                      <a:srgbClr val="1C1C1C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 dirty="0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=1;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dirty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=−1.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solidFill>
                      <a:srgbClr val="1C1C1C"/>
                    </a:solidFill>
                  </a:rPr>
                  <a:t>   </a:t>
                </a:r>
              </a:p>
              <a:p>
                <a:pPr algn="r"/>
                <a:r>
                  <a:rPr lang="uk-UA" sz="2800" i="1" dirty="0">
                    <a:solidFill>
                      <a:srgbClr val="1C1C1C"/>
                    </a:solidFill>
                  </a:rPr>
                  <a:t>Відповідь:</a:t>
                </a:r>
                <a:r>
                  <a:rPr lang="en-US" sz="2800" i="1" dirty="0">
                    <a:solidFill>
                      <a:srgbClr val="1C1C1C"/>
                    </a:solidFill>
                  </a:rPr>
                  <a:t> -</a:t>
                </a:r>
                <a:r>
                  <a:rPr lang="en-US" sz="2800" i="1" dirty="0" smtClean="0">
                    <a:solidFill>
                      <a:srgbClr val="1C1C1C"/>
                    </a:solidFill>
                  </a:rPr>
                  <a:t>1; 1.</a:t>
                </a:r>
                <a:endParaRPr lang="ru-RU" sz="2800" dirty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03" y="287383"/>
                <a:ext cx="9300754" cy="6644704"/>
              </a:xfrm>
              <a:prstGeom prst="rect">
                <a:avLst/>
              </a:prstGeom>
              <a:blipFill rotWithShape="1">
                <a:blip r:embed="rId3"/>
                <a:stretch>
                  <a:fillRect l="-1311" t="-826" r="-1376" b="-1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9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2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0034" y="1425637"/>
            <a:ext cx="5969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Przyklad</a:t>
            </a:r>
            <a:r>
              <a:rPr lang="en-US" dirty="0" smtClean="0"/>
              <a:t> w </a:t>
            </a:r>
            <a:r>
              <a:rPr lang="en-US" dirty="0" err="1" smtClean="0"/>
              <a:t>zeszycie</a:t>
            </a:r>
            <a:endParaRPr lang="en-US" dirty="0" smtClean="0"/>
          </a:p>
          <a:p>
            <a:endParaRPr lang="en-US" dirty="0"/>
          </a:p>
          <a:p>
            <a:r>
              <a:rPr lang="uk-UA" dirty="0" smtClean="0"/>
              <a:t>І далі 3 слайди, в яких я не можу розібратися(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7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12571" y="627017"/>
                <a:ext cx="9013372" cy="3056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i="1" dirty="0" smtClean="0">
                    <a:solidFill>
                      <a:srgbClr val="1C1C1C"/>
                    </a:solidFill>
                  </a:rPr>
                  <a:t>Показникові рівняння,  що розв’язуються на основі монотонності функції</a:t>
                </a:r>
                <a:r>
                  <a:rPr lang="en-US" sz="2800" b="1" i="1" dirty="0" smtClean="0">
                    <a:solidFill>
                      <a:srgbClr val="1C1C1C"/>
                    </a:solidFill>
                  </a:rPr>
                  <a:t>:</a:t>
                </a:r>
                <a:endParaRPr lang="en-US" sz="2800" i="1" dirty="0" smtClean="0">
                  <a:solidFill>
                    <a:srgbClr val="1C1C1C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26−</m:t>
                          </m:r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r>
                  <a:rPr lang="en-US" sz="2800" i="1" dirty="0" smtClean="0">
                    <a:solidFill>
                      <a:srgbClr val="1C1C1C"/>
                    </a:solidFill>
                  </a:rPr>
                  <a:t>   </a:t>
                </a:r>
                <a:r>
                  <a:rPr lang="ru-RU" sz="2800" i="1" u="sng" dirty="0" err="1" smtClean="0">
                    <a:solidFill>
                      <a:srgbClr val="1C1C1C"/>
                    </a:solidFill>
                  </a:rPr>
                  <a:t>Розв</a:t>
                </a:r>
                <a:r>
                  <a:rPr lang="en-US" sz="2800" i="1" u="sng" dirty="0">
                    <a:solidFill>
                      <a:srgbClr val="1C1C1C"/>
                    </a:solidFill>
                  </a:rPr>
                  <a:t>’</a:t>
                </a:r>
                <a:r>
                  <a:rPr lang="ru-RU" sz="2800" i="1" u="sng" dirty="0" err="1" smtClean="0">
                    <a:solidFill>
                      <a:srgbClr val="1C1C1C"/>
                    </a:solidFill>
                  </a:rPr>
                  <a:t>язання</a:t>
                </a:r>
                <a:endParaRPr lang="en-US" sz="2800" i="1" u="sng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26−</m:t>
                          </m:r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ru-RU" sz="2800" dirty="0" smtClean="0">
                  <a:solidFill>
                    <a:srgbClr val="1C1C1C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1" y="627017"/>
                <a:ext cx="9013372" cy="3056093"/>
              </a:xfrm>
              <a:prstGeom prst="rect">
                <a:avLst/>
              </a:prstGeom>
              <a:blipFill rotWithShape="1">
                <a:blip r:embed="rId3"/>
                <a:stretch>
                  <a:fillRect l="-1421" t="-17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V="1">
            <a:off x="8556171" y="1345474"/>
            <a:ext cx="0" cy="4924697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90903" y="3683110"/>
            <a:ext cx="6035040" cy="0"/>
          </a:xfrm>
          <a:prstGeom prst="straightConnector1">
            <a:avLst/>
          </a:prstGeom>
          <a:ln w="28575">
            <a:solidFill>
              <a:srgbClr val="1C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6361611" y="1410789"/>
            <a:ext cx="2965571" cy="2107348"/>
          </a:xfrm>
          <a:custGeom>
            <a:avLst/>
            <a:gdLst>
              <a:gd name="connsiteX0" fmla="*/ 0 w 2991696"/>
              <a:gd name="connsiteY0" fmla="*/ 2090057 h 2107348"/>
              <a:gd name="connsiteX1" fmla="*/ 2220685 w 2991696"/>
              <a:gd name="connsiteY1" fmla="*/ 1802674 h 2107348"/>
              <a:gd name="connsiteX2" fmla="*/ 2991394 w 2991696"/>
              <a:gd name="connsiteY2" fmla="*/ 0 h 21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696" h="2107348">
                <a:moveTo>
                  <a:pt x="0" y="2090057"/>
                </a:moveTo>
                <a:cubicBezTo>
                  <a:pt x="861060" y="2120537"/>
                  <a:pt x="1722120" y="2151017"/>
                  <a:pt x="2220685" y="1802674"/>
                </a:cubicBezTo>
                <a:cubicBezTo>
                  <a:pt x="2719250" y="1454331"/>
                  <a:pt x="3002280" y="433251"/>
                  <a:pt x="2991394" y="0"/>
                </a:cubicBezTo>
              </a:path>
            </a:pathLst>
          </a:custGeom>
          <a:noFill/>
          <a:ln w="28575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431383" y="1895900"/>
                <a:ext cx="1502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1C1C1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383" y="1895900"/>
                <a:ext cx="150222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2534970" y="1482699"/>
            <a:ext cx="2562130" cy="597867"/>
          </a:xfrm>
          <a:prstGeom prst="roundRect">
            <a:avLst/>
          </a:prstGeom>
          <a:noFill/>
          <a:ln w="38100">
            <a:solidFill>
              <a:srgbClr val="E3B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47258" y="1254035"/>
                <a:ext cx="9143999" cy="429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600" i="1" dirty="0">
                    <a:solidFill>
                      <a:srgbClr val="1C1C1C"/>
                    </a:solidFill>
                  </a:rPr>
                  <a:t>Висновок: </a:t>
                </a:r>
                <a:endParaRPr lang="ru-RU" sz="3600" dirty="0">
                  <a:solidFill>
                    <a:srgbClr val="1C1C1C"/>
                  </a:solidFill>
                </a:endParaRPr>
              </a:p>
              <a:p>
                <a:r>
                  <a:rPr lang="uk-UA" sz="3600" i="1" dirty="0">
                    <a:solidFill>
                      <a:srgbClr val="1C1C1C"/>
                    </a:solidFill>
                  </a:rPr>
                  <a:t>1)Функція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1C1C1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solidFill>
                          <a:srgbClr val="1C1C1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i="1" dirty="0">
                    <a:solidFill>
                      <a:srgbClr val="1C1C1C"/>
                    </a:solidFill>
                  </a:rPr>
                  <a:t> </a:t>
                </a:r>
                <a:r>
                  <a:rPr lang="ru-RU" sz="3600" i="1" dirty="0" smtClean="0">
                    <a:solidFill>
                      <a:srgbClr val="1C1C1C"/>
                    </a:solidFill>
                  </a:rPr>
                  <a:t>монотонно </a:t>
                </a:r>
                <a:r>
                  <a:rPr lang="ru-RU" sz="3600" i="1" dirty="0" err="1" smtClean="0">
                    <a:solidFill>
                      <a:srgbClr val="1C1C1C"/>
                    </a:solidFill>
                  </a:rPr>
                  <a:t>зростає</a:t>
                </a:r>
                <a:r>
                  <a:rPr lang="ru-RU" sz="3600" i="1" dirty="0" smtClean="0">
                    <a:solidFill>
                      <a:srgbClr val="1C1C1C"/>
                    </a:solidFill>
                  </a:rPr>
                  <a:t> </a:t>
                </a:r>
                <a:r>
                  <a:rPr lang="ru-RU" sz="3600" i="1" dirty="0">
                    <a:solidFill>
                      <a:srgbClr val="1C1C1C"/>
                    </a:solidFill>
                  </a:rPr>
                  <a:t>на </a:t>
                </a:r>
                <a:r>
                  <a:rPr lang="ru-RU" sz="3600" i="1" dirty="0" err="1">
                    <a:solidFill>
                      <a:srgbClr val="1C1C1C"/>
                    </a:solidFill>
                  </a:rPr>
                  <a:t>всій</a:t>
                </a:r>
                <a:r>
                  <a:rPr lang="ru-RU" sz="3600" i="1" dirty="0">
                    <a:solidFill>
                      <a:srgbClr val="1C1C1C"/>
                    </a:solidFill>
                  </a:rPr>
                  <a:t> </a:t>
                </a:r>
                <a:r>
                  <a:rPr lang="ru-RU" sz="3600" i="1" dirty="0" err="1">
                    <a:solidFill>
                      <a:srgbClr val="1C1C1C"/>
                    </a:solidFill>
                  </a:rPr>
                  <a:t>області</a:t>
                </a:r>
                <a:r>
                  <a:rPr lang="ru-RU" sz="3600" i="1" dirty="0">
                    <a:solidFill>
                      <a:srgbClr val="1C1C1C"/>
                    </a:solidFill>
                  </a:rPr>
                  <a:t> </a:t>
                </a:r>
                <a:r>
                  <a:rPr lang="ru-RU" sz="3600" i="1" dirty="0" err="1">
                    <a:solidFill>
                      <a:srgbClr val="1C1C1C"/>
                    </a:solidFill>
                  </a:rPr>
                  <a:t>визначення</a:t>
                </a:r>
                <a:r>
                  <a:rPr lang="ru-RU" sz="3600" i="1" dirty="0">
                    <a:solidFill>
                      <a:srgbClr val="1C1C1C"/>
                    </a:solidFill>
                  </a:rPr>
                  <a:t> </a:t>
                </a:r>
                <a:r>
                  <a:rPr lang="uk-UA" sz="3600" i="1" dirty="0">
                    <a:solidFill>
                      <a:srgbClr val="1C1C1C"/>
                    </a:solidFill>
                  </a:rPr>
                  <a:t>;</a:t>
                </a:r>
                <a:endParaRPr lang="ru-RU" sz="3600" dirty="0">
                  <a:solidFill>
                    <a:srgbClr val="1C1C1C"/>
                  </a:solidFill>
                </a:endParaRPr>
              </a:p>
              <a:p>
                <a:r>
                  <a:rPr lang="uk-UA" sz="3600" i="1" dirty="0">
                    <a:solidFill>
                      <a:srgbClr val="1C1C1C"/>
                    </a:solidFill>
                  </a:rPr>
                  <a:t>2)</a:t>
                </a:r>
                <a:r>
                  <a:rPr lang="ru-RU" sz="3600" dirty="0">
                    <a:solidFill>
                      <a:srgbClr val="1C1C1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1C1C1C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26−</m:t>
                        </m:r>
                        <m: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600" i="1" dirty="0">
                    <a:solidFill>
                      <a:srgbClr val="1C1C1C"/>
                    </a:solidFill>
                  </a:rPr>
                  <a:t> </a:t>
                </a:r>
                <a:r>
                  <a:rPr lang="uk-UA" sz="3600" i="1" dirty="0">
                    <a:solidFill>
                      <a:srgbClr val="1C1C1C"/>
                    </a:solidFill>
                  </a:rPr>
                  <a:t> монотонно спадає </a:t>
                </a:r>
                <a:r>
                  <a:rPr lang="uk-UA" sz="3600" i="1" dirty="0" smtClean="0">
                    <a:solidFill>
                      <a:srgbClr val="1C1C1C"/>
                    </a:solidFill>
                  </a:rPr>
                  <a:t>на </a:t>
                </a:r>
                <a:r>
                  <a:rPr lang="uk-UA" sz="3600" i="1" dirty="0">
                    <a:solidFill>
                      <a:srgbClr val="1C1C1C"/>
                    </a:solidFill>
                  </a:rPr>
                  <a:t>всій області </a:t>
                </a:r>
                <a:r>
                  <a:rPr lang="uk-UA" sz="3600" i="1" dirty="0" smtClean="0">
                    <a:solidFill>
                      <a:srgbClr val="1C1C1C"/>
                    </a:solidFill>
                  </a:rPr>
                  <a:t>визначення;</a:t>
                </a:r>
              </a:p>
              <a:p>
                <a:r>
                  <a:rPr lang="uk-UA" sz="3600" i="1" dirty="0" smtClean="0">
                    <a:solidFill>
                      <a:srgbClr val="1C1C1C"/>
                    </a:solidFill>
                  </a:rPr>
                  <a:t>Тому </a:t>
                </a:r>
                <a:r>
                  <a:rPr lang="uk-UA" sz="3600" i="1" dirty="0">
                    <a:solidFill>
                      <a:srgbClr val="1C1C1C"/>
                    </a:solidFill>
                  </a:rPr>
                  <a:t>їх графіки можуть перетнутись тільки в одній </a:t>
                </a:r>
                <a:r>
                  <a:rPr lang="uk-UA" sz="3600" i="1" dirty="0" err="1">
                    <a:solidFill>
                      <a:srgbClr val="1C1C1C"/>
                    </a:solidFill>
                  </a:rPr>
                  <a:t>точ</a:t>
                </a:r>
                <a:r>
                  <a:rPr lang="ru-RU" sz="3600" i="1" dirty="0">
                    <a:solidFill>
                      <a:srgbClr val="1C1C1C"/>
                    </a:solidFill>
                  </a:rPr>
                  <a:t>ц</a:t>
                </a:r>
                <a:r>
                  <a:rPr lang="uk-UA" sz="3600" i="1" dirty="0" smtClean="0">
                    <a:solidFill>
                      <a:srgbClr val="1C1C1C"/>
                    </a:solidFill>
                  </a:rPr>
                  <a:t>і  Х=1  </a:t>
                </a:r>
                <a:r>
                  <a:rPr lang="uk-UA" sz="3600" i="1" dirty="0">
                    <a:solidFill>
                      <a:srgbClr val="1C1C1C"/>
                    </a:solidFill>
                  </a:rPr>
                  <a:t>- корінь рівняння </a:t>
                </a:r>
                <a:endParaRPr lang="ru-RU" sz="3600" dirty="0">
                  <a:solidFill>
                    <a:srgbClr val="1C1C1C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8" y="1254035"/>
                <a:ext cx="9143999" cy="4299575"/>
              </a:xfrm>
              <a:prstGeom prst="rect">
                <a:avLst/>
              </a:prstGeom>
              <a:blipFill rotWithShape="1">
                <a:blip r:embed="rId3"/>
                <a:stretch>
                  <a:fillRect l="-2067" t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1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25634" y="535577"/>
                <a:ext cx="9235440" cy="6943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+5=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r>
                  <a:rPr lang="uk-UA" sz="2800" i="1" dirty="0">
                    <a:solidFill>
                      <a:srgbClr val="1C1C1C"/>
                    </a:solidFill>
                  </a:rPr>
                  <a:t>Заміна: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5−</m:t>
                          </m:r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−8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+16=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r>
                  <a:rPr lang="uk-UA" sz="2800" i="1" dirty="0">
                    <a:solidFill>
                      <a:srgbClr val="1C1C1C"/>
                    </a:solidFill>
                  </a:rPr>
                  <a:t>Повертаючись до заміни,  маємо: </a:t>
                </a:r>
                <a:endParaRPr lang="ru-RU" sz="2800" dirty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80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ru-RU" sz="2800" i="1" smtClean="0">
                                        <a:solidFill>
                                          <a:srgbClr val="1C1C1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1C1C1C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1C1C1C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+5;(1)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ru-RU" sz="2800" i="1" smtClean="0">
                                        <a:solidFill>
                                          <a:srgbClr val="1C1C1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1C1C1C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1C1C1C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solidFill>
                                      <a:srgbClr val="1C1C1C"/>
                                    </a:solidFill>
                                    <a:latin typeface="Cambria Math"/>
                                  </a:rPr>
                                  <m:t>=1;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r>
                  <a:rPr lang="en-US" sz="2800" dirty="0" smtClean="0">
                    <a:solidFill>
                      <a:srgbClr val="1C1C1C"/>
                    </a:solidFill>
                  </a:rPr>
                  <a:t>(1):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8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m:rPr>
                        <m:brk m:alnAt="7"/>
                      </m:rPr>
                      <a:rPr lang="en-US" sz="2800" i="1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1C1C1C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1C1C1C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1C1C1C"/>
                        </a:solidFill>
                        <a:latin typeface="Cambria Math"/>
                      </a:rPr>
                      <m:t>+5</m:t>
                    </m:r>
                  </m:oMath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r>
                  <a:rPr lang="uk-UA" sz="2800" i="1" dirty="0">
                    <a:solidFill>
                      <a:srgbClr val="1C1C1C"/>
                    </a:solidFill>
                  </a:rPr>
                  <a:t>Х=1 – корінь </a:t>
                </a:r>
                <a:r>
                  <a:rPr lang="uk-UA" sz="2800" i="1" dirty="0" err="1">
                    <a:solidFill>
                      <a:srgbClr val="1C1C1C"/>
                    </a:solidFill>
                  </a:rPr>
                  <a:t>рівнянняі</a:t>
                </a:r>
                <a:r>
                  <a:rPr lang="uk-UA" sz="2800" i="1" dirty="0">
                    <a:solidFill>
                      <a:srgbClr val="1C1C1C"/>
                    </a:solidFill>
                  </a:rPr>
                  <a:t> він єдиний ,  бо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uk-UA" sz="2800" i="1" dirty="0" smtClean="0">
                    <a:solidFill>
                      <a:srgbClr val="1C1C1C"/>
                    </a:solidFill>
                  </a:rPr>
                  <a:t>- </a:t>
                </a:r>
                <a:r>
                  <a:rPr lang="uk-UA" sz="2800" i="1" dirty="0">
                    <a:solidFill>
                      <a:srgbClr val="1C1C1C"/>
                    </a:solidFill>
                  </a:rPr>
                  <a:t>метод зростає на всій осі  </a:t>
                </a:r>
                <a:r>
                  <a:rPr lang="en-US" sz="2800" i="1" dirty="0">
                    <a:solidFill>
                      <a:srgbClr val="1C1C1C"/>
                    </a:solidFill>
                  </a:rPr>
                  <a:t>D</a:t>
                </a:r>
                <a:r>
                  <a:rPr lang="uk-UA" sz="2800" i="1" dirty="0">
                    <a:solidFill>
                      <a:srgbClr val="1C1C1C"/>
                    </a:solidFill>
                  </a:rPr>
                  <a:t>(</a:t>
                </a:r>
                <a:r>
                  <a:rPr lang="en-US" sz="2800" i="1" dirty="0">
                    <a:solidFill>
                      <a:srgbClr val="1C1C1C"/>
                    </a:solidFill>
                  </a:rPr>
                  <a:t>f</a:t>
                </a:r>
                <a:r>
                  <a:rPr lang="uk-UA" sz="2800" i="1" dirty="0">
                    <a:solidFill>
                      <a:srgbClr val="1C1C1C"/>
                    </a:solidFill>
                  </a:rPr>
                  <a:t>), а </a:t>
                </a:r>
                <a:r>
                  <a:rPr lang="uk-UA" sz="2800" i="1" dirty="0" err="1">
                    <a:solidFill>
                      <a:srgbClr val="1C1C1C"/>
                    </a:solidFill>
                  </a:rPr>
                  <a:t>ф-я</a:t>
                </a:r>
                <a:r>
                  <a:rPr lang="uk-UA" sz="2800" i="1" dirty="0">
                    <a:solidFill>
                      <a:srgbClr val="1C1C1C"/>
                    </a:solidFill>
                  </a:rPr>
                  <a:t>  </a:t>
                </a:r>
                <a:r>
                  <a:rPr lang="en-US" sz="2800" i="1" dirty="0">
                    <a:solidFill>
                      <a:srgbClr val="1C1C1C"/>
                    </a:solidFill>
                  </a:rPr>
                  <a:t>y=5-x</a:t>
                </a:r>
                <a:r>
                  <a:rPr lang="uk-UA" sz="2800" i="1" dirty="0">
                    <a:solidFill>
                      <a:srgbClr val="1C1C1C"/>
                    </a:solidFill>
                  </a:rPr>
                  <a:t> - монотонно спадає в </a:t>
                </a:r>
                <a:r>
                  <a:rPr lang="en-US" sz="2800" i="1" dirty="0">
                    <a:solidFill>
                      <a:srgbClr val="1C1C1C"/>
                    </a:solidFill>
                  </a:rPr>
                  <a:t>D</a:t>
                </a:r>
                <a:r>
                  <a:rPr lang="uk-UA" sz="2800" i="1" dirty="0">
                    <a:solidFill>
                      <a:srgbClr val="1C1C1C"/>
                    </a:solidFill>
                  </a:rPr>
                  <a:t>(</a:t>
                </a:r>
                <a:r>
                  <a:rPr lang="en-US" sz="2800" i="1" dirty="0">
                    <a:solidFill>
                      <a:srgbClr val="1C1C1C"/>
                    </a:solidFill>
                  </a:rPr>
                  <a:t>f</a:t>
                </a:r>
                <a:r>
                  <a:rPr lang="uk-UA" sz="2800" i="1" dirty="0">
                    <a:solidFill>
                      <a:srgbClr val="1C1C1C"/>
                    </a:solidFill>
                  </a:rPr>
                  <a:t>), тому їх графіки можуть мати єдину спільну точку</a:t>
                </a:r>
                <a:endParaRPr lang="ru-RU" sz="2800" dirty="0">
                  <a:solidFill>
                    <a:srgbClr val="1C1C1C"/>
                  </a:solidFill>
                </a:endParaRPr>
              </a:p>
              <a:p>
                <a:r>
                  <a:rPr lang="en-US" sz="2800" i="1" dirty="0" err="1">
                    <a:solidFill>
                      <a:srgbClr val="1C1C1C"/>
                    </a:solidFill>
                  </a:rPr>
                  <a:t>Відповідь</a:t>
                </a:r>
                <a:r>
                  <a:rPr lang="en-US" sz="2800" i="1" dirty="0">
                    <a:solidFill>
                      <a:srgbClr val="1C1C1C"/>
                    </a:solidFill>
                  </a:rPr>
                  <a:t>: 1</a:t>
                </a:r>
                <a:endParaRPr lang="ru-RU" sz="2800" dirty="0">
                  <a:solidFill>
                    <a:srgbClr val="1C1C1C"/>
                  </a:solidFill>
                </a:endParaRPr>
              </a:p>
              <a:p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endParaRPr lang="ru-RU" sz="2800" dirty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634" y="535577"/>
                <a:ext cx="9235440" cy="6943824"/>
              </a:xfrm>
              <a:prstGeom prst="rect">
                <a:avLst/>
              </a:prstGeom>
              <a:blipFill rotWithShape="1">
                <a:blip r:embed="rId3"/>
                <a:stretch>
                  <a:fillRect l="-1386" r="-1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4870765" y="452673"/>
            <a:ext cx="4553893" cy="597529"/>
          </a:xfrm>
          <a:prstGeom prst="roundRect">
            <a:avLst/>
          </a:prstGeom>
          <a:noFill/>
          <a:ln w="38100">
            <a:solidFill>
              <a:srgbClr val="E3B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>
                <a:solidFill>
                  <a:srgbClr val="E3B431"/>
                </a:solidFill>
              </a:rPr>
              <a:t>Показникові рівняння</a:t>
            </a:r>
            <a:endParaRPr lang="ru-RU" sz="4800" b="1" dirty="0">
              <a:solidFill>
                <a:srgbClr val="E3B43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718" y="2850775"/>
            <a:ext cx="9242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uk-UA" sz="3600" i="1" dirty="0" smtClean="0"/>
              <a:t>Найпростіші  </a:t>
            </a:r>
            <a:r>
              <a:rPr lang="uk-UA" sz="3600" i="1" dirty="0"/>
              <a:t>показникові </a:t>
            </a:r>
            <a:r>
              <a:rPr lang="uk-UA" sz="3600" i="1" dirty="0" smtClean="0"/>
              <a:t>рівняння.</a:t>
            </a:r>
            <a:endParaRPr lang="ru-RU" sz="3600" dirty="0"/>
          </a:p>
          <a:p>
            <a:pPr marL="742950" indent="-742950">
              <a:buFont typeface="Arial" pitchFamily="34" charset="0"/>
              <a:buChar char="•"/>
            </a:pPr>
            <a:r>
              <a:rPr lang="ru-RU" sz="3600" i="1" dirty="0" smtClean="0"/>
              <a:t>Р</a:t>
            </a:r>
            <a:r>
              <a:rPr lang="uk-UA" sz="3600" i="1" dirty="0"/>
              <a:t>і</a:t>
            </a:r>
            <a:r>
              <a:rPr lang="ru-RU" sz="3600" i="1" dirty="0" err="1"/>
              <a:t>вняння</a:t>
            </a:r>
            <a:r>
              <a:rPr lang="ru-RU" sz="3600" i="1" dirty="0"/>
              <a:t> в </a:t>
            </a:r>
            <a:r>
              <a:rPr lang="ru-RU" sz="3600" i="1" dirty="0" err="1"/>
              <a:t>яких</a:t>
            </a:r>
            <a:r>
              <a:rPr lang="ru-RU" sz="3600" i="1" dirty="0"/>
              <a:t> л</a:t>
            </a:r>
            <a:r>
              <a:rPr lang="uk-UA" sz="3600" i="1" dirty="0"/>
              <a:t>і</a:t>
            </a:r>
            <a:r>
              <a:rPr lang="ru-RU" sz="3600" i="1" dirty="0" err="1"/>
              <a:t>ву</a:t>
            </a:r>
            <a:r>
              <a:rPr lang="ru-RU" sz="3600" i="1" dirty="0"/>
              <a:t> </a:t>
            </a:r>
            <a:r>
              <a:rPr lang="uk-UA" sz="3600" i="1" dirty="0"/>
              <a:t>і</a:t>
            </a:r>
            <a:r>
              <a:rPr lang="ru-RU" sz="3600" i="1" dirty="0"/>
              <a:t> праву </a:t>
            </a:r>
            <a:r>
              <a:rPr lang="ru-RU" sz="3600" i="1" dirty="0" err="1"/>
              <a:t>частину</a:t>
            </a:r>
            <a:r>
              <a:rPr lang="ru-RU" sz="3600" i="1" dirty="0"/>
              <a:t> </a:t>
            </a:r>
            <a:r>
              <a:rPr lang="ru-RU" sz="3600" i="1" dirty="0" err="1"/>
              <a:t>зводять</a:t>
            </a:r>
            <a:r>
              <a:rPr lang="ru-RU" sz="3600" i="1" dirty="0"/>
              <a:t> до </a:t>
            </a:r>
            <a:r>
              <a:rPr lang="ru-RU" sz="3600" i="1" dirty="0" err="1"/>
              <a:t>показник</a:t>
            </a:r>
            <a:r>
              <a:rPr lang="uk-UA" sz="3600" i="1" dirty="0"/>
              <a:t>і</a:t>
            </a:r>
            <a:r>
              <a:rPr lang="ru-RU" sz="3600" i="1" dirty="0"/>
              <a:t>в з</a:t>
            </a:r>
            <a:r>
              <a:rPr lang="uk-UA" sz="3600" i="1" dirty="0"/>
              <a:t> однаковими </a:t>
            </a:r>
            <a:r>
              <a:rPr lang="uk-UA" sz="3600" i="1" dirty="0" smtClean="0"/>
              <a:t>основами.</a:t>
            </a:r>
            <a:endParaRPr lang="uk-UA" sz="3600" i="1" dirty="0"/>
          </a:p>
          <a:p>
            <a:pPr marL="742950" indent="-742950">
              <a:buFont typeface="Arial" pitchFamily="34" charset="0"/>
              <a:buChar char="•"/>
            </a:pPr>
            <a:r>
              <a:rPr lang="uk-UA" sz="3600" i="1" dirty="0" smtClean="0"/>
              <a:t>Заміна </a:t>
            </a:r>
            <a:r>
              <a:rPr lang="uk-UA" sz="3600" i="1" dirty="0"/>
              <a:t>змінної в </a:t>
            </a:r>
            <a:r>
              <a:rPr lang="uk-UA" sz="3600" i="1" dirty="0" err="1"/>
              <a:t>показникових</a:t>
            </a:r>
            <a:r>
              <a:rPr lang="uk-UA" sz="3600" i="1" dirty="0"/>
              <a:t> </a:t>
            </a:r>
            <a:r>
              <a:rPr lang="uk-UA" sz="3600" i="1" dirty="0" smtClean="0"/>
              <a:t>рівняннях.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071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Показникові нерівності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1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04011" y="1423851"/>
                <a:ext cx="5133703" cy="5431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600" b="1" i="1" dirty="0" smtClean="0">
                    <a:solidFill>
                      <a:srgbClr val="1C1C1C"/>
                    </a:solidFill>
                  </a:rPr>
                  <a:t>① Найпростіші</a:t>
                </a:r>
                <a:endParaRPr lang="en-US" sz="3600" b="1" i="1" dirty="0" smtClean="0">
                  <a:solidFill>
                    <a:srgbClr val="1C1C1C"/>
                  </a:solidFill>
                </a:endParaRPr>
              </a:p>
              <a:p>
                <a:r>
                  <a:rPr lang="en-US" sz="3600" i="1" dirty="0" smtClean="0">
                    <a:solidFill>
                      <a:srgbClr val="996600"/>
                    </a:solidFill>
                  </a:rPr>
                  <a:t>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0,5</m:t>
                        </m:r>
                      </m:e>
                      <m:sup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9966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9966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9966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36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3600" i="1" smtClean="0">
                        <a:solidFill>
                          <a:srgbClr val="996600"/>
                        </a:solidFill>
                        <a:latin typeface="Cambria Math"/>
                        <a:ea typeface="Cambria Math"/>
                      </a:rPr>
                      <m:t>&gt;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9966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996600"/>
                            </a:solidFill>
                            <a:latin typeface="Cambria Math"/>
                            <a:ea typeface="Cambria Math"/>
                          </a:rPr>
                          <m:t>0,5</m:t>
                        </m:r>
                      </m:e>
                      <m:sup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99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9966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9966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996600"/>
                            </a:solidFill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rgbClr val="996600"/>
                  </a:solidFill>
                </a:endParaRPr>
              </a:p>
              <a:p>
                <a:r>
                  <a:rPr lang="en-US" sz="3600" i="1" dirty="0">
                    <a:solidFill>
                      <a:srgbClr val="1C1C1C"/>
                    </a:solidFill>
                  </a:rPr>
                  <a:t> </a:t>
                </a:r>
                <a:r>
                  <a:rPr lang="en-US" sz="3600" i="1" dirty="0" smtClean="0">
                    <a:solidFill>
                      <a:srgbClr val="1C1C1C"/>
                    </a:solidFill>
                  </a:rPr>
                  <a:t>         </a:t>
                </a:r>
                <a:r>
                  <a:rPr lang="ru-RU" sz="3600" i="1" u="sng" dirty="0" err="1" smtClean="0">
                    <a:solidFill>
                      <a:srgbClr val="1C1C1C"/>
                    </a:solidFill>
                  </a:rPr>
                  <a:t>Розв</a:t>
                </a:r>
                <a:r>
                  <a:rPr lang="en-US" sz="3600" i="1" u="sng" dirty="0">
                    <a:solidFill>
                      <a:srgbClr val="1C1C1C"/>
                    </a:solidFill>
                  </a:rPr>
                  <a:t>’</a:t>
                </a:r>
                <a:r>
                  <a:rPr lang="ru-RU" sz="3600" i="1" u="sng" dirty="0" err="1" smtClean="0">
                    <a:solidFill>
                      <a:srgbClr val="1C1C1C"/>
                    </a:solidFill>
                  </a:rPr>
                  <a:t>язання</a:t>
                </a:r>
                <a:r>
                  <a:rPr lang="en-US" sz="3600" i="1" u="sng" dirty="0" smtClean="0">
                    <a:solidFill>
                      <a:srgbClr val="1C1C1C"/>
                    </a:solidFill>
                  </a:rPr>
                  <a:t> </a:t>
                </a:r>
              </a:p>
              <a:p>
                <a:r>
                  <a:rPr lang="en-US" sz="3600" dirty="0" smtClean="0">
                    <a:solidFill>
                      <a:srgbClr val="1C1C1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rgbClr val="1C1C1C"/>
                        </a:solidFill>
                        <a:latin typeface="Cambria Math"/>
                      </a:rPr>
                      <m:t>+2</m:t>
                    </m:r>
                    <m:r>
                      <a:rPr lang="en-US" sz="3600" i="1">
                        <a:solidFill>
                          <a:srgbClr val="1C1C1C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1C1C1C"/>
                        </a:solidFill>
                        <a:latin typeface="Cambria Math"/>
                      </a:rPr>
                      <m:t>+1&lt;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−3</m:t>
                    </m:r>
                  </m:oMath>
                </a14:m>
                <a:endParaRPr lang="en-US" sz="3600" i="1" u="sng" dirty="0">
                  <a:solidFill>
                    <a:srgbClr val="1C1C1C"/>
                  </a:solidFill>
                </a:endParaRPr>
              </a:p>
              <a:p>
                <a:r>
                  <a:rPr lang="en-US" sz="3600" dirty="0" smtClean="0">
                    <a:solidFill>
                      <a:srgbClr val="1C1C1C"/>
                    </a:solidFill>
                  </a:rPr>
                  <a:t>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360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−4</m:t>
                    </m:r>
                  </m:oMath>
                </a14:m>
                <a:endParaRPr lang="en-US" sz="3600" dirty="0" smtClean="0">
                  <a:solidFill>
                    <a:srgbClr val="1C1C1C"/>
                  </a:solidFill>
                </a:endParaRPr>
              </a:p>
              <a:p>
                <a:r>
                  <a:rPr lang="en-US" sz="3600" dirty="0">
                    <a:solidFill>
                      <a:srgbClr val="1C1C1C"/>
                    </a:solidFill>
                  </a:rPr>
                  <a:t>	</a:t>
                </a:r>
                <a:r>
                  <a:rPr lang="en-US" sz="3600" dirty="0" smtClean="0">
                    <a:solidFill>
                      <a:srgbClr val="1C1C1C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1C1C1C"/>
                        </a:solidFill>
                        <a:latin typeface="Cambria Math"/>
                      </a:rPr>
                      <m:t>   </m:t>
                    </m:r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&lt;−2</m:t>
                    </m:r>
                  </m:oMath>
                </a14:m>
                <a:endParaRPr lang="ru-RU" sz="3600" dirty="0">
                  <a:solidFill>
                    <a:srgbClr val="1C1C1C"/>
                  </a:solidFill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∈(−∞;−2)</m:t>
                      </m:r>
                    </m:oMath>
                  </m:oMathPara>
                </a14:m>
                <a:endParaRPr lang="en-US" sz="3600" dirty="0" smtClean="0"/>
              </a:p>
              <a:p>
                <a:r>
                  <a:rPr lang="uk-UA" sz="3600" i="1" dirty="0">
                    <a:solidFill>
                      <a:srgbClr val="1C1C1C"/>
                    </a:solidFill>
                  </a:rPr>
                  <a:t>Відповідь: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−∞;−2</m:t>
                        </m:r>
                      </m:e>
                    </m:d>
                    <m:r>
                      <a:rPr lang="en-US" sz="3600" b="0" i="0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11" y="1423851"/>
                <a:ext cx="5133703" cy="5431359"/>
              </a:xfrm>
              <a:prstGeom prst="rect">
                <a:avLst/>
              </a:prstGeom>
              <a:blipFill rotWithShape="1">
                <a:blip r:embed="rId3"/>
                <a:stretch>
                  <a:fillRect l="-3682" t="-1684" b="-3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 flipV="1">
            <a:off x="2827757" y="5107578"/>
            <a:ext cx="3997235" cy="1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035273" y="5066758"/>
            <a:ext cx="79932" cy="81642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08801" y="5214526"/>
            <a:ext cx="36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1C1C1C"/>
                </a:solidFill>
              </a:rPr>
              <a:t>2</a:t>
            </a:r>
            <a:endParaRPr lang="ru-RU" dirty="0">
              <a:solidFill>
                <a:srgbClr val="1C1C1C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2833" y="4842849"/>
            <a:ext cx="222342" cy="265340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08304" y="4842849"/>
            <a:ext cx="222342" cy="265340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30646" y="4842849"/>
            <a:ext cx="222342" cy="265340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52988" y="4842239"/>
            <a:ext cx="222342" cy="265340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68362" y="4842849"/>
            <a:ext cx="222342" cy="265340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78898" y="4842239"/>
            <a:ext cx="222342" cy="265340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5733" y="4842239"/>
            <a:ext cx="222342" cy="265340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11063" y="4837500"/>
            <a:ext cx="222342" cy="265340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33405" y="4837500"/>
            <a:ext cx="215311" cy="240836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42068" y="4779068"/>
            <a:ext cx="2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C1C1C"/>
                </a:solidFill>
              </a:rPr>
              <a:t>x</a:t>
            </a:r>
            <a:endParaRPr lang="ru-RU" dirty="0">
              <a:solidFill>
                <a:srgbClr val="1C1C1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654829" y="393209"/>
                <a:ext cx="3944983" cy="647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996600"/>
                    </a:solidFill>
                  </a:rPr>
                  <a:t>2.</a:t>
                </a:r>
                <a:r>
                  <a:rPr lang="en-US" sz="3600" dirty="0">
                    <a:solidFill>
                      <a:srgbClr val="9966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99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3600" i="1">
                                <a:solidFill>
                                  <a:srgbClr val="9966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9966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600" i="1">
                                <a:solidFill>
                                  <a:srgbClr val="9966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9966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rgbClr val="99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solidFill>
                              <a:srgbClr val="9966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996600"/>
                            </a:solidFill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sz="3600" i="1" smtClean="0">
                        <a:solidFill>
                          <a:srgbClr val="996600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9966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9966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3600" i="1">
                                <a:solidFill>
                                  <a:srgbClr val="99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9966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9966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3600" dirty="0" smtClean="0">
                  <a:solidFill>
                    <a:srgbClr val="996600"/>
                  </a:solidFill>
                </a:endParaRPr>
              </a:p>
              <a:p>
                <a:pPr algn="ctr"/>
                <a:r>
                  <a:rPr lang="ru-RU" sz="3600" i="1" u="sng" dirty="0" err="1">
                    <a:solidFill>
                      <a:srgbClr val="1C1C1C"/>
                    </a:solidFill>
                  </a:rPr>
                  <a:t>Розв</a:t>
                </a:r>
                <a:r>
                  <a:rPr lang="en-US" sz="3600" i="1" u="sng" dirty="0">
                    <a:solidFill>
                      <a:srgbClr val="1C1C1C"/>
                    </a:solidFill>
                  </a:rPr>
                  <a:t>’</a:t>
                </a:r>
                <a:r>
                  <a:rPr lang="ru-RU" sz="3600" i="1" u="sng" dirty="0" err="1" smtClean="0">
                    <a:solidFill>
                      <a:srgbClr val="1C1C1C"/>
                    </a:solidFill>
                  </a:rPr>
                  <a:t>язання</a:t>
                </a:r>
                <a:endParaRPr lang="en-US" sz="3600" i="1" u="sng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1C1C1C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3200" i="1">
                          <a:solidFill>
                            <a:srgbClr val="1C1C1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solidFill>
                            <a:srgbClr val="1C1C1C"/>
                          </a:solidFill>
                          <a:latin typeface="Cambria Math"/>
                        </a:rPr>
                        <m:t>+2&lt;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1C1C1C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3200" i="1">
                          <a:solidFill>
                            <a:srgbClr val="1C1C1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solidFill>
                            <a:srgbClr val="1C1C1C"/>
                          </a:solidFill>
                          <a:latin typeface="Cambria Math"/>
                        </a:rPr>
                        <m:t>+2&lt;0</m:t>
                      </m:r>
                    </m:oMath>
                  </m:oMathPara>
                </a14:m>
                <a:endParaRPr lang="en-US" sz="3200" dirty="0" smtClean="0">
                  <a:solidFill>
                    <a:srgbClr val="1C1C1C"/>
                  </a:solidFill>
                </a:endParaRPr>
              </a:p>
              <a:p>
                <a:pPr algn="ctr"/>
                <a:r>
                  <a:rPr lang="uk-UA" sz="2800" dirty="0" smtClean="0">
                    <a:solidFill>
                      <a:schemeClr val="tx2">
                        <a:lumMod val="65000"/>
                        <a:lumOff val="35000"/>
                      </a:schemeClr>
                    </a:solidFill>
                  </a:rPr>
                  <a:t>Прирівнюємо до нуля</a:t>
                </a:r>
                <a:r>
                  <a:rPr lang="uk-UA" sz="2800" dirty="0" smtClean="0">
                    <a:solidFill>
                      <a:srgbClr val="1C1C1C"/>
                    </a:solidFill>
                  </a:rPr>
                  <a:t>:</a:t>
                </a:r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1C1C1C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3200" i="1">
                          <a:solidFill>
                            <a:srgbClr val="1C1C1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solidFill>
                            <a:srgbClr val="1C1C1C"/>
                          </a:solidFill>
                          <a:latin typeface="Cambria Math"/>
                        </a:rPr>
                        <m:t>+2=0</m:t>
                      </m:r>
                    </m:oMath>
                  </m:oMathPara>
                </a14:m>
                <a:endParaRPr lang="en-US" sz="3200" dirty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32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b="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3200" b="0" dirty="0" smtClean="0">
                  <a:solidFill>
                    <a:srgbClr val="1C1C1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rgbClr val="1C1C1C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1C1C1C"/>
                  </a:solidFill>
                </a:endParaRPr>
              </a:p>
              <a:p>
                <a:pPr algn="ctr"/>
                <a:r>
                  <a:rPr lang="en-US" sz="5400" b="0" dirty="0" smtClean="0">
                    <a:solidFill>
                      <a:srgbClr val="1C1C1C"/>
                    </a:solidFill>
                  </a:rPr>
                  <a:t>  </a:t>
                </a:r>
                <a:endParaRPr lang="en-US" sz="3600" b="0" dirty="0" smtClean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;−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r>
                  <a:rPr lang="uk-UA" sz="3200" i="1" dirty="0" smtClean="0">
                    <a:solidFill>
                      <a:srgbClr val="000000"/>
                    </a:solidFill>
                  </a:rPr>
                  <a:t>Відповідь: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(-2; -1).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829" y="393209"/>
                <a:ext cx="3944983" cy="6477799"/>
              </a:xfrm>
              <a:prstGeom prst="rect">
                <a:avLst/>
              </a:prstGeom>
              <a:blipFill rotWithShape="1">
                <a:blip r:embed="rId4"/>
                <a:stretch>
                  <a:fillRect l="-4791" t="-188" b="-2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>
            <a:off x="2860491" y="4842849"/>
            <a:ext cx="222342" cy="265340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891575" y="5295719"/>
            <a:ext cx="3666268" cy="3467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/>
          <p:cNvSpPr/>
          <p:nvPr/>
        </p:nvSpPr>
        <p:spPr>
          <a:xfrm flipH="1">
            <a:off x="9192096" y="5299920"/>
            <a:ext cx="45719" cy="51736"/>
          </a:xfrm>
          <a:prstGeom prst="flowChartConnector">
            <a:avLst/>
          </a:prstGeom>
          <a:solidFill>
            <a:schemeClr val="bg2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H="1">
            <a:off x="10046547" y="5287186"/>
            <a:ext cx="45719" cy="51736"/>
          </a:xfrm>
          <a:prstGeom prst="flowChartConnector">
            <a:avLst/>
          </a:prstGeom>
          <a:solidFill>
            <a:schemeClr val="bg2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Скругленная соединительная линия 34"/>
          <p:cNvCxnSpPr/>
          <p:nvPr/>
        </p:nvCxnSpPr>
        <p:spPr>
          <a:xfrm>
            <a:off x="8801642" y="5066758"/>
            <a:ext cx="825678" cy="517100"/>
          </a:xfrm>
          <a:prstGeom prst="curved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/>
          <p:nvPr/>
        </p:nvCxnSpPr>
        <p:spPr>
          <a:xfrm rot="10800000" flipV="1">
            <a:off x="9627322" y="5066758"/>
            <a:ext cx="894778" cy="517100"/>
          </a:xfrm>
          <a:prstGeom prst="curvedConnector3">
            <a:avLst>
              <a:gd name="adj1" fmla="val 49516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Блок-схема: узел 51"/>
          <p:cNvSpPr/>
          <p:nvPr/>
        </p:nvSpPr>
        <p:spPr>
          <a:xfrm flipH="1">
            <a:off x="9191621" y="5295719"/>
            <a:ext cx="45719" cy="51736"/>
          </a:xfrm>
          <a:prstGeom prst="flowChartConnector">
            <a:avLst/>
          </a:prstGeom>
          <a:solidFill>
            <a:schemeClr val="bg2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 flipH="1">
            <a:off x="10045743" y="5287186"/>
            <a:ext cx="45719" cy="51736"/>
          </a:xfrm>
          <a:prstGeom prst="flowChartConnector">
            <a:avLst/>
          </a:prstGeom>
          <a:solidFill>
            <a:schemeClr val="bg2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9872053" y="5078336"/>
            <a:ext cx="174596" cy="217383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724709" y="5082537"/>
            <a:ext cx="174596" cy="217383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550113" y="5082537"/>
            <a:ext cx="174596" cy="217383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375517" y="5082537"/>
            <a:ext cx="174596" cy="217383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9200921" y="5095671"/>
            <a:ext cx="174596" cy="217383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9026325" y="5090936"/>
            <a:ext cx="174596" cy="217383"/>
          </a:xfrm>
          <a:prstGeom prst="line">
            <a:avLst/>
          </a:prstGeom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888315" y="5351656"/>
            <a:ext cx="53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959351" y="5299920"/>
            <a:ext cx="48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332493" y="4892690"/>
            <a:ext cx="26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090057" y="393209"/>
            <a:ext cx="5290457" cy="1030642"/>
          </a:xfrm>
          <a:prstGeom prst="roundRect">
            <a:avLst/>
          </a:prstGeom>
          <a:solidFill>
            <a:srgbClr val="E3B431"/>
          </a:solidFill>
          <a:ln>
            <a:solidFill>
              <a:srgbClr val="E3B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2194559" y="308365"/>
            <a:ext cx="5460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u="sng" dirty="0"/>
              <a:t>Якщо основа степеня &lt;1, то знак </a:t>
            </a:r>
            <a:r>
              <a:rPr lang="uk-UA" sz="3600" b="1" i="1" u="sng" dirty="0" smtClean="0"/>
              <a:t>розвертається</a:t>
            </a:r>
            <a:r>
              <a:rPr lang="en-US" sz="3600" b="1" i="1" u="sng" dirty="0" smtClean="0"/>
              <a:t>!</a:t>
            </a:r>
            <a:r>
              <a:rPr lang="uk-UA" sz="3600" b="1" i="1" u="sng" dirty="0" smtClean="0"/>
              <a:t> 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5872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72937" y="444137"/>
                <a:ext cx="5447212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000000"/>
                    </a:solidFill>
                  </a:rPr>
                  <a:t>② </a:t>
                </a:r>
                <a:r>
                  <a:rPr lang="en-US" sz="2800" b="1" i="1" dirty="0" err="1">
                    <a:solidFill>
                      <a:srgbClr val="000000"/>
                    </a:solidFill>
                  </a:rPr>
                  <a:t>Заміна</a:t>
                </a:r>
                <a:r>
                  <a:rPr lang="en-US" sz="2800" b="1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000000"/>
                    </a:solidFill>
                  </a:rPr>
                  <a:t>змінної</a:t>
                </a:r>
                <a:r>
                  <a:rPr lang="en-US" sz="2800" b="1" i="1" dirty="0">
                    <a:solidFill>
                      <a:srgbClr val="000000"/>
                    </a:solidFill>
                  </a:rPr>
                  <a:t> </a:t>
                </a:r>
                <a:endParaRPr lang="ru-RU" sz="2800" b="1" dirty="0">
                  <a:solidFill>
                    <a:srgbClr val="00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996600"/>
                    </a:solidFill>
                  </a:rPr>
                  <a:t>           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9966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996600"/>
                        </a:solidFill>
                        <a:latin typeface="Cambria Math"/>
                      </a:rPr>
                      <m:t>−24</m:t>
                    </m:r>
                    <m:r>
                      <a:rPr lang="en-US" sz="2800" b="0" i="1" smtClean="0">
                        <a:solidFill>
                          <a:srgbClr val="996600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endParaRPr lang="en-US" sz="2800" dirty="0" smtClean="0">
                  <a:solidFill>
                    <a:srgbClr val="996600"/>
                  </a:solidFill>
                </a:endParaRPr>
              </a:p>
              <a:p>
                <a:pPr algn="ctr"/>
                <a:r>
                  <a:rPr lang="ru-RU" sz="2800" i="1" u="sng" dirty="0" err="1">
                    <a:solidFill>
                      <a:srgbClr val="000000"/>
                    </a:solidFill>
                  </a:rPr>
                  <a:t>Розв</a:t>
                </a:r>
                <a:r>
                  <a:rPr lang="en-US" sz="2800" i="1" u="sng" dirty="0">
                    <a:solidFill>
                      <a:srgbClr val="000000"/>
                    </a:solidFill>
                  </a:rPr>
                  <a:t>’</a:t>
                </a:r>
                <a:r>
                  <a:rPr lang="ru-RU" sz="2800" i="1" u="sng" dirty="0" err="1" smtClean="0">
                    <a:solidFill>
                      <a:srgbClr val="000000"/>
                    </a:solidFill>
                  </a:rPr>
                  <a:t>язання</a:t>
                </a:r>
                <a:endParaRPr lang="en-US" sz="2800" i="1" u="sng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−24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sz="2800" i="1" u="sng" dirty="0" smtClean="0">
                  <a:solidFill>
                    <a:srgbClr val="000000"/>
                  </a:solidFill>
                </a:endParaRPr>
              </a:p>
              <a:p>
                <a:r>
                  <a:rPr lang="uk-UA" sz="2800" i="1" dirty="0">
                    <a:solidFill>
                      <a:srgbClr val="000000"/>
                    </a:solidFill>
                  </a:rPr>
                  <a:t>Заміна</a:t>
                </a:r>
                <a:r>
                  <a:rPr lang="uk-UA" sz="2800" i="1" dirty="0" smtClean="0">
                    <a:solidFill>
                      <a:srgbClr val="000000"/>
                    </a:solidFill>
                  </a:rPr>
                  <a:t>: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sz="2800" i="1" u="sng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−24&lt;0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+6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sz="2800" b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pPr algn="ctr"/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0000"/>
                  </a:solidFill>
                </a:endParaRPr>
              </a:p>
              <a:p>
                <a:pPr algn="ctr"/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rgbClr val="000000"/>
                    </a:solidFill>
                  </a:rPr>
                  <a:t>0&lt;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t&lt;6</a:t>
                </a:r>
              </a:p>
              <a:p>
                <a:pPr algn="ctr"/>
                <a:r>
                  <a:rPr lang="uk-UA" sz="2800" i="1" dirty="0" smtClean="0">
                    <a:solidFill>
                      <a:srgbClr val="000000"/>
                    </a:solidFill>
                  </a:rPr>
                  <a:t>Повертаючись до заміни,  маємо:</a:t>
                </a:r>
                <a:endParaRPr lang="ru-RU" sz="28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800" i="1" dirty="0" smtClean="0">
                    <a:solidFill>
                      <a:srgbClr val="000000"/>
                    </a:solidFill>
                  </a:rPr>
                  <a:t>0&lt;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&lt;6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</a:endParaRPr>
              </a:p>
              <a:p>
                <a:pPr algn="ctr"/>
                <a:endParaRPr lang="ru-RU" sz="2800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937" y="444137"/>
                <a:ext cx="5447212" cy="6124754"/>
              </a:xfrm>
              <a:prstGeom prst="rect">
                <a:avLst/>
              </a:prstGeom>
              <a:blipFill rotWithShape="1">
                <a:blip r:embed="rId3"/>
                <a:stretch>
                  <a:fillRect l="-2352" t="-896" r="-1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7720149" y="1332411"/>
            <a:ext cx="0" cy="521208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069771" y="3938451"/>
            <a:ext cx="3200400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69771" y="4411374"/>
            <a:ext cx="3200400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125097" y="2090539"/>
            <a:ext cx="3200400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77349" y="640080"/>
                <a:ext cx="3095896" cy="88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;        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6.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349" y="640080"/>
                <a:ext cx="3095896" cy="8835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03028" y="2814016"/>
                <a:ext cx="39057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∈(−∞;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800" i="1" smtClean="0">
                          <a:solidFill>
                            <a:srgbClr val="000000"/>
                          </a:solidFill>
                        </a:rPr>
                        <m:t>Відповідь: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−∞;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func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800" dirty="0">
                  <a:solidFill>
                    <a:srgbClr val="000000"/>
                  </a:solidFill>
                </a:endParaRPr>
              </a:p>
              <a:p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28" y="2814016"/>
                <a:ext cx="3905794" cy="13849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749040" y="3703320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819650" y="3703317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4626972" y="3703318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398372" y="3695094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178481" y="3695094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3949881" y="3703319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707380" y="4176241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5505450" y="4182290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276850" y="4176242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048250" y="4182291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819650" y="4176243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4615542" y="4176243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392930" y="4176243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915841" y="4176240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4598670" y="4393409"/>
            <a:ext cx="45719" cy="45719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35730" y="3915588"/>
            <a:ext cx="45719" cy="45719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025390" y="3916066"/>
            <a:ext cx="45719" cy="45719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772650" y="2067679"/>
            <a:ext cx="45719" cy="45719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9170501" y="1855408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9372783" y="1855408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9553512" y="1848357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8292121" y="1855408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8527705" y="1855408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8729053" y="1855407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8950674" y="1855408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8071538" y="1855408"/>
            <a:ext cx="228600" cy="2351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601383" y="2142653"/>
                <a:ext cx="730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383" y="2142653"/>
                <a:ext cx="73031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667" r="-3333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1126709" y="1665626"/>
            <a:ext cx="350067" cy="37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0143" y="3618368"/>
            <a:ext cx="28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4441" y="4071430"/>
            <a:ext cx="25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49040" y="3987700"/>
            <a:ext cx="64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-6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25390" y="3506514"/>
            <a:ext cx="53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6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98670" y="4440762"/>
            <a:ext cx="22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50" name="Прямая соединительная линия 49"/>
          <p:cNvCxnSpPr>
            <a:stCxn id="30" idx="0"/>
          </p:cNvCxnSpPr>
          <p:nvPr/>
        </p:nvCxnSpPr>
        <p:spPr>
          <a:xfrm flipH="1" flipV="1">
            <a:off x="4615542" y="3930226"/>
            <a:ext cx="5988" cy="4631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5048929" y="3950699"/>
            <a:ext cx="5988" cy="4631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4618536" y="3938925"/>
            <a:ext cx="122736" cy="22289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4618536" y="3938925"/>
            <a:ext cx="234042" cy="41624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4669971" y="3930226"/>
            <a:ext cx="296908" cy="48719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4767263" y="3953348"/>
            <a:ext cx="260984" cy="46053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4855573" y="4072722"/>
            <a:ext cx="196350" cy="3447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4953748" y="4245072"/>
            <a:ext cx="98176" cy="166299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18536" y="3933271"/>
            <a:ext cx="49088" cy="83149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25187" y="462467"/>
                <a:ext cx="5159829" cy="639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000000"/>
                    </a:solidFill>
                  </a:rPr>
                  <a:t>③ </a:t>
                </a:r>
                <a:r>
                  <a:rPr lang="en-US" sz="2800" b="1" i="1" dirty="0" err="1">
                    <a:solidFill>
                      <a:srgbClr val="000000"/>
                    </a:solidFill>
                  </a:rPr>
                  <a:t>Однорідні</a:t>
                </a:r>
                <a:r>
                  <a:rPr lang="en-US" sz="2800" b="1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000000"/>
                    </a:solidFill>
                  </a:rPr>
                  <a:t>нерівності</a:t>
                </a:r>
                <a:endParaRPr lang="en-US" sz="2800" b="1" i="1" dirty="0">
                  <a:solidFill>
                    <a:srgbClr val="000000"/>
                  </a:solidFill>
                </a:endParaRPr>
              </a:p>
              <a:p>
                <a:endParaRPr lang="ru-RU" sz="1600" dirty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9966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9966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996600"/>
                          </a:solidFill>
                          <a:latin typeface="Cambria Math"/>
                          <a:ea typeface="Cambria Math"/>
                        </a:rPr>
                        <m:t>∙2−5∙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996600"/>
                          </a:solidFill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sz="2800" dirty="0" smtClean="0">
                  <a:solidFill>
                    <a:srgbClr val="996600"/>
                  </a:solidFill>
                </a:endParaRPr>
              </a:p>
              <a:p>
                <a:pPr algn="ctr"/>
                <a:r>
                  <a:rPr lang="ru-RU" sz="2800" i="1" u="sng" dirty="0" err="1">
                    <a:solidFill>
                      <a:srgbClr val="000000"/>
                    </a:solidFill>
                  </a:rPr>
                  <a:t>Розв</a:t>
                </a:r>
                <a:r>
                  <a:rPr lang="en-US" sz="2800" i="1" u="sng" dirty="0">
                    <a:solidFill>
                      <a:srgbClr val="000000"/>
                    </a:solidFill>
                  </a:rPr>
                  <a:t>’</a:t>
                </a:r>
                <a:r>
                  <a:rPr lang="ru-RU" sz="2800" i="1" u="sng" dirty="0" err="1" smtClean="0">
                    <a:solidFill>
                      <a:srgbClr val="000000"/>
                    </a:solidFill>
                  </a:rPr>
                  <a:t>язання</a:t>
                </a:r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+2∙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−5∙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−5∙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+2∙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+2&lt;0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r>
                  <a:rPr lang="uk-UA" sz="2800" i="1" dirty="0">
                    <a:solidFill>
                      <a:srgbClr val="000000"/>
                    </a:solidFill>
                  </a:rPr>
                  <a:t>Заміна </a:t>
                </a:r>
                <a:r>
                  <a:rPr lang="uk-UA" sz="2800" i="1" dirty="0" smtClean="0">
                    <a:solidFill>
                      <a:srgbClr val="000000"/>
                    </a:solidFill>
                  </a:rPr>
                  <a:t>: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sz="2800" b="0" i="1" dirty="0" smtClean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+2&lt;0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r>
                  <a:rPr lang="uk-UA" sz="2800" dirty="0">
                    <a:solidFill>
                      <a:schemeClr val="tx2">
                        <a:lumMod val="65000"/>
                        <a:lumOff val="35000"/>
                      </a:schemeClr>
                    </a:solidFill>
                  </a:rPr>
                  <a:t>Прирівнюємо до нуля</a:t>
                </a:r>
                <a:r>
                  <a:rPr lang="uk-UA" sz="2800" dirty="0">
                    <a:solidFill>
                      <a:srgbClr val="1C1C1C"/>
                    </a:solidFill>
                  </a:rPr>
                  <a:t>:</a:t>
                </a:r>
                <a:endParaRPr lang="en-US" sz="2800" dirty="0">
                  <a:solidFill>
                    <a:srgbClr val="1C1C1C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+2=0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=25−24=1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87" y="462467"/>
                <a:ext cx="5159829" cy="6395533"/>
              </a:xfrm>
              <a:prstGeom prst="rect">
                <a:avLst/>
              </a:prstGeom>
              <a:blipFill rotWithShape="1">
                <a:blip r:embed="rId3"/>
                <a:stretch>
                  <a:fillRect l="-2361" t="-8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511142" y="300445"/>
                <a:ext cx="4271555" cy="658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endParaRPr lang="en-US" sz="2800" dirty="0">
                  <a:solidFill>
                    <a:srgbClr val="000000"/>
                  </a:solidFill>
                </a:endParaRPr>
              </a:p>
              <a:p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&lt;1;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r>
                  <a:rPr lang="uk-UA" sz="2800" i="1" dirty="0">
                    <a:solidFill>
                      <a:srgbClr val="000000"/>
                    </a:solidFill>
                  </a:rPr>
                  <a:t>Повертаючись до заміни, </a:t>
                </a:r>
                <a:r>
                  <a:rPr lang="uk-UA" sz="2800" i="1" dirty="0" smtClean="0">
                    <a:solidFill>
                      <a:srgbClr val="000000"/>
                    </a:solidFill>
                  </a:rPr>
                  <a:t>маємо:</a:t>
                </a:r>
                <a:endParaRPr lang="en-US" sz="2800" i="1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;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&lt;1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>
                    <a:solidFill>
                      <a:srgbClr val="1C1C1C"/>
                    </a:solidFill>
                  </a:rPr>
                  <a:t>│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2800" i="1" dirty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&gt;1;</m:t>
                            </m:r>
                          </m:e>
                          <m:e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&lt;0;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r>
                  <a:rPr lang="uk-UA" sz="2800" i="1" dirty="0">
                    <a:solidFill>
                      <a:srgbClr val="000000"/>
                    </a:solidFill>
                  </a:rPr>
                  <a:t>Відповідь: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2" y="300445"/>
                <a:ext cx="4271555" cy="6584046"/>
              </a:xfrm>
              <a:prstGeom prst="rect">
                <a:avLst/>
              </a:prstGeom>
              <a:blipFill rotWithShape="1">
                <a:blip r:embed="rId4"/>
                <a:stretch>
                  <a:fillRect l="-2853" r="-1569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7380514" y="613954"/>
            <a:ext cx="0" cy="591747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27862" y="574765"/>
                <a:ext cx="5512527" cy="552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i="1" dirty="0" smtClean="0">
                    <a:solidFill>
                      <a:srgbClr val="000000"/>
                    </a:solidFill>
                  </a:rPr>
                  <a:t>④ Окремі типи</a:t>
                </a:r>
                <a:endParaRPr lang="en-US" sz="2800" b="1" i="1" dirty="0" smtClean="0">
                  <a:solidFill>
                    <a:srgbClr val="000000"/>
                  </a:solidFill>
                </a:endParaRPr>
              </a:p>
              <a:p>
                <a:endParaRPr lang="en-US" sz="2800" i="1" dirty="0" smtClean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+2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+2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996600"/>
                          </a:solidFill>
                          <a:latin typeface="Cambria Math"/>
                          <a:ea typeface="Cambria Math"/>
                        </a:rPr>
                        <m:t>≤9</m:t>
                      </m:r>
                    </m:oMath>
                  </m:oMathPara>
                </a14:m>
                <a:endParaRPr lang="en-US" sz="2800" dirty="0" smtClean="0">
                  <a:solidFill>
                    <a:srgbClr val="996600"/>
                  </a:solidFill>
                </a:endParaRPr>
              </a:p>
              <a:p>
                <a:pPr algn="ctr"/>
                <a:r>
                  <a:rPr lang="ru-RU" sz="2800" i="1" u="sng" dirty="0" err="1">
                    <a:solidFill>
                      <a:srgbClr val="000000"/>
                    </a:solidFill>
                  </a:rPr>
                  <a:t>Розв</a:t>
                </a:r>
                <a:r>
                  <a:rPr lang="en-US" sz="2800" i="1" u="sng" dirty="0">
                    <a:solidFill>
                      <a:srgbClr val="000000"/>
                    </a:solidFill>
                  </a:rPr>
                  <a:t>’</a:t>
                </a:r>
                <a:r>
                  <a:rPr lang="ru-RU" sz="2800" i="1" u="sng" dirty="0" err="1">
                    <a:solidFill>
                      <a:srgbClr val="000000"/>
                    </a:solidFill>
                  </a:rPr>
                  <a:t>язання</a:t>
                </a:r>
                <a:endParaRPr lang="en-US" sz="2800" dirty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−2∙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≤9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≤9              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9∙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4      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≤2    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r>
                  <a:rPr lang="uk-UA" sz="2800" i="1" dirty="0">
                    <a:solidFill>
                      <a:srgbClr val="000000"/>
                    </a:solidFill>
                  </a:rPr>
                  <a:t>Відповідь: 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(-∞; 2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).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62" y="574765"/>
                <a:ext cx="5512527" cy="5529719"/>
              </a:xfrm>
              <a:prstGeom prst="rect">
                <a:avLst/>
              </a:prstGeom>
              <a:blipFill rotWithShape="1">
                <a:blip r:embed="rId3"/>
                <a:stretch>
                  <a:fillRect l="-2212" t="-992" b="-2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0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91394" y="705394"/>
                <a:ext cx="7406640" cy="577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+2</m:t>
                          </m:r>
                        </m:sup>
                      </m:sSup>
                      <m:r>
                        <a:rPr lang="en-US" sz="2800" i="1">
                          <a:solidFill>
                            <a:srgbClr val="9966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99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+3</m:t>
                          </m:r>
                        </m:sup>
                      </m:sSup>
                      <m:r>
                        <a:rPr lang="en-US" sz="2800" i="1">
                          <a:solidFill>
                            <a:srgbClr val="9966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99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+4</m:t>
                          </m:r>
                        </m:sup>
                      </m:sSup>
                      <m:r>
                        <a:rPr lang="en-US" sz="2800" i="1">
                          <a:solidFill>
                            <a:srgbClr val="996600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2+</m:t>
                          </m:r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algn="ctr"/>
                <a:endParaRPr lang="en-US" sz="1050" i="1" u="sng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ru-RU" sz="2800" i="1" u="sng" dirty="0" err="1" smtClean="0">
                    <a:solidFill>
                      <a:srgbClr val="000000"/>
                    </a:solidFill>
                  </a:rPr>
                  <a:t>Розв</a:t>
                </a:r>
                <a:r>
                  <a:rPr lang="en-US" sz="2800" i="1" u="sng" dirty="0">
                    <a:solidFill>
                      <a:srgbClr val="000000"/>
                    </a:solidFill>
                  </a:rPr>
                  <a:t>’</a:t>
                </a:r>
                <a:r>
                  <a:rPr lang="ru-RU" sz="2800" i="1" u="sng" dirty="0" err="1">
                    <a:solidFill>
                      <a:srgbClr val="000000"/>
                    </a:solidFill>
                  </a:rPr>
                  <a:t>язання</a:t>
                </a:r>
                <a:endParaRPr lang="en-US" sz="2800" dirty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−8∙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−16∙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&gt;5∙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−25∙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−20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&gt;−20∙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r>
                  <a:rPr lang="uk-UA" sz="2800" i="1" dirty="0">
                    <a:solidFill>
                      <a:srgbClr val="000000"/>
                    </a:solidFill>
                  </a:rPr>
                  <a:t>Поділимо ліву і праву частини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800" i="1" dirty="0" smtClean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r>
                  <a:rPr lang="uk-UA" sz="2800" i="1" dirty="0">
                    <a:solidFill>
                      <a:srgbClr val="000000"/>
                    </a:solidFill>
                  </a:rPr>
                  <a:t>Відповідь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: ( 0; +∞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).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94" y="705394"/>
                <a:ext cx="7406640" cy="5772414"/>
              </a:xfrm>
              <a:prstGeom prst="rect">
                <a:avLst/>
              </a:prstGeom>
              <a:blipFill rotWithShape="1">
                <a:blip r:embed="rId3"/>
                <a:stretch>
                  <a:fillRect l="-1728" b="-2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9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77440" y="444137"/>
                <a:ext cx="9013371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000000"/>
                    </a:solidFill>
                  </a:rPr>
                  <a:t>⑤ </a:t>
                </a:r>
                <a:r>
                  <a:rPr lang="en-US" sz="2800" b="1" i="1" dirty="0" err="1">
                    <a:solidFill>
                      <a:srgbClr val="000000"/>
                    </a:solidFill>
                  </a:rPr>
                  <a:t>Нерівності</a:t>
                </a:r>
                <a:r>
                  <a:rPr lang="en-US" sz="2800" b="1" i="1" dirty="0">
                    <a:solidFill>
                      <a:srgbClr val="000000"/>
                    </a:solidFill>
                  </a:rPr>
                  <a:t>,  </a:t>
                </a:r>
                <a:r>
                  <a:rPr lang="en-US" sz="2800" b="1" i="1" dirty="0" err="1">
                    <a:solidFill>
                      <a:srgbClr val="000000"/>
                    </a:solidFill>
                  </a:rPr>
                  <a:t>що</a:t>
                </a:r>
                <a:r>
                  <a:rPr lang="en-US" sz="2800" b="1" i="1" dirty="0">
                    <a:solidFill>
                      <a:srgbClr val="000000"/>
                    </a:solidFill>
                  </a:rPr>
                  <a:t> </a:t>
                </a:r>
                <a:r>
                  <a:rPr lang="uk-UA" sz="2800" b="1" i="1" dirty="0">
                    <a:solidFill>
                      <a:srgbClr val="000000"/>
                    </a:solidFill>
                  </a:rPr>
                  <a:t>розв’язуються графічним способом</a:t>
                </a:r>
                <a:endParaRPr lang="ru-RU" sz="2800" b="1" dirty="0">
                  <a:solidFill>
                    <a:srgbClr val="000000"/>
                  </a:solidFill>
                </a:endParaRPr>
              </a:p>
              <a:p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996600"/>
                          </a:solidFill>
                          <a:latin typeface="Cambria Math"/>
                        </a:rPr>
                        <m:t>&gt;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9966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func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/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ru-RU" sz="2800" i="1" u="sng" dirty="0" err="1" smtClean="0">
                    <a:solidFill>
                      <a:srgbClr val="000000"/>
                    </a:solidFill>
                  </a:rPr>
                  <a:t>Розв</a:t>
                </a:r>
                <a:r>
                  <a:rPr lang="en-US" sz="2800" i="1" u="sng" dirty="0">
                    <a:solidFill>
                      <a:srgbClr val="000000"/>
                    </a:solidFill>
                  </a:rPr>
                  <a:t>’</a:t>
                </a:r>
                <a:r>
                  <a:rPr lang="ru-RU" sz="2800" i="1" u="sng" dirty="0" err="1">
                    <a:solidFill>
                      <a:srgbClr val="000000"/>
                    </a:solidFill>
                  </a:rPr>
                  <a:t>язання</a:t>
                </a:r>
                <a:endParaRPr lang="en-US" sz="2800" dirty="0">
                  <a:solidFill>
                    <a:srgbClr val="000000"/>
                  </a:solidFill>
                </a:endParaRPr>
              </a:p>
              <a:p>
                <a:pPr/>
                <a:r>
                  <a:rPr lang="uk-UA" sz="2800" i="1" dirty="0">
                    <a:solidFill>
                      <a:srgbClr val="000000"/>
                    </a:solidFill>
                  </a:rPr>
                  <a:t>Побудуємо графіки </a:t>
                </a:r>
                <a:endParaRPr lang="en-US" sz="2800" i="1" dirty="0" smtClean="0">
                  <a:solidFill>
                    <a:srgbClr val="000000"/>
                  </a:solidFill>
                </a:endParaRPr>
              </a:p>
              <a:p>
                <a:pPr/>
                <a:r>
                  <a:rPr lang="uk-UA" sz="2800" i="1" dirty="0" smtClean="0">
                    <a:solidFill>
                      <a:srgbClr val="000000"/>
                    </a:solidFill>
                  </a:rPr>
                  <a:t>функцій </a:t>
                </a:r>
                <a:endParaRPr lang="ru-RU" sz="28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-1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0" y="444137"/>
                <a:ext cx="9013371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1352" t="-1552" r="-811" b="-4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38251" y="522514"/>
                <a:ext cx="5225143" cy="323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2800" b="0" i="1" smtClean="0">
                        <a:solidFill>
                          <a:srgbClr val="996600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ru-RU" sz="2800" i="1" smtClean="0">
                            <a:solidFill>
                              <a:srgbClr val="9966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9966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/>
                <a:r>
                  <a:rPr lang="ru-RU" sz="2800" i="1" u="sng" dirty="0" err="1">
                    <a:solidFill>
                      <a:srgbClr val="000000"/>
                    </a:solidFill>
                  </a:rPr>
                  <a:t>Розв</a:t>
                </a:r>
                <a:r>
                  <a:rPr lang="en-US" sz="2800" i="1" u="sng" dirty="0">
                    <a:solidFill>
                      <a:srgbClr val="000000"/>
                    </a:solidFill>
                  </a:rPr>
                  <a:t>’</a:t>
                </a:r>
                <a:r>
                  <a:rPr lang="ru-RU" sz="2800" i="1" u="sng" dirty="0" err="1">
                    <a:solidFill>
                      <a:srgbClr val="000000"/>
                    </a:solidFill>
                  </a:rPr>
                  <a:t>язання</a:t>
                </a:r>
                <a:endParaRPr lang="en-US" sz="2800" dirty="0">
                  <a:solidFill>
                    <a:srgbClr val="000000"/>
                  </a:solidFill>
                </a:endParaRPr>
              </a:p>
              <a:p>
                <a:pPr/>
                <a:r>
                  <a:rPr lang="uk-UA" sz="2800" i="1" dirty="0">
                    <a:solidFill>
                      <a:srgbClr val="000000"/>
                    </a:solidFill>
                  </a:rPr>
                  <a:t>Побудуємо графіки </a:t>
                </a:r>
                <a:endParaRPr lang="en-US" sz="2800" i="1" dirty="0" smtClean="0">
                  <a:solidFill>
                    <a:srgbClr val="000000"/>
                  </a:solidFill>
                </a:endParaRPr>
              </a:p>
              <a:p>
                <a:pPr/>
                <a:r>
                  <a:rPr lang="uk-UA" sz="2800" i="1" dirty="0" smtClean="0">
                    <a:solidFill>
                      <a:srgbClr val="000000"/>
                    </a:solidFill>
                  </a:rPr>
                  <a:t>функцій </a:t>
                </a:r>
                <a:endParaRPr lang="ru-RU" sz="28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251" y="522514"/>
                <a:ext cx="5225143" cy="3236848"/>
              </a:xfrm>
              <a:prstGeom prst="rect">
                <a:avLst/>
              </a:prstGeom>
              <a:blipFill rotWithShape="1">
                <a:blip r:embed="rId3"/>
                <a:stretch>
                  <a:fillRect l="-24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39786" y="731264"/>
                <a:ext cx="9586601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b="1" i="1" dirty="0" smtClean="0">
                    <a:solidFill>
                      <a:srgbClr val="1C1C1C"/>
                    </a:solidFill>
                  </a:rPr>
                  <a:t>①Найпростіші  </a:t>
                </a:r>
                <a:r>
                  <a:rPr lang="uk-UA" sz="3200" b="1" i="1" dirty="0">
                    <a:solidFill>
                      <a:srgbClr val="1C1C1C"/>
                    </a:solidFill>
                  </a:rPr>
                  <a:t>показникові </a:t>
                </a:r>
                <a:r>
                  <a:rPr lang="uk-UA" sz="3200" b="1" i="1" dirty="0" smtClean="0">
                    <a:solidFill>
                      <a:srgbClr val="1C1C1C"/>
                    </a:solidFill>
                  </a:rPr>
                  <a:t>рівняння</a:t>
                </a:r>
              </a:p>
              <a:p>
                <a:r>
                  <a:rPr lang="uk-UA" sz="3200" b="1" i="1" dirty="0">
                    <a:solidFill>
                      <a:srgbClr val="000000"/>
                    </a:solidFill>
                  </a:rPr>
                  <a:t>	</a:t>
                </a:r>
                <a:endParaRPr lang="uk-UA" sz="3200" b="1" i="1" dirty="0" smtClean="0">
                  <a:solidFill>
                    <a:srgbClr val="000000"/>
                  </a:solidFill>
                </a:endParaRPr>
              </a:p>
              <a:p>
                <a:r>
                  <a:rPr lang="en-US" sz="3200" b="1" i="1" dirty="0" smtClean="0">
                    <a:solidFill>
                      <a:srgbClr val="000000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4800" b="1" dirty="0" smtClean="0">
                    <a:solidFill>
                      <a:srgbClr val="000000"/>
                    </a:solidFill>
                  </a:rPr>
                  <a:t>=b	→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𝒇</m:t>
                            </m:r>
                            <m: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800" b="0" i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</m:func>
                      </m:e>
                    </m:func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4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86" y="731264"/>
                <a:ext cx="9586601" cy="1846659"/>
              </a:xfrm>
              <a:prstGeom prst="rect">
                <a:avLst/>
              </a:prstGeom>
              <a:blipFill rotWithShape="1">
                <a:blip r:embed="rId3"/>
                <a:stretch>
                  <a:fillRect l="-1654" t="-4290" b="-16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39786" y="2743200"/>
                <a:ext cx="86214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4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86" y="2743200"/>
                <a:ext cx="8621486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17840" y="3788228"/>
                <a:ext cx="8830491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Наприклад</a:t>
                </a:r>
                <a:r>
                  <a:rPr lang="en-US" b="1" i="1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:</a:t>
                </a:r>
              </a:p>
              <a:p>
                <a:pPr>
                  <a:lnSpc>
                    <a:spcPts val="3400"/>
                  </a:lnSpc>
                </a:pPr>
                <a:endParaRPr lang="en-US" b="1" i="1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lnSpc>
                    <a:spcPts val="34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           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3</a:t>
                </a:r>
              </a:p>
              <a:p>
                <a:pPr>
                  <a:lnSpc>
                    <a:spcPts val="3800"/>
                  </a:lnSpc>
                </a:pPr>
                <a:r>
                  <a:rPr lang="en-US" sz="2800" b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chemeClr val="tx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US" sz="2800" b="1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lnSpc>
                    <a:spcPts val="3800"/>
                  </a:lnSpc>
                </a:pPr>
                <a:r>
                  <a:rPr lang="en-US" sz="2800" b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	</a:t>
                </a:r>
                <a:r>
                  <a:rPr lang="uk-UA" sz="2800" b="1" i="1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Відповідь: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chemeClr val="tx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ru-RU" sz="2800" b="1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ru-RU" sz="2800" b="1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840" y="3788228"/>
                <a:ext cx="8830491" cy="2369880"/>
              </a:xfrm>
              <a:prstGeom prst="rect">
                <a:avLst/>
              </a:prstGeom>
              <a:blipFill rotWithShape="1">
                <a:blip r:embed="rId5"/>
                <a:stretch>
                  <a:fillRect l="-1450" t="-2314" b="-5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Скругленный прямоугольник 15"/>
          <p:cNvSpPr/>
          <p:nvPr/>
        </p:nvSpPr>
        <p:spPr>
          <a:xfrm>
            <a:off x="2717840" y="1554480"/>
            <a:ext cx="8346400" cy="2233748"/>
          </a:xfrm>
          <a:prstGeom prst="roundRect">
            <a:avLst/>
          </a:prstGeom>
          <a:noFill/>
          <a:ln w="76200">
            <a:solidFill>
              <a:srgbClr val="E3B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86446" y="628803"/>
                <a:ext cx="8765177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i="1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②Р</a:t>
                </a:r>
                <a:r>
                  <a:rPr lang="uk-UA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і</a:t>
                </a:r>
                <a:r>
                  <a:rPr lang="ru-RU" sz="3200" b="1" i="1" dirty="0" err="1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вняння</a:t>
                </a:r>
                <a:r>
                  <a:rPr lang="ru-RU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 в </a:t>
                </a:r>
                <a:r>
                  <a:rPr lang="ru-RU" sz="3200" b="1" i="1" dirty="0" err="1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яких</a:t>
                </a:r>
                <a:r>
                  <a:rPr lang="ru-RU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 л</a:t>
                </a:r>
                <a:r>
                  <a:rPr lang="uk-UA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і</a:t>
                </a:r>
                <a:r>
                  <a:rPr lang="ru-RU" sz="3200" b="1" i="1" dirty="0" err="1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ву</a:t>
                </a:r>
                <a:r>
                  <a:rPr lang="ru-RU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uk-UA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і</a:t>
                </a:r>
                <a:r>
                  <a:rPr lang="ru-RU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 праву </a:t>
                </a:r>
                <a:r>
                  <a:rPr lang="ru-RU" sz="3200" b="1" i="1" dirty="0" err="1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частину</a:t>
                </a:r>
                <a:r>
                  <a:rPr lang="ru-RU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ru-RU" sz="3200" b="1" i="1" dirty="0" err="1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зводять</a:t>
                </a:r>
                <a:r>
                  <a:rPr lang="ru-RU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 до </a:t>
                </a:r>
                <a:r>
                  <a:rPr lang="ru-RU" sz="3200" b="1" i="1" dirty="0" err="1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показник</a:t>
                </a:r>
                <a:r>
                  <a:rPr lang="uk-UA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і</a:t>
                </a:r>
                <a:r>
                  <a:rPr lang="ru-RU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в з</a:t>
                </a:r>
                <a:r>
                  <a:rPr lang="uk-UA" sz="3200" b="1" i="1" dirty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 однаковими </a:t>
                </a:r>
                <a:r>
                  <a:rPr lang="uk-UA" sz="3200" b="1" i="1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основами</a:t>
                </a:r>
                <a:endParaRPr lang="en-US" sz="3200" b="1" i="1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  <a:p>
                <a:endParaRPr lang="en-US" sz="3200" b="1" i="1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sz="4800" b="1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m:rPr>
                        <m:nor/>
                      </m:rPr>
                      <a:rPr lang="en-US" sz="4800" b="1" dirty="0">
                        <a:solidFill>
                          <a:srgbClr val="000000"/>
                        </a:solidFill>
                      </a:rPr>
                      <m:t>→</m:t>
                    </m:r>
                  </m:oMath>
                </a14:m>
                <a:r>
                  <a:rPr lang="en-US" sz="4800" b="1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800" b="1" i="1" dirty="0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800" b="1" i="1" dirty="0" smtClean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 dirty="0" smtClean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𝒈</m:t>
                    </m:r>
                    <m:r>
                      <a:rPr lang="en-US" sz="4800" b="1" i="1" dirty="0" smtClean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4800" b="1" i="1" dirty="0" smtClean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4800" b="1" dirty="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446" y="628803"/>
                <a:ext cx="8765177" cy="2339102"/>
              </a:xfrm>
              <a:prstGeom prst="rect">
                <a:avLst/>
              </a:prstGeom>
              <a:blipFill rotWithShape="1">
                <a:blip r:embed="rId3"/>
                <a:stretch>
                  <a:fillRect l="-1739" t="-3385" r="-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кругленный прямоугольник 3"/>
          <p:cNvSpPr/>
          <p:nvPr/>
        </p:nvSpPr>
        <p:spPr>
          <a:xfrm>
            <a:off x="2978331" y="1933303"/>
            <a:ext cx="7628709" cy="1149531"/>
          </a:xfrm>
          <a:prstGeom prst="roundRect">
            <a:avLst/>
          </a:prstGeom>
          <a:noFill/>
          <a:ln w="76200">
            <a:solidFill>
              <a:srgbClr val="E3B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0153" y="848546"/>
            <a:ext cx="924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③Заміна</a:t>
            </a:r>
            <a:r>
              <a:rPr lang="uk-UA" sz="36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36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змінної в </a:t>
            </a:r>
            <a:r>
              <a:rPr lang="uk-UA" sz="3600" b="1" i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показникових</a:t>
            </a:r>
            <a:r>
              <a:rPr lang="uk-UA" sz="36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36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рівняннях</a:t>
            </a:r>
            <a:endParaRPr lang="en-US" sz="3600" b="1" i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0153" y="1549901"/>
                <a:ext cx="4221272" cy="505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3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−2=0</m:t>
                      </m:r>
                    </m:oMath>
                  </m:oMathPara>
                </a14:m>
                <a:endParaRPr lang="ru-RU" sz="3000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ts val="4300"/>
                  </a:lnSpc>
                </a:pPr>
                <a:r>
                  <a:rPr lang="ru-RU" sz="3000" i="1" u="sng" dirty="0" err="1" smtClean="0">
                    <a:solidFill>
                      <a:srgbClr val="1C1C1C"/>
                    </a:solidFill>
                  </a:rPr>
                  <a:t>Розв</a:t>
                </a:r>
                <a:r>
                  <a:rPr lang="en-US" sz="3000" i="1" u="sng" dirty="0" smtClean="0">
                    <a:solidFill>
                      <a:srgbClr val="1C1C1C"/>
                    </a:solidFill>
                  </a:rPr>
                  <a:t>’</a:t>
                </a:r>
                <a:r>
                  <a:rPr lang="ru-RU" sz="3000" i="1" u="sng" dirty="0" err="1" smtClean="0">
                    <a:solidFill>
                      <a:srgbClr val="1C1C1C"/>
                    </a:solidFill>
                  </a:rPr>
                  <a:t>язання</a:t>
                </a:r>
                <a:endParaRPr lang="en-US" sz="3000" i="1" dirty="0" smtClean="0">
                  <a:solidFill>
                    <a:srgbClr val="1C1C1C"/>
                  </a:solidFill>
                </a:endParaRPr>
              </a:p>
              <a:p>
                <a:pPr>
                  <a:lnSpc>
                    <a:spcPts val="43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+7∙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−2=0</m:t>
                      </m:r>
                    </m:oMath>
                  </m:oMathPara>
                </a14:m>
                <a:endParaRPr lang="en-US" sz="30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4300"/>
                  </a:lnSpc>
                </a:pPr>
                <a:r>
                  <a:rPr lang="uk-UA" sz="3000" i="1" dirty="0" smtClean="0">
                    <a:solidFill>
                      <a:srgbClr val="000000"/>
                    </a:solidFill>
                  </a:rPr>
                  <a:t>Заміна: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uk-UA" sz="3000" i="1" dirty="0">
                    <a:solidFill>
                      <a:srgbClr val="000000"/>
                    </a:solidFill>
                  </a:rPr>
                  <a:t>, </a:t>
                </a:r>
                <a:r>
                  <a:rPr lang="uk-UA" sz="3000" i="1" dirty="0" smtClean="0">
                    <a:solidFill>
                      <a:srgbClr val="000000"/>
                    </a:solidFill>
                  </a:rPr>
                  <a:t>тоді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/>
                      </a:rPr>
                      <m:t>               </m:t>
                    </m:r>
                    <m:sSup>
                      <m:sSupPr>
                        <m:ctrlPr>
                          <a:rPr lang="uk-UA" sz="3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43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−2=0</m:t>
                      </m:r>
                    </m:oMath>
                  </m:oMathPara>
                </a14:m>
                <a:endParaRPr lang="en-US" sz="30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43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=49+4∙4∙2=81</m:t>
                      </m:r>
                    </m:oMath>
                  </m:oMathPara>
                </a14:m>
                <a:endParaRPr lang="en-US" sz="30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43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−7+9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en-US" sz="30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43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−7−9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=−2</m:t>
                          </m:r>
                        </m:e>
                      </m:box>
                    </m:oMath>
                  </m:oMathPara>
                </a14:m>
                <a:endParaRPr lang="ru-RU" sz="3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153" y="1549901"/>
                <a:ext cx="4221272" cy="5055230"/>
              </a:xfrm>
              <a:prstGeom prst="rect">
                <a:avLst/>
              </a:prstGeom>
              <a:blipFill rotWithShape="1">
                <a:blip r:embed="rId3"/>
                <a:stretch>
                  <a:fillRect l="-34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02257" y="1916481"/>
                <a:ext cx="4271376" cy="4667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000" i="1" dirty="0" smtClean="0">
                    <a:solidFill>
                      <a:srgbClr val="000000"/>
                    </a:solidFill>
                  </a:rPr>
                  <a:t>Повертаючись до заміни, маємо:</a:t>
                </a:r>
                <a:endParaRPr lang="en-US" sz="3000" i="1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ru-RU" sz="30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;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ru-RU" sz="30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=−2;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=−2;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∈∅.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 smtClean="0">
                  <a:solidFill>
                    <a:srgbClr val="000000"/>
                  </a:solidFill>
                </a:endParaRPr>
              </a:p>
              <a:p>
                <a:endParaRPr lang="en-US" sz="3000" i="1" dirty="0" smtClean="0">
                  <a:solidFill>
                    <a:srgbClr val="000000"/>
                  </a:solidFill>
                </a:endParaRPr>
              </a:p>
              <a:p>
                <a:r>
                  <a:rPr lang="uk-UA" sz="3000" i="1" dirty="0" smtClean="0">
                    <a:solidFill>
                      <a:srgbClr val="000000"/>
                    </a:solidFill>
                  </a:rPr>
                  <a:t>Відповідь</a:t>
                </a:r>
                <a:r>
                  <a:rPr lang="uk-UA" sz="3000" i="1" dirty="0">
                    <a:solidFill>
                      <a:srgbClr val="000000"/>
                    </a:solidFill>
                  </a:rPr>
                  <a:t>:-</a:t>
                </a:r>
                <a:r>
                  <a:rPr lang="uk-UA" sz="3000" i="1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3000" i="1" dirty="0">
                    <a:solidFill>
                      <a:srgbClr val="000000"/>
                    </a:solidFill>
                  </a:rPr>
                  <a:t>.</a:t>
                </a:r>
                <a:endParaRPr lang="ru-RU" sz="3000" dirty="0">
                  <a:solidFill>
                    <a:srgbClr val="000000"/>
                  </a:solidFill>
                </a:endParaRPr>
              </a:p>
              <a:p>
                <a:endParaRPr lang="ru-RU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257" y="1916481"/>
                <a:ext cx="4271376" cy="4667881"/>
              </a:xfrm>
              <a:prstGeom prst="rect">
                <a:avLst/>
              </a:prstGeom>
              <a:blipFill rotWithShape="1">
                <a:blip r:embed="rId4"/>
                <a:stretch>
                  <a:fillRect l="-3281" t="-15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6701425" y="1714500"/>
            <a:ext cx="0" cy="4506686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459" y="1"/>
            <a:ext cx="6597464" cy="3319974"/>
          </a:xfrm>
        </p:spPr>
        <p:txBody>
          <a:bodyPr/>
          <a:lstStyle/>
          <a:p>
            <a:r>
              <a:rPr lang="uk-UA" i="1" dirty="0"/>
              <a:t>Однорідні показникові </a:t>
            </a:r>
            <a:r>
              <a:rPr lang="uk-UA" i="1" dirty="0" smtClean="0"/>
              <a:t>рівняння</a:t>
            </a:r>
            <a:r>
              <a:rPr lang="en-US" i="1" dirty="0" smtClean="0"/>
              <a:t> </a:t>
            </a:r>
            <a:r>
              <a:rPr lang="ru-RU" i="1" dirty="0" smtClean="0"/>
              <a:t>та р</a:t>
            </a:r>
            <a:r>
              <a:rPr lang="en-US" i="1" dirty="0" err="1" smtClean="0"/>
              <a:t>івняння</a:t>
            </a:r>
            <a:r>
              <a:rPr lang="en-US" i="1" dirty="0"/>
              <a:t>, </a:t>
            </a:r>
            <a:r>
              <a:rPr lang="en-US" i="1" dirty="0" err="1"/>
              <a:t>що</a:t>
            </a:r>
            <a:r>
              <a:rPr lang="en-US" i="1" dirty="0"/>
              <a:t> </a:t>
            </a:r>
            <a:r>
              <a:rPr lang="en-US" i="1" dirty="0" err="1" smtClean="0"/>
              <a:t>звод</a:t>
            </a:r>
            <a:r>
              <a:rPr lang="ru-RU" i="1" dirty="0" smtClean="0"/>
              <a:t>я</a:t>
            </a:r>
            <a:r>
              <a:rPr lang="en-US" i="1" dirty="0" err="1" smtClean="0"/>
              <a:t>ться</a:t>
            </a:r>
            <a:r>
              <a:rPr lang="en-US" i="1" dirty="0" smtClean="0"/>
              <a:t> </a:t>
            </a:r>
            <a:r>
              <a:rPr lang="en-US" i="1" dirty="0" err="1"/>
              <a:t>до</a:t>
            </a:r>
            <a:r>
              <a:rPr lang="en-US" i="1" dirty="0"/>
              <a:t> </a:t>
            </a:r>
            <a:r>
              <a:rPr lang="en-US" i="1" dirty="0" err="1"/>
              <a:t>однорідних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4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39043" y="882447"/>
                <a:ext cx="9911443" cy="572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i="1" dirty="0" smtClean="0">
                    <a:solidFill>
                      <a:srgbClr val="000000"/>
                    </a:solidFill>
                  </a:rPr>
                  <a:t>Рівняння виду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endParaRPr lang="en-US" sz="2800" i="1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ts val="6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40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4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</a:rPr>
                  <a:t>…</a:t>
                </a:r>
                <a:endParaRPr lang="en-US" sz="4000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>
                  <a:lnSpc>
                    <a:spcPts val="6200"/>
                  </a:lnSpc>
                </a:pPr>
                <a:r>
                  <a:rPr lang="en-US" sz="4000" b="0" dirty="0" smtClean="0">
                    <a:solidFill>
                      <a:srgbClr val="000000"/>
                    </a:solidFill>
                  </a:rPr>
                  <a:t>…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40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40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ts val="6200"/>
                  </a:lnSpc>
                </a:pPr>
                <a:endParaRPr lang="uk-UA" sz="4000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ts val="6200"/>
                  </a:lnSpc>
                </a:pPr>
                <a:r>
                  <a:rPr lang="uk-UA" sz="3600" b="0" i="1" dirty="0" smtClean="0">
                    <a:solidFill>
                      <a:srgbClr val="000000"/>
                    </a:solidFill>
                  </a:rPr>
                  <a:t>Де</a:t>
                </a:r>
                <a:r>
                  <a:rPr lang="uk-UA" sz="3600" b="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uk-UA" sz="36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pPr>
                  <a:lnSpc>
                    <a:spcPts val="6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uk-UA" sz="3600" i="1" dirty="0" smtClean="0">
                    <a:solidFill>
                      <a:srgbClr val="000000"/>
                    </a:solidFill>
                  </a:rPr>
                  <a:t>деякі числа.</a:t>
                </a:r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pPr algn="ctr">
                  <a:lnSpc>
                    <a:spcPts val="6200"/>
                  </a:lnSpc>
                </a:pPr>
                <a:endParaRPr lang="ru-RU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043" y="882447"/>
                <a:ext cx="9911443" cy="5724644"/>
              </a:xfrm>
              <a:prstGeom prst="rect">
                <a:avLst/>
              </a:prstGeom>
              <a:blipFill rotWithShape="1">
                <a:blip r:embed="rId3"/>
                <a:stretch>
                  <a:fillRect l="-1907" t="-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2139044" y="1698171"/>
            <a:ext cx="9911442" cy="2046598"/>
          </a:xfrm>
          <a:prstGeom prst="roundRect">
            <a:avLst/>
          </a:prstGeom>
          <a:noFill/>
          <a:ln w="76200">
            <a:solidFill>
              <a:srgbClr val="E3B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9669" y="1364200"/>
                <a:ext cx="9617529" cy="4632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900"/>
                  </a:lnSpc>
                </a:pPr>
                <a:r>
                  <a:rPr lang="uk-UA" sz="3600" i="1" u="sng" dirty="0" smtClean="0">
                    <a:solidFill>
                      <a:srgbClr val="1C1C1C"/>
                    </a:solidFill>
                  </a:rPr>
                  <a:t>Наприклад</a:t>
                </a:r>
                <a:r>
                  <a:rPr lang="uk-UA" sz="3600" i="1" u="sng" dirty="0"/>
                  <a:t>:</a:t>
                </a:r>
                <a:endParaRPr lang="ru-RU" sz="3600" u="sng" dirty="0"/>
              </a:p>
              <a:p>
                <a:pPr marL="571500" indent="-571500">
                  <a:lnSpc>
                    <a:spcPts val="59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uk-UA" sz="3600" b="0" i="1" smtClean="0">
                        <a:solidFill>
                          <a:srgbClr val="1C1C1C"/>
                        </a:solidFill>
                        <a:latin typeface="Cambria Math"/>
                      </a:rPr>
                      <m:t>2</m:t>
                    </m:r>
                    <m:r>
                      <a:rPr lang="uk-UA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uk-UA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>
                          <a:rPr lang="uk-UA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2∙</m:t>
                        </m:r>
                        <m:d>
                          <m:dPr>
                            <m:ctrlPr>
                              <a:rPr lang="uk-UA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+7∙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+6∙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2∙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3600" dirty="0" smtClean="0">
                  <a:solidFill>
                    <a:srgbClr val="1C1C1C"/>
                  </a:solidFill>
                </a:endParaRPr>
              </a:p>
              <a:p>
                <a:pPr marL="571500" indent="-571500">
                  <a:lnSpc>
                    <a:spcPts val="59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1C1C1C"/>
                        </a:solidFill>
                        <a:latin typeface="Cambria Math"/>
                      </a:rPr>
                      <m:t>2∙</m:t>
                    </m:r>
                    <m:sSup>
                      <m:sSupPr>
                        <m:ctrlPr>
                          <a:rPr lang="en-US" sz="3600" i="1" dirty="0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b="0" i="1" dirty="0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solidFill>
                                  <a:srgbClr val="1C1C1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sup>
                    </m:sSup>
                    <m:r>
                      <a:rPr lang="en-US" sz="3600" b="0" i="1" dirty="0" smtClean="0">
                        <a:solidFill>
                          <a:srgbClr val="1C1C1C"/>
                        </a:solidFill>
                        <a:latin typeface="Cambria Math"/>
                      </a:rPr>
                      <m:t>−7</m:t>
                    </m:r>
                    <m:r>
                      <a:rPr lang="en-US" sz="3600" b="0" i="1" dirty="0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3600" b="0" i="1" dirty="0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</m:sup>
                    </m:sSup>
                    <m:r>
                      <a:rPr lang="en-US" sz="3600" i="1" dirty="0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600" i="1" dirty="0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3600" i="1" dirty="0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</m:sup>
                    </m:sSup>
                    <m:r>
                      <a:rPr lang="en-US" sz="3600" b="0" i="1" dirty="0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+5∙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b="0" i="1" dirty="0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</m:sup>
                    </m:sSup>
                    <m:r>
                      <a:rPr lang="en-US" sz="3600" b="0" i="1" dirty="0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3600" b="0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 marL="571500" indent="-571500">
                  <a:lnSpc>
                    <a:spcPts val="59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</a:rPr>
                      <m:t>9</m:t>
                    </m:r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−5∙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+4∙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3600" b="0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 marL="571500" indent="-571500">
                  <a:lnSpc>
                    <a:spcPts val="59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</a:rPr>
                      <m:t>3</m:t>
                    </m:r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+2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+7∙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3600" i="1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+2</m:t>
                            </m:r>
                          </m:e>
                        </m:d>
                      </m:sup>
                    </m:sSup>
                    <m:r>
                      <a:rPr lang="en-US" sz="360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11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p>
                    </m:sSup>
                    <m:r>
                      <a:rPr lang="en-US" sz="360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11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+2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+0,3∙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11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rgbClr val="1C1C1C"/>
                                </a:solidFill>
                                <a:latin typeface="Cambria Math"/>
                                <a:ea typeface="Cambria Math"/>
                              </a:rPr>
                              <m:t>+2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1C1C1C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ru-RU" sz="3600" dirty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69" y="1364200"/>
                <a:ext cx="9617529" cy="4632037"/>
              </a:xfrm>
              <a:prstGeom prst="rect">
                <a:avLst/>
              </a:prstGeom>
              <a:blipFill rotWithShape="1">
                <a:blip r:embed="rId3"/>
                <a:stretch>
                  <a:fillRect l="-1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3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1943" y="653143"/>
                <a:ext cx="8980714" cy="587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>
                    <a:solidFill>
                      <a:srgbClr val="1C1C1C"/>
                    </a:solidFill>
                  </a:rPr>
                  <a:t>	</a:t>
                </a:r>
                <a:r>
                  <a:rPr lang="uk-UA" sz="3600" i="1" dirty="0" smtClean="0">
                    <a:solidFill>
                      <a:srgbClr val="1C1C1C"/>
                    </a:solidFill>
                  </a:rPr>
                  <a:t>Спосіб </a:t>
                </a:r>
                <a:r>
                  <a:rPr lang="uk-UA" sz="3600" i="1" dirty="0" err="1">
                    <a:solidFill>
                      <a:srgbClr val="1C1C1C"/>
                    </a:solidFill>
                  </a:rPr>
                  <a:t>розвязання</a:t>
                </a:r>
                <a:endParaRPr lang="ru-RU" sz="3600" dirty="0">
                  <a:solidFill>
                    <a:srgbClr val="1C1C1C"/>
                  </a:solidFill>
                </a:endParaRPr>
              </a:p>
              <a:p>
                <a:r>
                  <a:rPr lang="uk-UA" sz="2800" i="1" dirty="0">
                    <a:solidFill>
                      <a:srgbClr val="1C1C1C"/>
                    </a:solidFill>
                  </a:rPr>
                  <a:t>Щоб розв’язати однорідні рівняння потрібно праву і ліву частину рівняння поділити </a:t>
                </a:r>
                <a:r>
                  <a:rPr lang="uk-UA" sz="2800" i="1" dirty="0" smtClean="0">
                    <a:solidFill>
                      <a:srgbClr val="1C1C1C"/>
                    </a:solidFill>
                  </a:rPr>
                  <a:t>на</a:t>
                </a:r>
                <a:r>
                  <a:rPr lang="en-US" sz="2800" i="1" dirty="0" smtClean="0">
                    <a:solidFill>
                      <a:srgbClr val="1C1C1C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1C1C1C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1C1C1C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800" dirty="0" smtClean="0">
                  <a:solidFill>
                    <a:srgbClr val="1C1C1C"/>
                  </a:solidFill>
                </a:endParaRPr>
              </a:p>
              <a:p>
                <a:r>
                  <a:rPr lang="en-US" sz="2800" dirty="0">
                    <a:solidFill>
                      <a:srgbClr val="1C1C1C"/>
                    </a:solidFill>
                  </a:rPr>
                  <a:t>	</a:t>
                </a:r>
                <a:r>
                  <a:rPr lang="uk-UA" sz="2800" i="1" dirty="0"/>
                  <a:t> </a:t>
                </a:r>
                <a:r>
                  <a:rPr lang="uk-UA" sz="2800" i="1" u="sng" dirty="0">
                    <a:solidFill>
                      <a:srgbClr val="1C1C1C"/>
                    </a:solidFill>
                  </a:rPr>
                  <a:t>Наприклад: </a:t>
                </a:r>
                <a:endParaRPr lang="ru-RU" sz="2800" u="sng" dirty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1C1C1C"/>
                          </a:solidFill>
                          <a:latin typeface="Cambria Math"/>
                        </a:rPr>
                        <m:t>2∙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sup>
                      </m:sSup>
                      <m:r>
                        <a:rPr lang="en-US" sz="2800" i="1" dirty="0">
                          <a:solidFill>
                            <a:srgbClr val="1C1C1C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800" i="1" dirty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rad>
                        </m:sup>
                      </m:sSup>
                      <m:r>
                        <a:rPr lang="en-US" sz="2800" i="1" dirty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rad>
                        </m:sup>
                      </m:sSup>
                      <m:r>
                        <a:rPr lang="en-US" sz="2800" i="1" dirty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+5∙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rad>
                        </m:sup>
                      </m:sSup>
                      <m:r>
                        <a:rPr lang="en-US" sz="2800" i="1" dirty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1C1C1C"/>
                  </a:solidFill>
                  <a:ea typeface="Cambria Math"/>
                </a:endParaRPr>
              </a:p>
              <a:p>
                <a:pPr algn="ctr"/>
                <a:r>
                  <a:rPr lang="ru-RU" sz="2800" i="1" u="sng" dirty="0" err="1" smtClean="0">
                    <a:solidFill>
                      <a:srgbClr val="1C1C1C"/>
                    </a:solidFill>
                  </a:rPr>
                  <a:t>Розв</a:t>
                </a:r>
                <a:r>
                  <a:rPr lang="en-US" sz="2800" i="1" u="sng" dirty="0">
                    <a:solidFill>
                      <a:srgbClr val="1C1C1C"/>
                    </a:solidFill>
                  </a:rPr>
                  <a:t>’</a:t>
                </a:r>
                <a:r>
                  <a:rPr lang="ru-RU" sz="2800" i="1" u="sng" dirty="0" err="1">
                    <a:solidFill>
                      <a:srgbClr val="1C1C1C"/>
                    </a:solidFill>
                  </a:rPr>
                  <a:t>язання</a:t>
                </a:r>
                <a:endParaRPr lang="en-US" sz="2800" i="1" dirty="0">
                  <a:solidFill>
                    <a:srgbClr val="1C1C1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sup>
                      </m:sSup>
                      <m:r>
                        <a:rPr lang="ru-RU" sz="280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rad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ra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rad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  <a:ea typeface="Cambria Math"/>
                        </a:rPr>
                        <m:t>+5=0</m:t>
                      </m:r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−7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sup>
                      </m:sSup>
                      <m:r>
                        <a:rPr lang="en-US" sz="2800" b="0" i="1" smtClean="0">
                          <a:solidFill>
                            <a:srgbClr val="1C1C1C"/>
                          </a:solidFill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US" sz="2800" b="0" dirty="0" smtClean="0">
                  <a:solidFill>
                    <a:srgbClr val="1C1C1C"/>
                  </a:solidFill>
                </a:endParaRPr>
              </a:p>
              <a:p>
                <a:endParaRPr lang="ru-RU" sz="2800" dirty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3" y="653143"/>
                <a:ext cx="8980714" cy="5873659"/>
              </a:xfrm>
              <a:prstGeom prst="rect">
                <a:avLst/>
              </a:prstGeom>
              <a:blipFill rotWithShape="1">
                <a:blip r:embed="rId3"/>
                <a:stretch>
                  <a:fillRect l="-1358" t="-1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9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TS103462902</Template>
  <TotalTime>0</TotalTime>
  <Words>2461</Words>
  <Application>Microsoft Office PowerPoint</Application>
  <PresentationFormat>Произвольный</PresentationFormat>
  <Paragraphs>246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TS103462902</vt:lpstr>
      <vt:lpstr>Показникові рівняння та нерівності. Основні види та способи їх розв'язування. </vt:lpstr>
      <vt:lpstr>Показникові рівняння</vt:lpstr>
      <vt:lpstr>Презентация PowerPoint</vt:lpstr>
      <vt:lpstr>Презентация PowerPoint</vt:lpstr>
      <vt:lpstr>Презентация PowerPoint</vt:lpstr>
      <vt:lpstr>Однорідні показникові рівняння та рівняння, що зводяться до однорідних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Показникові нерівності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2014-06-09T08:43:36Z</dcterms:created>
  <dcterms:modified xsi:type="dcterms:W3CDTF">2014-06-10T08:39:18Z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