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5" r:id="rId4"/>
    <p:sldId id="259" r:id="rId5"/>
    <p:sldId id="266" r:id="rId6"/>
    <p:sldId id="267" r:id="rId7"/>
    <p:sldId id="260" r:id="rId8"/>
    <p:sldId id="261" r:id="rId9"/>
    <p:sldId id="262" r:id="rId10"/>
    <p:sldId id="263" r:id="rId11"/>
    <p:sldId id="264" r:id="rId12"/>
    <p:sldId id="268" r:id="rId13"/>
    <p:sldId id="269" r:id="rId14"/>
    <p:sldId id="270" r:id="rId15"/>
    <p:sldId id="271" r:id="rId16"/>
    <p:sldId id="272" r:id="rId17"/>
    <p:sldId id="274" r:id="rId18"/>
    <p:sldId id="273" r:id="rId19"/>
    <p:sldId id="276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24036-8491-4C77-B0CB-CF8A4BCBF72F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25B89B-A042-402E-AB26-0D46E1EF985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24036-8491-4C77-B0CB-CF8A4BCBF72F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5B89B-A042-402E-AB26-0D46E1EF98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24036-8491-4C77-B0CB-CF8A4BCBF72F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5B89B-A042-402E-AB26-0D46E1EF98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0024036-8491-4C77-B0CB-CF8A4BCBF72F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F25B89B-A042-402E-AB26-0D46E1EF9857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24036-8491-4C77-B0CB-CF8A4BCBF72F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5B89B-A042-402E-AB26-0D46E1EF985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24036-8491-4C77-B0CB-CF8A4BCBF72F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5B89B-A042-402E-AB26-0D46E1EF985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5B89B-A042-402E-AB26-0D46E1EF985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24036-8491-4C77-B0CB-CF8A4BCBF72F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24036-8491-4C77-B0CB-CF8A4BCBF72F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5B89B-A042-402E-AB26-0D46E1EF985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24036-8491-4C77-B0CB-CF8A4BCBF72F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5B89B-A042-402E-AB26-0D46E1EF98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0024036-8491-4C77-B0CB-CF8A4BCBF72F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25B89B-A042-402E-AB26-0D46E1EF985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24036-8491-4C77-B0CB-CF8A4BCBF72F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25B89B-A042-402E-AB26-0D46E1EF985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0024036-8491-4C77-B0CB-CF8A4BCBF72F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F25B89B-A042-402E-AB26-0D46E1EF9857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znaimo.com.ua/%D0%9B%D0%B5%D0%B9%D0%B1%D0%BE%D1%80%D0%B8%D1%81%D1%82%D1%81%D0%BA%D0%B0%D1%8F_%D0%BF%D0%B0%D1%80%D1%82%D0%B8%D1%8F_%D0%92%D0%B5%D0%BB%D0%B8%D0%BA%D0%BE%D0%B1%D1%80%D0%B8%D1%82%D0%B0%D0%BD%D0%B8%D0%B8" TargetMode="External"/><Relationship Id="rId2" Type="http://schemas.openxmlformats.org/officeDocument/2006/relationships/hyperlink" Target="http://znaimo.com.ua/%D0%9F%D0%B0%D1%80%D0%BB%D0%B0%D0%BC%D0%B5%D0%BD%D1%82%D1%81%D0%BA%D0%B8%D0%B5_%D0%B2%D1%8B%D0%B1%D0%BE%D1%80%D1%8B_%D0%B2_%D0%92%D0%B5%D0%BB%D0%B8%D0%BA%D0%BE%D0%B1%D1%80%D0%B8%D1%82%D0%B0%D0%BD%D0%B8%D0%B8_%281983%2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znaimo.com.ua/%D0%A4%D0%BE%D0%BB%D0%BA%D0%BB%D0%B5%D0%BD%D0%B4%D1%81%D0%BA%D0%B0%D1%8F_%D0%B2%D0%BE%D0%B9%D0%BD%D0%B0" TargetMode="External"/><Relationship Id="rId5" Type="http://schemas.openxmlformats.org/officeDocument/2006/relationships/hyperlink" Target="http://znaimo.com.ua/%D0%9B%D0%B8%D0%B1%D0%B5%D1%80%D0%B0%D0%BB%D1%8C%D0%BD%D0%B0%D1%8F_%D0%BF%D0%B0%D1%80%D1%82%D0%B8%D1%8F_%D0%92%D0%B5%D0%BB%D0%B8%D0%BA%D0%BE%D0%B1%D1%80%D0%B8%D1%82%D0%B0%D0%BD%D0%B8%D0%B8" TargetMode="External"/><Relationship Id="rId4" Type="http://schemas.openxmlformats.org/officeDocument/2006/relationships/hyperlink" Target="http://znaimo.com.ua/%D0%A2%D0%B5%D1%82%D1%87%D0%B5%D1%80_%D0%9C%D0%B0%D1%80%D0%B3%D0%B0%D1%80%D0%B5%D1%82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znaimo.com.ua/14_%D0%BB%D0%B8%D1%81%D1%82%D0%BE%D0%BF%D0%B0%D0%B4%D0%B0" TargetMode="External"/><Relationship Id="rId13" Type="http://schemas.openxmlformats.org/officeDocument/2006/relationships/hyperlink" Target="http://znaimo.com.ua/1997" TargetMode="External"/><Relationship Id="rId3" Type="http://schemas.openxmlformats.org/officeDocument/2006/relationships/hyperlink" Target="http://znaimo.com.ua/%D0%A0%D0%B5%D0%B9%D0%B3%D0%B0%D0%BD_%D0%A0%D0%BE%D0%BD%D0%B0%D0%BB%D1%8C%D0%B4" TargetMode="External"/><Relationship Id="rId7" Type="http://schemas.openxmlformats.org/officeDocument/2006/relationships/hyperlink" Target="http://znaimo.com.ua/%D0%9F%D0%B5%D1%80%D1%88%D0%B8%D0%BD%D0%B3-1%D0%90" TargetMode="External"/><Relationship Id="rId12" Type="http://schemas.openxmlformats.org/officeDocument/2006/relationships/hyperlink" Target="http://znaimo.com.ua/1996" TargetMode="External"/><Relationship Id="rId2" Type="http://schemas.openxmlformats.org/officeDocument/2006/relationships/hyperlink" Target="http://znaimo.com.ua/%D0%A1%D0%A8%D0%9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znaimo.com.ua/%D0%9D%D0%90%D0%A2%D0%9E" TargetMode="External"/><Relationship Id="rId11" Type="http://schemas.openxmlformats.org/officeDocument/2006/relationships/hyperlink" Target="http://znaimo.com.ua/%D0%9A%D0%B0%D0%BC%D0%BF%D0%B0%D0%BD%D0%B8%D1%8F_%D0%B7%D0%B0_%D1%8F%D0%B4%D0%B5%D1%80%D0%BD%D0%BE%D0%B5_%D1%80%D0%B0%D0%B7%D0%BE%D1%80%D1%83%D0%B6%D0%B5%D0%BD%D0%B8%D0%B5" TargetMode="External"/><Relationship Id="rId5" Type="http://schemas.openxmlformats.org/officeDocument/2006/relationships/hyperlink" Target="http://znaimo.com.ua/%D0%A2%D0%B5%D1%82%D1%87%D0%B5%D1%80_%D0%9C%D0%B0%D1%80%D0%B3%D0%B0%D1%80%D0%B5%D1%82" TargetMode="External"/><Relationship Id="rId15" Type="http://schemas.openxmlformats.org/officeDocument/2006/relationships/hyperlink" Target="http://znaimo.com.ua/%D0%9F%D0%BE%D0%BB%D0%B0%D1%80%D0%B8%D1%81" TargetMode="External"/><Relationship Id="rId10" Type="http://schemas.openxmlformats.org/officeDocument/2006/relationships/hyperlink" Target="http://znaimo.com.ua/%D0%91%D0%B5%D1%80%D0%BA%D1%88%D0%B8%D1%80" TargetMode="External"/><Relationship Id="rId4" Type="http://schemas.openxmlformats.org/officeDocument/2006/relationships/hyperlink" Target="http://znaimo.com.ua/%D0%A1%D0%A0%D0%A1%D0%A0" TargetMode="External"/><Relationship Id="rId9" Type="http://schemas.openxmlformats.org/officeDocument/2006/relationships/hyperlink" Target="http://znaimo.com.ua/1983" TargetMode="External"/><Relationship Id="rId14" Type="http://schemas.openxmlformats.org/officeDocument/2006/relationships/hyperlink" Target="http://znaimo.com.ua/%D0%A2%D1%80%D0%B0%D0%B9%D0%B4%D0%B5%D0%BD%D1%82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znaimo.com.ua/%D0%91%D0%B5%D1%80%D0%BB%D1%96%D0%BD%D1%81%D1%8C%D0%BA%D0%B0_%D1%81%D1%82%D1%96%D0%BD%D0%B0" TargetMode="External"/><Relationship Id="rId2" Type="http://schemas.openxmlformats.org/officeDocument/2006/relationships/hyperlink" Target="http://znaimo.com.ua/%D0%93%D0%BE%D1%80%D0%B1%D0%B0%D1%87%D1%91%D0%B2_%D0%9C%D0%B8%D1%85%D0%B0%D0%B8%D0%BB_%D0%A1%D0%B5%D1%80%D0%B3%D0%B5%D0%B5%D0%B2%D0%B8%D1%8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hyperlink" Target="http://znaimo.com.ua/%D0%A2%D0%B5%D1%82%D1%87%D0%B5%D1%80_%D0%9C%D0%B0%D1%80%D0%B3%D0%B0%D1%80%D0%B5%D1%82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znaimo.com.ua/%D0%A1%D0%BB%D0%BE%D0%B2%D0%B5%D0%BD%D1%96%D1%8F" TargetMode="External"/><Relationship Id="rId3" Type="http://schemas.openxmlformats.org/officeDocument/2006/relationships/hyperlink" Target="http://znaimo.com.ua/%D0%A1%D0%BE%D0%B2%D0%B5%D1%82_%D0%9C%D0%B8%D0%BD%D0%B8%D1%81%D1%82%D1%80%D0%BE%D0%B2_%D0%A1%D0%A1%D0%A1%D0%A0" TargetMode="External"/><Relationship Id="rId7" Type="http://schemas.openxmlformats.org/officeDocument/2006/relationships/hyperlink" Target="http://znaimo.com.ua/%D0%A5%D0%BE%D1%80%D0%B2%D0%B0%D1%82%D1%96%D1%8F" TargetMode="External"/><Relationship Id="rId2" Type="http://schemas.openxmlformats.org/officeDocument/2006/relationships/hyperlink" Target="http://znaimo.com.ua/198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znaimo.com.ua/%D0%9E%D0%B1%D1%8A%D0%B5%D0%B4%D0%B8%D0%BD%D0%B5%D0%BD%D0%B8%D0%B5_%D0%93%D0%B5%D1%80%D0%BC%D0%B0%D0%BD%D0%B8%D0%B8_(1990)" TargetMode="External"/><Relationship Id="rId5" Type="http://schemas.openxmlformats.org/officeDocument/2006/relationships/hyperlink" Target="http://znaimo.com.ua/%D0%A2%D0%B5%D1%82%D1%87%D0%B5%D1%80_%D0%9C%D0%B0%D1%80%D0%B3%D0%B0%D1%80%D0%B5%D1%82" TargetMode="External"/><Relationship Id="rId4" Type="http://schemas.openxmlformats.org/officeDocument/2006/relationships/hyperlink" Target="http://znaimo.com.ua/%D0%A0%D1%8B%D0%B6%D0%BA%D0%BE%D0%B2_%D0%9D%D0%B8%D0%BA%D0%BE%D0%BB%D0%B0%D0%B9_%D0%98%D0%B2%D0%B0%D0%BD%D0%BE%D0%B2%D0%B8%D1%87" TargetMode="External"/><Relationship Id="rId9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news.bigmir.net/world/693761-Umerla-Margaret-Tetcher--Luchshie-citaty-Zheleznoj-ledi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357166"/>
            <a:ext cx="8305800" cy="1981200"/>
          </a:xfrm>
        </p:spPr>
        <p:txBody>
          <a:bodyPr/>
          <a:lstStyle/>
          <a:p>
            <a:r>
              <a:rPr lang="ru-RU" dirty="0" smtClean="0"/>
              <a:t>Маргарет Тэтчер</a:t>
            </a:r>
            <a:endParaRPr lang="ru-RU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14348" y="4357694"/>
            <a:ext cx="7901014" cy="1643074"/>
          </a:xfrm>
        </p:spPr>
        <p:txBody>
          <a:bodyPr>
            <a:normAutofit/>
          </a:bodyPr>
          <a:lstStyle/>
          <a:p>
            <a:r>
              <a:rPr lang="ru-RU" dirty="0" smtClean="0"/>
              <a:t>О</a:t>
            </a:r>
            <a:r>
              <a:rPr lang="ru-RU" b="1" dirty="0" smtClean="0"/>
              <a:t> Горбачеве</a:t>
            </a:r>
            <a:r>
              <a:rPr lang="ru-RU" dirty="0" smtClean="0"/>
              <a:t> Маргарет говорила, что он хорош всем, единственное, что его портит – это жена.</a:t>
            </a:r>
            <a:endParaRPr lang="ru-RU" dirty="0" smtClean="0"/>
          </a:p>
        </p:txBody>
      </p:sp>
      <p:pic>
        <p:nvPicPr>
          <p:cNvPr id="5122" name="Picture 2" descr="C:\Users\Серёга\Desktop\Новая папка\f1ed7b8ccd9ea9bd94cf740722eaa4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85728"/>
            <a:ext cx="5357850" cy="401838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3500438"/>
            <a:ext cx="8258204" cy="2595562"/>
          </a:xfrm>
        </p:spPr>
        <p:txBody>
          <a:bodyPr>
            <a:normAutofit/>
          </a:bodyPr>
          <a:lstStyle/>
          <a:p>
            <a:r>
              <a:rPr lang="ru-RU" dirty="0" smtClean="0"/>
              <a:t>В 1992 года Маргарет была нанята табачной компанией</a:t>
            </a:r>
            <a:r>
              <a:rPr lang="ru-RU" b="1" dirty="0" smtClean="0"/>
              <a:t> </a:t>
            </a:r>
            <a:r>
              <a:rPr lang="ru-RU" b="1" dirty="0" err="1" smtClean="0"/>
              <a:t>Philip</a:t>
            </a:r>
            <a:r>
              <a:rPr lang="ru-RU" b="1" dirty="0" smtClean="0"/>
              <a:t> </a:t>
            </a:r>
            <a:r>
              <a:rPr lang="ru-RU" b="1" dirty="0" err="1" smtClean="0"/>
              <a:t>Morris</a:t>
            </a:r>
            <a:r>
              <a:rPr lang="ru-RU" dirty="0" smtClean="0"/>
              <a:t> в качестве "геополитического консультанта" с должностным окладом в $250 000 и ежегодным взносом в $250 000 в ее фонд.</a:t>
            </a:r>
            <a:endParaRPr lang="ru-RU" dirty="0"/>
          </a:p>
        </p:txBody>
      </p:sp>
      <p:pic>
        <p:nvPicPr>
          <p:cNvPr id="18434" name="Picture 2" descr="http://www.esontechnologies.com/wp-content/uploads/2013/03/philip-morr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42852"/>
            <a:ext cx="6153143" cy="334285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142976" y="1928802"/>
            <a:ext cx="7429552" cy="135732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5400" b="1" dirty="0" smtClean="0"/>
              <a:t>Лучшие цитаты </a:t>
            </a:r>
            <a:r>
              <a:rPr lang="ru-RU" sz="5400" b="1" dirty="0" smtClean="0"/>
              <a:t>Маргарет</a:t>
            </a:r>
            <a:endParaRPr lang="ru-RU" sz="5400" b="1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928662" y="1714488"/>
            <a:ext cx="7758138" cy="438151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- Если женщина проявляет характер, про нее говорят: "вредная баба". Если характер проявляет мужчина, про него говорят: "он хороший парень".</a:t>
            </a:r>
          </a:p>
          <a:p>
            <a:r>
              <a:rPr lang="ru-RU" dirty="0" smtClean="0"/>
              <a:t>- Любая женщина, понимающая проблемы, которые возникают при управлении домом, может понять проблемы, которые возникают при управлении страной.</a:t>
            </a:r>
          </a:p>
          <a:p>
            <a:r>
              <a:rPr lang="ru-RU" dirty="0" smtClean="0"/>
              <a:t>- Если хочешь, чтобы что-то было сказано - попроси об этом мужчину; если хочешь, чтобы что-то было сделано - попроси женщину.</a:t>
            </a:r>
          </a:p>
          <a:p>
            <a:r>
              <a:rPr lang="ru-RU" dirty="0" smtClean="0"/>
              <a:t>- Женщины гораздо лучше мужчин умеют говорить "нет".</a:t>
            </a:r>
          </a:p>
          <a:p>
            <a:r>
              <a:rPr lang="ru-RU" dirty="0" smtClean="0"/>
              <a:t>- Все мужчины слабы, а слабее всех джентльмены.</a:t>
            </a:r>
          </a:p>
          <a:p>
            <a:r>
              <a:rPr lang="ru-RU" dirty="0" smtClean="0"/>
              <a:t>- Дом должен быть центром, но не границей жизни женщин.</a:t>
            </a:r>
          </a:p>
          <a:p>
            <a:r>
              <a:rPr lang="ru-RU" dirty="0" smtClean="0"/>
              <a:t>- Вовсе не обязательно соглашаться с собеседником, чтобы найти с ним общий язык.</a:t>
            </a:r>
          </a:p>
          <a:p>
            <a:r>
              <a:rPr lang="ru-RU" dirty="0" smtClean="0"/>
              <a:t>- 90% наших забот касается того, что никогда не случится.</a:t>
            </a:r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14348" y="1714488"/>
            <a:ext cx="7972452" cy="438151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- Если те, кто меня критикует, увидели бы, как я шагаю по волнам Темзы, они сказали бы: это только потому, что она не умеет плавать.</a:t>
            </a:r>
          </a:p>
          <a:p>
            <a:r>
              <a:rPr lang="ru-RU" dirty="0" smtClean="0"/>
              <a:t>- Персональным нападкам на меня только радуюсь. Значит, других политических аргументов у противника уже не осталось.</a:t>
            </a:r>
          </a:p>
          <a:p>
            <a:r>
              <a:rPr lang="ru-RU" dirty="0" smtClean="0"/>
              <a:t>- Нужно хорошо изучить своего врага, тогда однажды можно превратить его в друга.</a:t>
            </a:r>
          </a:p>
          <a:p>
            <a:r>
              <a:rPr lang="ru-RU" dirty="0" smtClean="0"/>
              <a:t>- Богатство страны не обязательно строится на собственных природных ресурсах, оно достижимо даже при их полном отсутствии. Самым главным ресурсом является человек. Государству лишь нужно создать основу для расцвета таланта людей.</a:t>
            </a:r>
          </a:p>
          <a:p>
            <a:r>
              <a:rPr lang="ru-RU" dirty="0" smtClean="0"/>
              <a:t>- Без экономической свободы никакой другой свободы быть не может.</a:t>
            </a:r>
          </a:p>
          <a:p>
            <a:r>
              <a:rPr lang="ru-RU" dirty="0" smtClean="0"/>
              <a:t>- Быть сильной, это как быть леди. Если надо говорить об этом, значит ты такой не являешься.</a:t>
            </a:r>
          </a:p>
          <a:p>
            <a:r>
              <a:rPr lang="ru-RU" dirty="0" smtClean="0"/>
              <a:t>- Не скажу, чтобы мне повезло. Просто я заслужила это.</a:t>
            </a:r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000232" y="428604"/>
            <a:ext cx="4829180" cy="78581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Внутренняя политика </a:t>
            </a:r>
            <a:endParaRPr lang="ru-RU" b="1" dirty="0"/>
          </a:p>
        </p:txBody>
      </p:sp>
      <p:sp>
        <p:nvSpPr>
          <p:cNvPr id="4" name="Содержимое 1"/>
          <p:cNvSpPr txBox="1">
            <a:spLocks/>
          </p:cNvSpPr>
          <p:nvPr/>
        </p:nvSpPr>
        <p:spPr>
          <a:xfrm>
            <a:off x="714348" y="1000108"/>
            <a:ext cx="8001056" cy="507209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ru-RU" sz="2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1"/>
          <p:cNvSpPr txBox="1">
            <a:spLocks/>
          </p:cNvSpPr>
          <p:nvPr/>
        </p:nvSpPr>
        <p:spPr>
          <a:xfrm>
            <a:off x="500034" y="928670"/>
            <a:ext cx="8186766" cy="516733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 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 tooltip="Парламентские выборы в Великобритании (1983)"/>
              </a:rPr>
              <a:t>парламентских выборах 1983 года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руководимые Тэтчер консерваторы получили поддержку 42,43 % избирателей, в то время как 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 tooltip="Лейбористская партия Великобритании"/>
              </a:rPr>
              <a:t>лейбористы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получили лишь 27,57 % голосов </a:t>
            </a:r>
            <a:r>
              <a:rPr kumimoji="0" lang="ru-RU" sz="26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[54]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Этому также способствовал и кризис в лейбористской партии, предлагавшей дальнейшее увеличение государственных расходов, восстановление государственного сектора в прежнем объёме и увеличение налогов для богатых. Кроме того, в партии произошёл раскол, и влиятельная часть 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 tooltip="Лейбористская партия Великобритании"/>
              </a:rPr>
              <a:t>лейбористов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("банда четырёх") основала Социал-демократическую партию, которая выступила на этих выборах совместно с 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5" tooltip="Либеральная партия Великобритании"/>
              </a:rPr>
              <a:t>либеральной партией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. Наконец, против лейбористов сыграли такие факторы, как агрессивность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неолиберальной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идеологии, популизм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тэтчеризма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радикализация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профсоюзов, а также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6" tooltip="Фолклендская война"/>
              </a:rPr>
              <a:t>Фолклендская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6" tooltip="Фолклендская война"/>
              </a:rPr>
              <a:t> война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. 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71472" y="2500306"/>
            <a:ext cx="8215370" cy="364333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Особое внимание со стороны СМИ уделялось взаимоотношениям премьер-министра с королевой, с которой еженедельно проводились встречи для обсуждения текущих политических </a:t>
            </a:r>
            <a:r>
              <a:rPr lang="ru-RU" dirty="0" smtClean="0">
                <a:solidFill>
                  <a:schemeClr val="bg1"/>
                </a:solidFill>
              </a:rPr>
              <a:t>проблем. После </a:t>
            </a:r>
            <a:r>
              <a:rPr lang="ru-RU" dirty="0" smtClean="0">
                <a:solidFill>
                  <a:schemeClr val="bg1"/>
                </a:solidFill>
              </a:rPr>
              <a:t>ухода Тэтчер с поста премьер-министра окружение Елизаветы II и далее называло "вздором" любые утверждения о том, что королева и премьер-министр конфликтовали друг с другом 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smtClean="0">
                <a:solidFill>
                  <a:schemeClr val="bg1"/>
                </a:solidFill>
              </a:rPr>
              <a:t>Впоследствии бывший премьер-министр писала: </a:t>
            </a:r>
            <a:r>
              <a:rPr lang="ru-RU" i="1" dirty="0" smtClean="0">
                <a:solidFill>
                  <a:schemeClr val="bg1"/>
                </a:solidFill>
              </a:rPr>
              <a:t>"Я всегда считала отношение Королевы к работе Правительства совершенно корректным рассказы о противоречиях между "двумя влиятельными женщинами" были слишком хороши, чтобы их не придумывать"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baseline="30000" dirty="0" smtClean="0">
                <a:solidFill>
                  <a:schemeClr val="bg1"/>
                </a:solidFill>
              </a:rPr>
              <a:t>[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42" name="Picture 2" descr="http://www.business-gazeta.ru/images/article/345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85728"/>
            <a:ext cx="2857520" cy="2143141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571612"/>
            <a:ext cx="8258204" cy="452438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Во внешней политике Тэтчер ориентировалась на </a:t>
            </a:r>
            <a:r>
              <a:rPr lang="ru-RU" dirty="0" smtClean="0">
                <a:solidFill>
                  <a:schemeClr val="bg1"/>
                </a:solidFill>
                <a:hlinkClick r:id="rId2" tooltip="США"/>
              </a:rPr>
              <a:t>США</a:t>
            </a:r>
            <a:r>
              <a:rPr lang="ru-RU" dirty="0" smtClean="0">
                <a:solidFill>
                  <a:schemeClr val="bg1"/>
                </a:solidFill>
              </a:rPr>
              <a:t> и поддерживала инициативы </a:t>
            </a:r>
            <a:r>
              <a:rPr lang="ru-RU" dirty="0" smtClean="0">
                <a:solidFill>
                  <a:schemeClr val="bg1"/>
                </a:solidFill>
                <a:hlinkClick r:id="rId3" tooltip="Рейган, Рональд"/>
              </a:rPr>
              <a:t>Рональда Рейгана</a:t>
            </a:r>
            <a:r>
              <a:rPr lang="ru-RU" dirty="0" smtClean="0">
                <a:solidFill>
                  <a:schemeClr val="bg1"/>
                </a:solidFill>
              </a:rPr>
              <a:t> в отношении </a:t>
            </a:r>
            <a:r>
              <a:rPr lang="ru-RU" dirty="0" smtClean="0">
                <a:solidFill>
                  <a:schemeClr val="bg1"/>
                </a:solidFill>
                <a:hlinkClick r:id="rId4" tooltip="СРСР"/>
              </a:rPr>
              <a:t>СССР</a:t>
            </a:r>
            <a:r>
              <a:rPr lang="ru-RU" dirty="0" smtClean="0">
                <a:solidFill>
                  <a:schemeClr val="bg1"/>
                </a:solidFill>
              </a:rPr>
              <a:t>, к которому оба политика относились с недоверием </a:t>
            </a:r>
            <a:r>
              <a:rPr lang="ru-RU" baseline="30000" dirty="0" smtClean="0">
                <a:solidFill>
                  <a:schemeClr val="bg1"/>
                </a:solidFill>
                <a:hlinkClick r:id="rId5"/>
              </a:rPr>
              <a:t>[94]</a:t>
            </a:r>
            <a:r>
              <a:rPr lang="ru-RU" dirty="0" smtClean="0">
                <a:solidFill>
                  <a:schemeClr val="bg1"/>
                </a:solidFill>
              </a:rPr>
              <a:t>. В ходе своего первого премьерского срока она выступила в поддержку решения </a:t>
            </a:r>
            <a:r>
              <a:rPr lang="ru-RU" dirty="0" smtClean="0">
                <a:solidFill>
                  <a:schemeClr val="bg1"/>
                </a:solidFill>
                <a:hlinkClick r:id="rId6" tooltip="НАТО"/>
              </a:rPr>
              <a:t>НАТО</a:t>
            </a:r>
            <a:r>
              <a:rPr lang="ru-RU" dirty="0" smtClean="0">
                <a:solidFill>
                  <a:schemeClr val="bg1"/>
                </a:solidFill>
              </a:rPr>
              <a:t> о развёртывании в Западной Европе ракет наземного базирования BGM-109G и ракет малой дальности </a:t>
            </a:r>
            <a:r>
              <a:rPr lang="ru-RU" dirty="0" smtClean="0">
                <a:solidFill>
                  <a:schemeClr val="bg1"/>
                </a:solidFill>
                <a:hlinkClick r:id="rId7" tooltip="Першинг-1А"/>
              </a:rPr>
              <a:t>Першинг-1А</a:t>
            </a:r>
            <a:r>
              <a:rPr lang="ru-RU" dirty="0" smtClean="0">
                <a:solidFill>
                  <a:schemeClr val="bg1"/>
                </a:solidFill>
              </a:rPr>
              <a:t>, а также разрешила американским военным, начиная с </a:t>
            </a:r>
            <a:r>
              <a:rPr lang="ru-RU" dirty="0" smtClean="0">
                <a:solidFill>
                  <a:schemeClr val="bg1"/>
                </a:solidFill>
                <a:hlinkClick r:id="rId8" tooltip="14 листопада"/>
              </a:rPr>
              <a:t>14 ноября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  <a:hlinkClick r:id="rId9" tooltip="1983"/>
              </a:rPr>
              <a:t>1983 года</a:t>
            </a:r>
            <a:r>
              <a:rPr lang="ru-RU" dirty="0" smtClean="0">
                <a:solidFill>
                  <a:schemeClr val="bg1"/>
                </a:solidFill>
              </a:rPr>
              <a:t>, разместить более 160 крылатых ракет на военно-воздушной базе США </a:t>
            </a:r>
            <a:r>
              <a:rPr lang="ru-RU" dirty="0" err="1" smtClean="0">
                <a:solidFill>
                  <a:schemeClr val="bg1"/>
                </a:solidFill>
              </a:rPr>
              <a:t>Гринэм-Коммон</a:t>
            </a:r>
            <a:r>
              <a:rPr lang="ru-RU" dirty="0" smtClean="0">
                <a:solidFill>
                  <a:schemeClr val="bg1"/>
                </a:solidFill>
              </a:rPr>
              <a:t>, расположенной в английском </a:t>
            </a:r>
            <a:r>
              <a:rPr lang="ru-RU" dirty="0" smtClean="0">
                <a:solidFill>
                  <a:schemeClr val="bg1"/>
                </a:solidFill>
                <a:hlinkClick r:id="rId10" tooltip="Беркшир"/>
              </a:rPr>
              <a:t>Беркшире</a:t>
            </a:r>
            <a:r>
              <a:rPr lang="ru-RU" dirty="0" smtClean="0">
                <a:solidFill>
                  <a:schemeClr val="bg1"/>
                </a:solidFill>
              </a:rPr>
              <a:t>, чем вызвала массовые протесты со стороны </a:t>
            </a:r>
            <a:r>
              <a:rPr lang="ru-RU" dirty="0" smtClean="0">
                <a:solidFill>
                  <a:schemeClr val="bg1"/>
                </a:solidFill>
                <a:hlinkClick r:id="rId11" tooltip="Кампания за ядерное разоружение"/>
              </a:rPr>
              <a:t>Кампании за ядерное разоружение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baseline="30000" dirty="0" smtClean="0">
                <a:solidFill>
                  <a:schemeClr val="bg1"/>
                </a:solidFill>
                <a:hlinkClick r:id="rId5"/>
              </a:rPr>
              <a:t>[94]</a:t>
            </a:r>
            <a:r>
              <a:rPr lang="ru-RU" dirty="0" smtClean="0">
                <a:solidFill>
                  <a:schemeClr val="bg1"/>
                </a:solidFill>
              </a:rPr>
              <a:t>. Кроме того, Великобритания при Тэтчер закупила на сумму более чем 12 </a:t>
            </a:r>
            <a:r>
              <a:rPr lang="ru-RU" dirty="0" err="1" smtClean="0">
                <a:solidFill>
                  <a:schemeClr val="bg1"/>
                </a:solidFill>
              </a:rPr>
              <a:t>млрд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baseline="30000" dirty="0" smtClean="0">
                <a:solidFill>
                  <a:schemeClr val="bg1"/>
                </a:solidFill>
                <a:hlinkClick r:id="rId5"/>
              </a:rPr>
              <a:t>[136]</a:t>
            </a:r>
            <a:r>
              <a:rPr lang="ru-RU" dirty="0" smtClean="0">
                <a:solidFill>
                  <a:schemeClr val="bg1"/>
                </a:solidFill>
              </a:rPr>
              <a:t> (в ценах </a:t>
            </a:r>
            <a:r>
              <a:rPr lang="ru-RU" dirty="0" smtClean="0">
                <a:solidFill>
                  <a:schemeClr val="bg1"/>
                </a:solidFill>
                <a:hlinkClick r:id="rId12" tooltip="1996"/>
              </a:rPr>
              <a:t>1996</a:t>
            </a:r>
            <a:r>
              <a:rPr lang="ru-RU" dirty="0" smtClean="0">
                <a:solidFill>
                  <a:schemeClr val="bg1"/>
                </a:solidFill>
              </a:rPr>
              <a:t> - </a:t>
            </a:r>
            <a:r>
              <a:rPr lang="ru-RU" dirty="0" smtClean="0">
                <a:solidFill>
                  <a:schemeClr val="bg1"/>
                </a:solidFill>
                <a:hlinkClick r:id="rId13" tooltip="1997"/>
              </a:rPr>
              <a:t>1997 годов</a:t>
            </a:r>
            <a:r>
              <a:rPr lang="ru-RU" dirty="0" smtClean="0">
                <a:solidFill>
                  <a:schemeClr val="bg1"/>
                </a:solidFill>
              </a:rPr>
              <a:t>) ракеты системы " </a:t>
            </a:r>
            <a:r>
              <a:rPr lang="ru-RU" dirty="0" err="1" smtClean="0">
                <a:solidFill>
                  <a:schemeClr val="bg1"/>
                </a:solidFill>
                <a:hlinkClick r:id="rId14" tooltip="Трайдент"/>
              </a:rPr>
              <a:t>Трайдент</a:t>
            </a:r>
            <a:r>
              <a:rPr lang="ru-RU" dirty="0" smtClean="0">
                <a:solidFill>
                  <a:schemeClr val="bg1"/>
                </a:solidFill>
              </a:rPr>
              <a:t> " для установки на своих ПЛАРБ, которыми предполагалось заменить ракеты " </a:t>
            </a:r>
            <a:r>
              <a:rPr lang="ru-RU" dirty="0" err="1" smtClean="0">
                <a:solidFill>
                  <a:schemeClr val="bg1"/>
                </a:solidFill>
                <a:hlinkClick r:id="rId15" tooltip="Поларис"/>
              </a:rPr>
              <a:t>Поларис</a:t>
            </a:r>
            <a:r>
              <a:rPr lang="ru-RU" dirty="0" smtClean="0">
                <a:solidFill>
                  <a:schemeClr val="bg1"/>
                </a:solidFill>
              </a:rPr>
              <a:t> ". В результате ядерные силы страны утроились </a:t>
            </a:r>
            <a:r>
              <a:rPr lang="ru-RU" baseline="30000" dirty="0" smtClean="0">
                <a:solidFill>
                  <a:schemeClr val="bg1"/>
                </a:solidFill>
                <a:hlinkClick r:id="rId5"/>
              </a:rPr>
              <a:t>[137]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Содержимое 1"/>
          <p:cNvSpPr txBox="1">
            <a:spLocks/>
          </p:cNvSpPr>
          <p:nvPr/>
        </p:nvSpPr>
        <p:spPr>
          <a:xfrm>
            <a:off x="2000232" y="428604"/>
            <a:ext cx="4829180" cy="78581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Внешняя политика 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3214686"/>
            <a:ext cx="8258204" cy="288131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Тэтчер одной из первых среди западных политиков положительно оценила реформистские настроения советского лидера </a:t>
            </a:r>
            <a:r>
              <a:rPr lang="ru-RU" dirty="0" smtClean="0">
                <a:solidFill>
                  <a:schemeClr val="bg1"/>
                </a:solidFill>
                <a:hlinkClick r:id="rId2" tooltip="Горбачов, Михайло Сергійович"/>
              </a:rPr>
              <a:t>Михаила Горбачёва</a:t>
            </a:r>
            <a:r>
              <a:rPr lang="ru-RU" dirty="0" smtClean="0">
                <a:solidFill>
                  <a:schemeClr val="bg1"/>
                </a:solidFill>
              </a:rPr>
              <a:t>. Еще в ноябре 1988 года - за год до падения </a:t>
            </a:r>
            <a:r>
              <a:rPr lang="ru-RU" dirty="0" smtClean="0">
                <a:solidFill>
                  <a:schemeClr val="bg1"/>
                </a:solidFill>
                <a:hlinkClick r:id="rId3" tooltip="Берлінська стіна"/>
              </a:rPr>
              <a:t>Берлинской стены</a:t>
            </a:r>
            <a:r>
              <a:rPr lang="ru-RU" dirty="0" smtClean="0">
                <a:solidFill>
                  <a:schemeClr val="bg1"/>
                </a:solidFill>
              </a:rPr>
              <a:t> и восточноевропейских социалистических режимов - она впервые открыто заявила о конце "холодной войны": </a:t>
            </a:r>
            <a:r>
              <a:rPr lang="ru-RU" i="1" dirty="0" smtClean="0">
                <a:solidFill>
                  <a:schemeClr val="bg1"/>
                </a:solidFill>
              </a:rPr>
              <a:t>"Теперь мы не в состоянии холодной войны"</a:t>
            </a:r>
            <a:r>
              <a:rPr lang="ru-RU" dirty="0" smtClean="0">
                <a:solidFill>
                  <a:schemeClr val="bg1"/>
                </a:solidFill>
              </a:rPr>
              <a:t>, так как </a:t>
            </a:r>
            <a:r>
              <a:rPr lang="ru-RU" i="1" dirty="0" smtClean="0">
                <a:solidFill>
                  <a:schemeClr val="bg1"/>
                </a:solidFill>
              </a:rPr>
              <a:t>"новые отношения широки как никогда"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baseline="30000" dirty="0" smtClean="0">
                <a:solidFill>
                  <a:schemeClr val="bg1"/>
                </a:solidFill>
                <a:hlinkClick r:id="rId4"/>
              </a:rPr>
              <a:t>[152]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Picture 2" descr="http://img.ntv.ru/home/news/20130408/tha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428604"/>
            <a:ext cx="3428992" cy="257174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71472" y="2714620"/>
            <a:ext cx="8115328" cy="338138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 </a:t>
            </a:r>
            <a:r>
              <a:rPr lang="ru-RU" dirty="0" smtClean="0">
                <a:solidFill>
                  <a:schemeClr val="bg1"/>
                </a:solidFill>
                <a:hlinkClick r:id="rId2" tooltip="1984"/>
              </a:rPr>
              <a:t>1984 году</a:t>
            </a:r>
            <a:r>
              <a:rPr lang="ru-RU" dirty="0" smtClean="0">
                <a:solidFill>
                  <a:schemeClr val="bg1"/>
                </a:solidFill>
              </a:rPr>
              <a:t> Тэтчер посетила Советский Союз и встретилась с Михаилом Горбачёвым и Председателем </a:t>
            </a:r>
            <a:r>
              <a:rPr lang="ru-RU" dirty="0" smtClean="0">
                <a:solidFill>
                  <a:schemeClr val="bg1"/>
                </a:solidFill>
                <a:hlinkClick r:id="rId3" tooltip="Совет Министров СССР"/>
              </a:rPr>
              <a:t>Совета Министров СССР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  <a:hlinkClick r:id="rId4" tooltip="Рыжков, Николай Иванович"/>
              </a:rPr>
              <a:t>Николаем Рыжковым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baseline="30000" dirty="0" smtClean="0">
                <a:solidFill>
                  <a:schemeClr val="bg1"/>
                </a:solidFill>
                <a:hlinkClick r:id="rId5"/>
              </a:rPr>
              <a:t>[153]</a:t>
            </a:r>
            <a:r>
              <a:rPr lang="ru-RU" dirty="0" smtClean="0">
                <a:solidFill>
                  <a:schemeClr val="bg1"/>
                </a:solidFill>
              </a:rPr>
              <a:t>. Изначально она выступала против возможного </a:t>
            </a:r>
            <a:r>
              <a:rPr lang="ru-RU" dirty="0" smtClean="0">
                <a:solidFill>
                  <a:schemeClr val="bg1"/>
                </a:solidFill>
                <a:hlinkClick r:id="rId6" tooltip="Объединение Германии (1990)"/>
              </a:rPr>
              <a:t>объединения Германии</a:t>
            </a:r>
            <a:r>
              <a:rPr lang="ru-RU" dirty="0" smtClean="0">
                <a:solidFill>
                  <a:schemeClr val="bg1"/>
                </a:solidFill>
              </a:rPr>
              <a:t>. По её словам, это </a:t>
            </a:r>
            <a:r>
              <a:rPr lang="ru-RU" i="1" dirty="0" smtClean="0">
                <a:solidFill>
                  <a:schemeClr val="bg1"/>
                </a:solidFill>
              </a:rPr>
              <a:t>"приведёт к изменению послевоенных границ, и мы не можем позволить этого, так как подобное развитие событий поставит под вопрос стабильность всей международной ситуации и может угрожать нашей безопасности"</a:t>
            </a:r>
            <a:r>
              <a:rPr lang="ru-RU" dirty="0" smtClean="0">
                <a:solidFill>
                  <a:schemeClr val="bg1"/>
                </a:solidFill>
              </a:rPr>
              <a:t>. Кроме того, Тэтчер опасалась, что единая Германия будет в большей степени сотрудничать с СССР, отодвинув на второй план НАТО </a:t>
            </a:r>
            <a:r>
              <a:rPr lang="ru-RU" baseline="30000" dirty="0" smtClean="0">
                <a:solidFill>
                  <a:schemeClr val="bg1"/>
                </a:solidFill>
                <a:hlinkClick r:id="rId5"/>
              </a:rPr>
              <a:t>[154]</a:t>
            </a:r>
            <a:r>
              <a:rPr lang="ru-RU" dirty="0" smtClean="0">
                <a:solidFill>
                  <a:schemeClr val="bg1"/>
                </a:solidFill>
              </a:rPr>
              <a:t>. В то же время премьер-министр выступала в поддержку независимости </a:t>
            </a:r>
            <a:r>
              <a:rPr lang="ru-RU" dirty="0" smtClean="0">
                <a:solidFill>
                  <a:schemeClr val="bg1"/>
                </a:solidFill>
                <a:hlinkClick r:id="rId7" tooltip="Хорватія"/>
              </a:rPr>
              <a:t>Хорватии</a:t>
            </a:r>
            <a:r>
              <a:rPr lang="ru-RU" dirty="0" smtClean="0">
                <a:solidFill>
                  <a:schemeClr val="bg1"/>
                </a:solidFill>
              </a:rPr>
              <a:t> и </a:t>
            </a:r>
            <a:r>
              <a:rPr lang="ru-RU" dirty="0" smtClean="0">
                <a:solidFill>
                  <a:schemeClr val="bg1"/>
                </a:solidFill>
                <a:hlinkClick r:id="rId8" tooltip="Словенія"/>
              </a:rPr>
              <a:t>Словении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baseline="30000" dirty="0" smtClean="0">
                <a:solidFill>
                  <a:schemeClr val="bg1"/>
                </a:solidFill>
                <a:hlinkClick r:id="rId5"/>
              </a:rPr>
              <a:t>[155]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/>
          </a:p>
        </p:txBody>
      </p:sp>
      <p:pic>
        <p:nvPicPr>
          <p:cNvPr id="6148" name="Picture 4" descr="http://gdb.voanews.com/0C6BAB8A-94D4-4517-80FB-945980AE1AA5_mw1024_n_s.jpg"/>
          <p:cNvPicPr>
            <a:picLocks noChangeAspect="1" noChangeArrowheads="1"/>
          </p:cNvPicPr>
          <p:nvPr/>
        </p:nvPicPr>
        <p:blipFill>
          <a:blip r:embed="rId9"/>
          <a:srcRect t="4138" b="29410"/>
          <a:stretch>
            <a:fillRect/>
          </a:stretch>
        </p:blipFill>
        <p:spPr bwMode="auto">
          <a:xfrm>
            <a:off x="1571604" y="357166"/>
            <a:ext cx="5357850" cy="229458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14348" y="3571876"/>
            <a:ext cx="7972452" cy="2524124"/>
          </a:xfrm>
        </p:spPr>
        <p:txBody>
          <a:bodyPr>
            <a:normAutofit/>
          </a:bodyPr>
          <a:lstStyle/>
          <a:p>
            <a:r>
              <a:rPr lang="ru-RU" dirty="0" smtClean="0"/>
              <a:t>Маргарет росла вместе со старшей сестрой </a:t>
            </a:r>
            <a:r>
              <a:rPr lang="ru-RU" dirty="0" err="1" smtClean="0"/>
              <a:t>Мьюриэл</a:t>
            </a:r>
            <a:r>
              <a:rPr lang="ru-RU" dirty="0" smtClean="0"/>
              <a:t> при </a:t>
            </a:r>
            <a:r>
              <a:rPr lang="ru-RU" b="1" dirty="0" smtClean="0"/>
              <a:t>бакалейной лавке. </a:t>
            </a:r>
            <a:r>
              <a:rPr lang="ru-RU" dirty="0" smtClean="0"/>
              <a:t>Ее </a:t>
            </a:r>
            <a:r>
              <a:rPr lang="ru-RU" dirty="0" err="1" smtClean="0"/>
              <a:t>отце-бакалейщик</a:t>
            </a:r>
            <a:r>
              <a:rPr lang="ru-RU" dirty="0" smtClean="0"/>
              <a:t> имел квартиру над магазином, рядом с железной дорогой. В квартире будущей баронессы не было ни горячей воды, ни туалета.</a:t>
            </a:r>
          </a:p>
          <a:p>
            <a:endParaRPr lang="ru-RU" dirty="0"/>
          </a:p>
        </p:txBody>
      </p:sp>
      <p:pic>
        <p:nvPicPr>
          <p:cNvPr id="1026" name="Picture 2" descr="C:\Users\Серёга\Desktop\Новая папка\69aa2925b1ae8d46aed62bc4c0808b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85728"/>
            <a:ext cx="5000660" cy="311707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57224" y="4429132"/>
            <a:ext cx="7829576" cy="166686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Утром </a:t>
            </a:r>
            <a:r>
              <a:rPr lang="ru-RU" dirty="0" smtClean="0">
                <a:solidFill>
                  <a:schemeClr val="bg1"/>
                </a:solidFill>
              </a:rPr>
              <a:t>8  апреля 2013 года </a:t>
            </a:r>
            <a:r>
              <a:rPr lang="ru-RU" dirty="0" smtClean="0">
                <a:solidFill>
                  <a:schemeClr val="bg1"/>
                </a:solidFill>
                <a:hlinkClick r:id="rId2" tooltip="/world/693761-Umerla-Margaret-Tetcher--Luchshie-citaty-Zheleznoj-ledi"/>
              </a:rPr>
              <a:t>умерла Маргарет Тэтчер</a:t>
            </a:r>
            <a:r>
              <a:rPr lang="ru-RU" dirty="0" smtClean="0">
                <a:solidFill>
                  <a:schemeClr val="bg1"/>
                </a:solidFill>
              </a:rPr>
              <a:t>. "Железная леди" скончалась после инсульта.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170" name="Picture 2" descr="&amp;Mcy;&amp;acy;&amp;rcy;&amp;gcy;&amp;acy;&amp;rcy;&amp;iecy;&amp;tcy; &amp;Tcy;&amp;ecy;&amp;tcy;&amp;chcy;&amp;iecy;&amp;rcy; &amp;vcy; &amp;pcy;&amp;acy;&amp;rcy;&amp;lcy;&amp;acy;&amp;mcy;&amp;iecy;&amp;ncy;&amp;tcy;&amp;ie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571480"/>
            <a:ext cx="2901071" cy="369093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14348" y="3786190"/>
            <a:ext cx="7972452" cy="2309810"/>
          </a:xfrm>
        </p:spPr>
        <p:txBody>
          <a:bodyPr>
            <a:normAutofit/>
          </a:bodyPr>
          <a:lstStyle/>
          <a:p>
            <a:r>
              <a:rPr lang="ru-RU" dirty="0" smtClean="0"/>
              <a:t>В детстве </a:t>
            </a:r>
            <a:r>
              <a:rPr lang="ru-RU" dirty="0" err="1" smtClean="0"/>
              <a:t>Мэгги</a:t>
            </a:r>
            <a:r>
              <a:rPr lang="ru-RU" dirty="0" smtClean="0"/>
              <a:t>  не только </a:t>
            </a:r>
            <a:r>
              <a:rPr lang="ru-RU" b="1" dirty="0" smtClean="0"/>
              <a:t>отлично училась</a:t>
            </a:r>
            <a:r>
              <a:rPr lang="ru-RU" dirty="0" smtClean="0"/>
              <a:t>, но и играла на пианино, занималась хоккеем на траве, плаваньем, спортивной ходьбой и ходила на курсы поэтического мастерства.</a:t>
            </a:r>
            <a:endParaRPr lang="ru-RU" dirty="0" smtClean="0"/>
          </a:p>
        </p:txBody>
      </p:sp>
      <p:pic>
        <p:nvPicPr>
          <p:cNvPr id="17410" name="Picture 2" descr="http://slon.ru/images2/blog_photo_18/2013_04_08/thatcher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57166"/>
            <a:ext cx="3838458" cy="342902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857620" y="1714488"/>
            <a:ext cx="4829180" cy="438151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 девять лет, получая награду за победу в школьных соревнованиях, учитель имел неосторожность скачать, что ей повезло. Маргарет возразила:  </a:t>
            </a:r>
            <a:r>
              <a:rPr lang="ru-RU" b="1" dirty="0" smtClean="0"/>
              <a:t>"Нет, я это заслужила!".</a:t>
            </a:r>
            <a:endParaRPr lang="ru-RU" dirty="0" smtClean="0"/>
          </a:p>
          <a:p>
            <a:r>
              <a:rPr lang="ru-RU" dirty="0" smtClean="0"/>
              <a:t>За острый ум и не менее острый язык одноклассники называли </a:t>
            </a:r>
            <a:r>
              <a:rPr lang="ru-RU" dirty="0" err="1" smtClean="0"/>
              <a:t>Мэгги</a:t>
            </a:r>
            <a:r>
              <a:rPr lang="ru-RU" dirty="0" smtClean="0"/>
              <a:t> Зубочисткой.</a:t>
            </a:r>
          </a:p>
          <a:p>
            <a:r>
              <a:rPr lang="ru-RU" dirty="0" smtClean="0"/>
              <a:t>Отец Тэтчер Альфред </a:t>
            </a:r>
            <a:r>
              <a:rPr lang="ru-RU" dirty="0" err="1" smtClean="0"/>
              <a:t>Робертс</a:t>
            </a:r>
            <a:r>
              <a:rPr lang="ru-RU" dirty="0" smtClean="0"/>
              <a:t> сказал, что Маргарет на 99,5% - совершенство, оставшиеся 0,5% - это </a:t>
            </a:r>
            <a:r>
              <a:rPr lang="ru-RU" b="1" dirty="0" smtClean="0"/>
              <a:t>недостаточность сердечности.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C:\Users\Серёга\Desktop\Новая папка\8f5d599268408265e366e03d5e15e0d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785794"/>
            <a:ext cx="2562225" cy="4762501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857620" y="1714488"/>
            <a:ext cx="4829180" cy="438151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Возлюбленного Маргарет </a:t>
            </a:r>
            <a:r>
              <a:rPr lang="ru-RU" b="1" dirty="0" smtClean="0"/>
              <a:t>увела ее сестра.</a:t>
            </a:r>
            <a:r>
              <a:rPr lang="ru-RU" dirty="0" smtClean="0"/>
              <a:t> Молодой шотландский фермер, который ухаживал за девушкой, неожиданно присмотрелся к ее сестре </a:t>
            </a:r>
            <a:r>
              <a:rPr lang="ru-RU" dirty="0" err="1" smtClean="0"/>
              <a:t>Мюриэл</a:t>
            </a:r>
            <a:r>
              <a:rPr lang="ru-RU" dirty="0" smtClean="0"/>
              <a:t>, которая была полной противоположностью Маргарет. В отличие от политических серьезных разговоров младшей сестры ей были больше по душе кулинария и домашнее хозяйство.</a:t>
            </a:r>
            <a:endParaRPr lang="ru-RU" dirty="0" smtClean="0"/>
          </a:p>
        </p:txBody>
      </p:sp>
      <p:pic>
        <p:nvPicPr>
          <p:cNvPr id="16386" name="Picture 2" descr="http://s0.tchkcdn.com/g2-zFdS2L-iCVHs4bGr4xqJaQ/lady/640x0/w/1/1-3-7-2-29372/b23dbbfc3740ed9b06de8cfe71569b96_margaret_thatcher_20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71546"/>
            <a:ext cx="3589759" cy="478634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928662" y="3857628"/>
            <a:ext cx="7758138" cy="223837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Тэтчер получила прозвище </a:t>
            </a:r>
            <a:r>
              <a:rPr lang="ru-RU" b="1" dirty="0" smtClean="0"/>
              <a:t>"похитительница молока"</a:t>
            </a:r>
            <a:r>
              <a:rPr lang="ru-RU" dirty="0" smtClean="0"/>
              <a:t> от своих противников-лейбористов.  Так они отреагировали на распоряжение Тэтчер на посту министра просвещения отменить бесплатную раздачу молока школьникам.</a:t>
            </a:r>
            <a:endParaRPr lang="ru-RU" dirty="0" smtClean="0"/>
          </a:p>
        </p:txBody>
      </p:sp>
      <p:pic>
        <p:nvPicPr>
          <p:cNvPr id="15362" name="Picture 2" descr="http://nbnews.com.ua/img/photo/69/77/1379866310,8317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642918"/>
            <a:ext cx="1971675" cy="3038476"/>
          </a:xfrm>
          <a:prstGeom prst="rect">
            <a:avLst/>
          </a:prstGeom>
          <a:noFill/>
        </p:spPr>
      </p:pic>
      <p:pic>
        <p:nvPicPr>
          <p:cNvPr id="15364" name="Picture 4" descr="http://img1.1tv.ru/imgsize480x360/PR201010111113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642917"/>
            <a:ext cx="4071966" cy="305397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857620" y="1714488"/>
            <a:ext cx="4829180" cy="438151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Брак Маргарет с </a:t>
            </a:r>
            <a:r>
              <a:rPr lang="ru-RU" dirty="0" err="1" smtClean="0"/>
              <a:t>Дэнисом</a:t>
            </a:r>
            <a:r>
              <a:rPr lang="ru-RU" dirty="0" smtClean="0"/>
              <a:t> Тэтчером называли </a:t>
            </a:r>
            <a:r>
              <a:rPr lang="ru-RU" b="1" dirty="0" smtClean="0"/>
              <a:t>браком по расчету</a:t>
            </a:r>
            <a:r>
              <a:rPr lang="ru-RU" dirty="0" smtClean="0"/>
              <a:t>. Благодаря мужу она смогла получить юридическое образование, заняться адвокатской практикой и оплатить предвыборную борьбу за место в палате общин.</a:t>
            </a:r>
          </a:p>
          <a:p>
            <a:r>
              <a:rPr lang="ru-RU" b="1" dirty="0" smtClean="0"/>
              <a:t>Дольше,</a:t>
            </a:r>
            <a:r>
              <a:rPr lang="ru-RU" dirty="0" smtClean="0"/>
              <a:t> чем  Маргарет Тэтчер, в двадцатом веке страной руководил только Уинстон Черчилль.</a:t>
            </a:r>
          </a:p>
          <a:p>
            <a:endParaRPr lang="ru-RU" dirty="0"/>
          </a:p>
        </p:txBody>
      </p:sp>
      <p:pic>
        <p:nvPicPr>
          <p:cNvPr id="3074" name="Picture 2" descr="C:\Users\Серёга\Desktop\Новая папка\76c0801dee33e59da0a77de49b186b3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71480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4500570"/>
            <a:ext cx="8258204" cy="135732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После резкой критики Советского союза. Газета Министерства обороны СССР Красная звезда назвала Тэтчер "железной дамой". Перевод этого прозвища в английской газете </a:t>
            </a:r>
            <a:r>
              <a:rPr lang="ru-RU" dirty="0" err="1" smtClean="0"/>
              <a:t>The</a:t>
            </a:r>
            <a:r>
              <a:rPr lang="ru-RU" dirty="0" smtClean="0"/>
              <a:t> </a:t>
            </a:r>
            <a:r>
              <a:rPr lang="ru-RU" dirty="0" err="1" smtClean="0"/>
              <a:t>Sunday</a:t>
            </a:r>
            <a:r>
              <a:rPr lang="ru-RU" dirty="0" smtClean="0"/>
              <a:t> </a:t>
            </a:r>
            <a:r>
              <a:rPr lang="ru-RU" dirty="0" err="1" smtClean="0"/>
              <a:t>Times</a:t>
            </a:r>
            <a:r>
              <a:rPr lang="ru-RU" dirty="0" smtClean="0"/>
              <a:t> </a:t>
            </a:r>
            <a:r>
              <a:rPr lang="ru-RU" b="1" dirty="0" smtClean="0"/>
              <a:t>"железная леди" </a:t>
            </a:r>
            <a:r>
              <a:rPr lang="ru-RU" dirty="0" smtClean="0"/>
              <a:t>прочно закрепился за Маргарет.</a:t>
            </a:r>
            <a:endParaRPr lang="ru-RU" dirty="0"/>
          </a:p>
        </p:txBody>
      </p:sp>
      <p:pic>
        <p:nvPicPr>
          <p:cNvPr id="4098" name="Picture 2" descr="C:\Users\Серёга\Desktop\Новая папка\7a43006dbe49e058c9595eafe174a8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14290"/>
            <a:ext cx="5715001" cy="428625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4000504"/>
            <a:ext cx="8229600" cy="2095496"/>
          </a:xfrm>
        </p:spPr>
        <p:txBody>
          <a:bodyPr>
            <a:normAutofit/>
          </a:bodyPr>
          <a:lstStyle/>
          <a:p>
            <a:r>
              <a:rPr lang="ru-RU" dirty="0" smtClean="0"/>
              <a:t>Дочь Тэтчер стала </a:t>
            </a:r>
            <a:r>
              <a:rPr lang="ru-RU" dirty="0" err="1" smtClean="0"/>
              <a:t>Кэролл</a:t>
            </a:r>
            <a:r>
              <a:rPr lang="ru-RU" dirty="0" smtClean="0"/>
              <a:t> журналисткой. В своей книге За парапетом она рассказывает о семейно жизни Тэтчером, называя родительское гнездо </a:t>
            </a:r>
            <a:r>
              <a:rPr lang="ru-RU" b="1" dirty="0" smtClean="0"/>
              <a:t>"шкафом-морозилкой, напрочь лишенным любви".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9458" name="Picture 2" descr="http://i.dailymail.co.uk/i/pix/2009/07/10/article-1198943-05AC8BB9000005DC-840_468x4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14290"/>
            <a:ext cx="4457700" cy="3886201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1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000000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38</TotalTime>
  <Words>1077</Words>
  <Application>Microsoft Office PowerPoint</Application>
  <PresentationFormat>Экран (4:3)</PresentationFormat>
  <Paragraphs>38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Бумажная</vt:lpstr>
      <vt:lpstr>Маргарет Тэтчер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Маргарет Тэтчер</dc:title>
  <dc:creator>Deafult User</dc:creator>
  <cp:lastModifiedBy>Deafult User</cp:lastModifiedBy>
  <cp:revision>4</cp:revision>
  <dcterms:created xsi:type="dcterms:W3CDTF">2014-01-19T20:23:18Z</dcterms:created>
  <dcterms:modified xsi:type="dcterms:W3CDTF">2014-01-19T21:02:17Z</dcterms:modified>
</cp:coreProperties>
</file>