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65" r:id="rId3"/>
    <p:sldId id="275" r:id="rId4"/>
    <p:sldId id="267" r:id="rId5"/>
    <p:sldId id="274" r:id="rId6"/>
    <p:sldId id="282" r:id="rId7"/>
    <p:sldId id="283" r:id="rId8"/>
    <p:sldId id="285" r:id="rId9"/>
    <p:sldId id="286" r:id="rId10"/>
    <p:sldId id="268" r:id="rId11"/>
    <p:sldId id="280" r:id="rId12"/>
    <p:sldId id="287" r:id="rId13"/>
    <p:sldId id="288" r:id="rId14"/>
    <p:sldId id="289" r:id="rId15"/>
    <p:sldId id="290" r:id="rId16"/>
    <p:sldId id="271" r:id="rId17"/>
    <p:sldId id="278" r:id="rId18"/>
    <p:sldId id="293" r:id="rId19"/>
    <p:sldId id="294" r:id="rId20"/>
    <p:sldId id="291"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B05"/>
    <a:srgbClr val="33CC33"/>
    <a:srgbClr val="33CCFF"/>
    <a:srgbClr val="008000"/>
    <a:srgbClr val="D70725"/>
    <a:srgbClr val="CE10C0"/>
    <a:srgbClr val="F145E5"/>
    <a:srgbClr val="BA0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90" autoAdjust="0"/>
  </p:normalViewPr>
  <p:slideViewPr>
    <p:cSldViewPr>
      <p:cViewPr>
        <p:scale>
          <a:sx n="100" d="100"/>
          <a:sy n="100" d="100"/>
        </p:scale>
        <p:origin x="-288" y="-84"/>
      </p:cViewPr>
      <p:guideLst>
        <p:guide orient="horz" pos="2160"/>
        <p:guide pos="2880"/>
      </p:guideLst>
    </p:cSldViewPr>
  </p:slideViewPr>
  <p:outlineViewPr>
    <p:cViewPr>
      <p:scale>
        <a:sx n="33" d="100"/>
        <a:sy n="33" d="100"/>
      </p:scale>
      <p:origin x="48" y="68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8B282650-60D5-44EC-BECC-231CC9C65A69}" type="datetimeFigureOut">
              <a:rPr lang="ru-RU"/>
              <a:pPr>
                <a:defRPr/>
              </a:pPr>
              <a:t>16.05.2014</a:t>
            </a:fld>
            <a:endParaRPr lang="ru-RU"/>
          </a:p>
        </p:txBody>
      </p:sp>
      <p:sp>
        <p:nvSpPr>
          <p:cNvPr id="8" name="Номер слайда 15"/>
          <p:cNvSpPr>
            <a:spLocks noGrp="1"/>
          </p:cNvSpPr>
          <p:nvPr>
            <p:ph type="sldNum" sz="quarter" idx="11"/>
          </p:nvPr>
        </p:nvSpPr>
        <p:spPr/>
        <p:txBody>
          <a:bodyPr/>
          <a:lstStyle>
            <a:lvl1pPr>
              <a:defRPr/>
            </a:lvl1pPr>
          </a:lstStyle>
          <a:p>
            <a:pPr>
              <a:defRPr/>
            </a:pPr>
            <a:fld id="{81BA89D3-164A-401C-8307-51B429F59AFD}"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96840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81BB5B0-00FC-456F-A903-750B228F7681}" type="datetimeFigureOut">
              <a:rPr lang="ru-RU"/>
              <a:pPr>
                <a:defRPr/>
              </a:pPr>
              <a:t>16.05.2014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0C34B87-F2D3-425E-87BF-1E5EBD22BBF3}" type="slidenum">
              <a:rPr lang="ru-RU"/>
              <a:pPr>
                <a:defRPr/>
              </a:pPr>
              <a:t>‹#›</a:t>
            </a:fld>
            <a:endParaRPr lang="ru-RU"/>
          </a:p>
        </p:txBody>
      </p:sp>
    </p:spTree>
    <p:extLst>
      <p:ext uri="{BB962C8B-B14F-4D97-AF65-F5344CB8AC3E}">
        <p14:creationId xmlns:p14="http://schemas.microsoft.com/office/powerpoint/2010/main" val="400917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839A401-5E0B-48BD-9FD6-A4F555FD8EC2}" type="datetimeFigureOut">
              <a:rPr lang="ru-RU"/>
              <a:pPr>
                <a:defRPr/>
              </a:pPr>
              <a:t>16.05.2014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8DDD0EE-F772-4C3F-8C7E-C64F3576880D}" type="slidenum">
              <a:rPr lang="ru-RU"/>
              <a:pPr>
                <a:defRPr/>
              </a:pPr>
              <a:t>‹#›</a:t>
            </a:fld>
            <a:endParaRPr lang="ru-RU"/>
          </a:p>
        </p:txBody>
      </p:sp>
    </p:spTree>
    <p:extLst>
      <p:ext uri="{BB962C8B-B14F-4D97-AF65-F5344CB8AC3E}">
        <p14:creationId xmlns:p14="http://schemas.microsoft.com/office/powerpoint/2010/main" val="22326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580DD9ED-AEBD-4FF7-97DF-187E4F2E1E5F}" type="slidenum">
              <a:rPr lang="ru-RU" altLang="ru-RU"/>
              <a:pPr>
                <a:defRPr/>
              </a:pPr>
              <a:t>‹#›</a:t>
            </a:fld>
            <a:endParaRPr lang="ru-RU" altLang="ru-RU"/>
          </a:p>
        </p:txBody>
      </p:sp>
    </p:spTree>
    <p:extLst>
      <p:ext uri="{BB962C8B-B14F-4D97-AF65-F5344CB8AC3E}">
        <p14:creationId xmlns:p14="http://schemas.microsoft.com/office/powerpoint/2010/main" val="11833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200AA928-B0E2-4DE8-B87A-FA84E4CD5E28}" type="datetimeFigureOut">
              <a:rPr lang="ru-RU"/>
              <a:pPr>
                <a:defRPr/>
              </a:pPr>
              <a:t>16.05.2014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7301611-CCEB-4FCD-8B38-557A0E99E2A8}" type="slidenum">
              <a:rPr lang="ru-RU"/>
              <a:pPr>
                <a:defRPr/>
              </a:pPr>
              <a:t>‹#›</a:t>
            </a:fld>
            <a:endParaRPr lang="ru-RU"/>
          </a:p>
        </p:txBody>
      </p:sp>
    </p:spTree>
    <p:extLst>
      <p:ext uri="{BB962C8B-B14F-4D97-AF65-F5344CB8AC3E}">
        <p14:creationId xmlns:p14="http://schemas.microsoft.com/office/powerpoint/2010/main" val="1595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62D649-B97F-4CB1-B362-5B4958C2A935}" type="datetimeFigureOut">
              <a:rPr lang="ru-RU"/>
              <a:pPr>
                <a:defRPr/>
              </a:pPr>
              <a:t>16.05.2014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11A09F1-0C69-44AC-B724-EB0D98A4F445}" type="slidenum">
              <a:rPr lang="ru-RU"/>
              <a:pPr>
                <a:defRPr/>
              </a:pPr>
              <a:t>‹#›</a:t>
            </a:fld>
            <a:endParaRPr lang="ru-RU"/>
          </a:p>
        </p:txBody>
      </p:sp>
    </p:spTree>
    <p:extLst>
      <p:ext uri="{BB962C8B-B14F-4D97-AF65-F5344CB8AC3E}">
        <p14:creationId xmlns:p14="http://schemas.microsoft.com/office/powerpoint/2010/main" val="365374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110B01A9-2832-4244-8327-A5FFC9CBEE02}" type="datetimeFigureOut">
              <a:rPr lang="ru-RU"/>
              <a:pPr>
                <a:defRPr/>
              </a:pPr>
              <a:t>16.05.2014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F729311D-909A-466B-8856-EFDCA13E8252}" type="slidenum">
              <a:rPr lang="ru-RU"/>
              <a:pPr>
                <a:defRPr/>
              </a:pPr>
              <a:t>‹#›</a:t>
            </a:fld>
            <a:endParaRPr lang="ru-RU"/>
          </a:p>
        </p:txBody>
      </p:sp>
    </p:spTree>
    <p:extLst>
      <p:ext uri="{BB962C8B-B14F-4D97-AF65-F5344CB8AC3E}">
        <p14:creationId xmlns:p14="http://schemas.microsoft.com/office/powerpoint/2010/main" val="40722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F58F5D28-08BC-489A-9608-14C98B8FB0C7}"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8D9C9B88-68C2-4798-9E9D-135723AB6B1A}" type="datetimeFigureOut">
              <a:rPr lang="ru-RU"/>
              <a:pPr>
                <a:defRPr/>
              </a:pPr>
              <a:t>16.05.2014</a:t>
            </a:fld>
            <a:endParaRPr lang="ru-RU"/>
          </a:p>
        </p:txBody>
      </p:sp>
    </p:spTree>
    <p:extLst>
      <p:ext uri="{BB962C8B-B14F-4D97-AF65-F5344CB8AC3E}">
        <p14:creationId xmlns:p14="http://schemas.microsoft.com/office/powerpoint/2010/main" val="9216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CFD759C-59AC-43FD-86F1-8BD2E32777AE}" type="datetimeFigureOut">
              <a:rPr lang="ru-RU"/>
              <a:pPr>
                <a:defRPr/>
              </a:pPr>
              <a:t>16.05.2014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77028390-713D-426D-A942-B2A495C5105C}" type="slidenum">
              <a:rPr lang="ru-RU"/>
              <a:pPr>
                <a:defRPr/>
              </a:pPr>
              <a:t>‹#›</a:t>
            </a:fld>
            <a:endParaRPr lang="ru-RU"/>
          </a:p>
        </p:txBody>
      </p:sp>
    </p:spTree>
    <p:extLst>
      <p:ext uri="{BB962C8B-B14F-4D97-AF65-F5344CB8AC3E}">
        <p14:creationId xmlns:p14="http://schemas.microsoft.com/office/powerpoint/2010/main" val="33998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7CFD0B91-B4B0-4D4D-83B2-1AE8B0235D16}" type="datetimeFigureOut">
              <a:rPr lang="ru-RU"/>
              <a:pPr>
                <a:defRPr/>
              </a:pPr>
              <a:t>16.05.2014</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21A70707-DC2C-4230-94F2-A869D0D82C66}" type="slidenum">
              <a:rPr lang="ru-RU"/>
              <a:pPr>
                <a:defRPr/>
              </a:pPr>
              <a:t>‹#›</a:t>
            </a:fld>
            <a:endParaRPr lang="ru-RU"/>
          </a:p>
        </p:txBody>
      </p:sp>
    </p:spTree>
    <p:extLst>
      <p:ext uri="{BB962C8B-B14F-4D97-AF65-F5344CB8AC3E}">
        <p14:creationId xmlns:p14="http://schemas.microsoft.com/office/powerpoint/2010/main" val="26116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AD923AB6-4CF7-4E47-AAE1-DCEC87E65008}" type="datetimeFigureOut">
              <a:rPr lang="ru-RU"/>
              <a:pPr>
                <a:defRPr/>
              </a:pPr>
              <a:t>16.05.2014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5FA88641-16C8-430A-9B87-83ED952E1F6C}" type="slidenum">
              <a:rPr lang="ru-RU"/>
              <a:pPr>
                <a:defRPr/>
              </a:pPr>
              <a:t>‹#›</a:t>
            </a:fld>
            <a:endParaRPr lang="ru-RU"/>
          </a:p>
        </p:txBody>
      </p:sp>
    </p:spTree>
    <p:extLst>
      <p:ext uri="{BB962C8B-B14F-4D97-AF65-F5344CB8AC3E}">
        <p14:creationId xmlns:p14="http://schemas.microsoft.com/office/powerpoint/2010/main" val="251768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ECBB27E4-756D-409C-953B-E6852CD9E42D}" type="datetimeFigureOut">
              <a:rPr lang="ru-RU"/>
              <a:pPr>
                <a:defRPr/>
              </a:pPr>
              <a:t>16.05.2014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5B434FD-D1ED-424E-B39A-6BF8E5D785B3}" type="slidenum">
              <a:rPr lang="ru-RU"/>
              <a:pPr>
                <a:defRPr/>
              </a:pPr>
              <a:t>‹#›</a:t>
            </a:fld>
            <a:endParaRPr lang="ru-RU"/>
          </a:p>
        </p:txBody>
      </p:sp>
    </p:spTree>
    <p:extLst>
      <p:ext uri="{BB962C8B-B14F-4D97-AF65-F5344CB8AC3E}">
        <p14:creationId xmlns:p14="http://schemas.microsoft.com/office/powerpoint/2010/main" val="2633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fld id="{C3D2566D-3ACD-42FA-B3D6-F96704EBFB18}" type="datetimeFigureOut">
              <a:rPr lang="ru-RU"/>
              <a:pPr>
                <a:defRPr/>
              </a:pPr>
              <a:t>16.05.2014</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7D4FC8C7-DCBF-4BE6-BBC4-4F113A58F344}"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27" r:id="rId1"/>
    <p:sldLayoutId id="2147483719" r:id="rId2"/>
    <p:sldLayoutId id="2147483728" r:id="rId3"/>
    <p:sldLayoutId id="2147483720" r:id="rId4"/>
    <p:sldLayoutId id="2147483729" r:id="rId5"/>
    <p:sldLayoutId id="2147483721" r:id="rId6"/>
    <p:sldLayoutId id="2147483722" r:id="rId7"/>
    <p:sldLayoutId id="2147483723" r:id="rId8"/>
    <p:sldLayoutId id="2147483724" r:id="rId9"/>
    <p:sldLayoutId id="2147483725" r:id="rId10"/>
    <p:sldLayoutId id="2147483726" r:id="rId11"/>
    <p:sldLayoutId id="214748373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E1A900"/>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C8C00"/>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E1A900"/>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E1A900"/>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229600" cy="3744416"/>
          </a:xfrm>
        </p:spPr>
        <p:txBody>
          <a:bodyPr>
            <a:normAutofit fontScale="90000"/>
          </a:bodyPr>
          <a:lstStyle/>
          <a:p>
            <a:pPr algn="ctr"/>
            <a:r>
              <a:rPr lang="uk-UA" sz="6000" b="1" i="1" u="sng" dirty="0" smtClean="0">
                <a:solidFill>
                  <a:srgbClr val="FF0000"/>
                </a:solidFill>
              </a:rPr>
              <a:t>Біотехнології, завдання та методи генної та клітинної інженерії, клонування.</a:t>
            </a:r>
            <a:endParaRPr lang="ru-RU" sz="6000" b="1" i="1" u="sng" dirty="0">
              <a:solidFill>
                <a:srgbClr val="FF0000"/>
              </a:solidFill>
            </a:endParaRPr>
          </a:p>
        </p:txBody>
      </p:sp>
    </p:spTree>
    <p:extLst>
      <p:ext uri="{BB962C8B-B14F-4D97-AF65-F5344CB8AC3E}">
        <p14:creationId xmlns:p14="http://schemas.microsoft.com/office/powerpoint/2010/main" val="34617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2400"/>
            <a:ext cx="8435280" cy="1219200"/>
          </a:xfrm>
        </p:spPr>
        <p:txBody>
          <a:bodyPr>
            <a:normAutofit/>
          </a:bodyPr>
          <a:lstStyle/>
          <a:p>
            <a:pPr algn="ctr"/>
            <a:r>
              <a:rPr lang="uk-UA" sz="4400" b="1" smtClean="0">
                <a:solidFill>
                  <a:srgbClr val="FF0000"/>
                </a:solidFill>
              </a:rPr>
              <a:t>Генна інженерія</a:t>
            </a:r>
            <a:endParaRPr lang="ru-RU" sz="4400" b="1"/>
          </a:p>
        </p:txBody>
      </p:sp>
      <p:sp>
        <p:nvSpPr>
          <p:cNvPr id="3" name="Объект 2"/>
          <p:cNvSpPr>
            <a:spLocks noGrp="1"/>
          </p:cNvSpPr>
          <p:nvPr>
            <p:ph idx="1"/>
          </p:nvPr>
        </p:nvSpPr>
        <p:spPr>
          <a:xfrm>
            <a:off x="457200" y="1524000"/>
            <a:ext cx="4546848" cy="4785320"/>
          </a:xfrm>
        </p:spPr>
        <p:txBody>
          <a:bodyPr/>
          <a:lstStyle/>
          <a:p>
            <a:r>
              <a:rPr lang="uk-UA" sz="3200" b="1" smtClean="0">
                <a:solidFill>
                  <a:srgbClr val="002060"/>
                </a:solidFill>
                <a:latin typeface="Arial" panose="020B0604020202020204" pitchFamily="34" charset="0"/>
                <a:cs typeface="Arial" panose="020B0604020202020204" pitchFamily="34" charset="0"/>
              </a:rPr>
              <a:t>Генна інженерія </a:t>
            </a:r>
            <a:r>
              <a:rPr lang="uk-UA" sz="3200" smtClean="0">
                <a:solidFill>
                  <a:srgbClr val="002060"/>
                </a:solidFill>
                <a:latin typeface="Arial" panose="020B0604020202020204" pitchFamily="34" charset="0"/>
                <a:cs typeface="Arial" panose="020B0604020202020204" pitchFamily="34" charset="0"/>
              </a:rPr>
              <a:t>– прикладна галузь молекулярної генетики та біохімії. Її завдання – це розробки методів перебудови геномів організмів.</a:t>
            </a:r>
            <a:endParaRPr lang="ru-RU" sz="3200" smtClean="0">
              <a:solidFill>
                <a:srgbClr val="00206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612866"/>
            <a:ext cx="3815841" cy="4500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custDataLst>
              <p:tags r:id="rId1"/>
            </p:custDataLst>
          </p:nvPr>
        </p:nvSpPr>
        <p:spPr bwMode="auto">
          <a:xfrm>
            <a:off x="250825" y="117475"/>
            <a:ext cx="8497888" cy="3970338"/>
          </a:xfrm>
          <a:prstGeom prst="rect">
            <a:avLst/>
          </a:prstGeom>
          <a:noFill/>
          <a:ln w="9525">
            <a:noFill/>
            <a:miter lim="800000"/>
            <a:headEnd/>
            <a:tailEnd/>
          </a:ln>
          <a:effectLst/>
        </p:spPr>
        <p:txBody>
          <a:bodyPr anchor="ctr">
            <a:spAutoFit/>
          </a:bodyPr>
          <a:lstStyle/>
          <a:p>
            <a:pPr indent="539750" eaLnBrk="0" hangingPunct="0">
              <a:defRPr/>
            </a:pPr>
            <a:r>
              <a:rPr lang="ru-RU" sz="2800" i="1" dirty="0">
                <a:solidFill>
                  <a:srgbClr val="BF0000"/>
                </a:solidFill>
                <a:effectLst>
                  <a:outerShdw blurRad="38100" dist="38100" dir="2700000" algn="tl">
                    <a:srgbClr val="000000"/>
                  </a:outerShdw>
                </a:effectLst>
                <a:latin typeface="Constantia" pitchFamily="18" charset="0"/>
              </a:rPr>
              <a:t>Суть </a:t>
            </a:r>
            <a:r>
              <a:rPr lang="ru-RU" sz="2800" i="1" dirty="0" err="1">
                <a:solidFill>
                  <a:srgbClr val="BF0000"/>
                </a:solidFill>
                <a:effectLst>
                  <a:outerShdw blurRad="38100" dist="38100" dir="2700000" algn="tl">
                    <a:srgbClr val="000000"/>
                  </a:outerShdw>
                </a:effectLst>
                <a:latin typeface="Constantia" pitchFamily="18" charset="0"/>
              </a:rPr>
              <a:t>генної</a:t>
            </a:r>
            <a:r>
              <a:rPr lang="ru-RU" sz="2800" i="1" dirty="0">
                <a:solidFill>
                  <a:srgbClr val="BF0000"/>
                </a:solidFill>
                <a:effectLst>
                  <a:outerShdw blurRad="38100" dist="38100" dir="2700000" algn="tl">
                    <a:srgbClr val="000000"/>
                  </a:outerShdw>
                </a:effectLst>
                <a:latin typeface="Constantia" pitchFamily="18" charset="0"/>
              </a:rPr>
              <a:t> </a:t>
            </a:r>
            <a:r>
              <a:rPr lang="ru-RU" sz="2800" i="1" dirty="0" err="1">
                <a:solidFill>
                  <a:srgbClr val="BF0000"/>
                </a:solidFill>
                <a:effectLst>
                  <a:outerShdw blurRad="38100" dist="38100" dir="2700000" algn="tl">
                    <a:srgbClr val="000000"/>
                  </a:outerShdw>
                </a:effectLst>
                <a:latin typeface="Constantia" pitchFamily="18" charset="0"/>
              </a:rPr>
              <a:t>інженерії</a:t>
            </a:r>
            <a:r>
              <a:rPr lang="ru-RU" sz="2800" i="1" dirty="0">
                <a:solidFill>
                  <a:srgbClr val="BF0000"/>
                </a:solidFill>
                <a:effectLst>
                  <a:outerShdw blurRad="38100" dist="38100" dir="2700000" algn="tl">
                    <a:srgbClr val="000000"/>
                  </a:outerShdw>
                </a:effectLst>
                <a:latin typeface="Constantia" pitchFamily="18" charset="0"/>
              </a:rPr>
              <a:t> </a:t>
            </a:r>
            <a:r>
              <a:rPr lang="ru-RU" sz="2800" i="1" dirty="0" err="1">
                <a:solidFill>
                  <a:srgbClr val="BF0000"/>
                </a:solidFill>
                <a:effectLst>
                  <a:outerShdw blurRad="38100" dist="38100" dir="2700000" algn="tl">
                    <a:srgbClr val="000000"/>
                  </a:outerShdw>
                </a:effectLst>
                <a:latin typeface="Constantia" pitchFamily="18" charset="0"/>
              </a:rPr>
              <a:t>полягає</a:t>
            </a:r>
            <a:r>
              <a:rPr lang="ru-RU" sz="2800" i="1" dirty="0">
                <a:solidFill>
                  <a:srgbClr val="BF0000"/>
                </a:solidFill>
                <a:effectLst>
                  <a:outerShdw blurRad="38100" dist="38100" dir="2700000" algn="tl">
                    <a:srgbClr val="000000"/>
                  </a:outerShdw>
                </a:effectLst>
                <a:latin typeface="Constantia" pitchFamily="18" charset="0"/>
              </a:rPr>
              <a:t> в </a:t>
            </a:r>
            <a:r>
              <a:rPr lang="ru-RU" sz="2800" dirty="0">
                <a:solidFill>
                  <a:srgbClr val="002060"/>
                </a:solidFill>
                <a:effectLst>
                  <a:outerShdw blurRad="38100" dist="38100" dir="2700000" algn="tl">
                    <a:srgbClr val="000000"/>
                  </a:outerShdw>
                </a:effectLst>
                <a:latin typeface="Constantia" pitchFamily="18" charset="0"/>
              </a:rPr>
              <a:t>штучному </a:t>
            </a:r>
            <a:r>
              <a:rPr lang="ru-RU" sz="2800" dirty="0" err="1">
                <a:solidFill>
                  <a:srgbClr val="002060"/>
                </a:solidFill>
                <a:effectLst>
                  <a:outerShdw blurRad="38100" dist="38100" dir="2700000" algn="tl">
                    <a:srgbClr val="000000"/>
                  </a:outerShdw>
                </a:effectLst>
                <a:latin typeface="Constantia" pitchFamily="18" charset="0"/>
              </a:rPr>
              <a:t>створенні</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хімічний</a:t>
            </a:r>
            <a:r>
              <a:rPr lang="ru-RU" sz="2800" dirty="0">
                <a:solidFill>
                  <a:srgbClr val="002060"/>
                </a:solidFill>
                <a:effectLst>
                  <a:outerShdw blurRad="38100" dist="38100" dir="2700000" algn="tl">
                    <a:srgbClr val="000000"/>
                  </a:outerShdw>
                </a:effectLst>
                <a:latin typeface="Constantia" pitchFamily="18" charset="0"/>
              </a:rPr>
              <a:t> синтез, </a:t>
            </a:r>
            <a:r>
              <a:rPr lang="ru-RU" sz="2800" dirty="0" err="1">
                <a:solidFill>
                  <a:srgbClr val="002060"/>
                </a:solidFill>
                <a:effectLst>
                  <a:outerShdw blurRad="38100" dist="38100" dir="2700000" algn="tl">
                    <a:srgbClr val="000000"/>
                  </a:outerShdw>
                </a:effectLst>
                <a:latin typeface="Constantia" pitchFamily="18" charset="0"/>
              </a:rPr>
              <a:t>перекомбінації</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відомих</a:t>
            </a:r>
            <a:r>
              <a:rPr lang="ru-RU" sz="2800" dirty="0">
                <a:solidFill>
                  <a:srgbClr val="002060"/>
                </a:solidFill>
                <a:effectLst>
                  <a:outerShdw blurRad="38100" dist="38100" dir="2700000" algn="tl">
                    <a:srgbClr val="000000"/>
                  </a:outerShdw>
                </a:effectLst>
                <a:latin typeface="Constantia" pitchFamily="18" charset="0"/>
              </a:rPr>
              <a:t> структур) </a:t>
            </a:r>
            <a:r>
              <a:rPr lang="ru-RU" sz="2800" dirty="0" err="1">
                <a:solidFill>
                  <a:srgbClr val="002060"/>
                </a:solidFill>
                <a:effectLst>
                  <a:outerShdw blurRad="38100" dist="38100" dir="2700000" algn="tl">
                    <a:srgbClr val="000000"/>
                  </a:outerShdw>
                </a:effectLst>
                <a:latin typeface="Constantia" pitchFamily="18" charset="0"/>
              </a:rPr>
              <a:t>генів</a:t>
            </a:r>
            <a:r>
              <a:rPr lang="ru-RU" sz="2800" dirty="0">
                <a:solidFill>
                  <a:srgbClr val="002060"/>
                </a:solidFill>
                <a:effectLst>
                  <a:outerShdw blurRad="38100" dist="38100" dir="2700000" algn="tl">
                    <a:srgbClr val="000000"/>
                  </a:outerShdw>
                </a:effectLst>
                <a:latin typeface="Constantia" pitchFamily="18" charset="0"/>
              </a:rPr>
              <a:t> з </a:t>
            </a:r>
            <a:r>
              <a:rPr lang="ru-RU" sz="2800" dirty="0" err="1">
                <a:solidFill>
                  <a:srgbClr val="002060"/>
                </a:solidFill>
                <a:effectLst>
                  <a:outerShdw blurRad="38100" dist="38100" dir="2700000" algn="tl">
                    <a:srgbClr val="000000"/>
                  </a:outerShdw>
                </a:effectLst>
                <a:latin typeface="Constantia" pitchFamily="18" charset="0"/>
              </a:rPr>
              <a:t>конкретними</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необхідними</a:t>
            </a:r>
            <a:r>
              <a:rPr lang="ru-RU" sz="2800" dirty="0">
                <a:solidFill>
                  <a:srgbClr val="002060"/>
                </a:solidFill>
                <a:effectLst>
                  <a:outerShdw blurRad="38100" dist="38100" dir="2700000" algn="tl">
                    <a:srgbClr val="000000"/>
                  </a:outerShdw>
                </a:effectLst>
                <a:latin typeface="Constantia" pitchFamily="18" charset="0"/>
              </a:rPr>
              <a:t> для </a:t>
            </a:r>
            <a:r>
              <a:rPr lang="ru-RU" sz="2800" dirty="0" err="1">
                <a:solidFill>
                  <a:srgbClr val="002060"/>
                </a:solidFill>
                <a:effectLst>
                  <a:outerShdw blurRad="38100" dist="38100" dir="2700000" algn="tl">
                    <a:srgbClr val="000000"/>
                  </a:outerShdw>
                </a:effectLst>
                <a:latin typeface="Constantia" pitchFamily="18" charset="0"/>
              </a:rPr>
              <a:t>людини</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властивостями</a:t>
            </a:r>
            <a:r>
              <a:rPr lang="ru-RU" sz="2800" dirty="0">
                <a:solidFill>
                  <a:srgbClr val="002060"/>
                </a:solidFill>
                <a:effectLst>
                  <a:outerShdw blurRad="38100" dist="38100" dir="2700000" algn="tl">
                    <a:srgbClr val="000000"/>
                  </a:outerShdw>
                </a:effectLst>
                <a:latin typeface="Constantia" pitchFamily="18" charset="0"/>
              </a:rPr>
              <a:t> й </a:t>
            </a:r>
            <a:r>
              <a:rPr lang="ru-RU" sz="2800" dirty="0" err="1">
                <a:solidFill>
                  <a:srgbClr val="002060"/>
                </a:solidFill>
                <a:effectLst>
                  <a:outerShdw blurRad="38100" dist="38100" dir="2700000" algn="tl">
                    <a:srgbClr val="000000"/>
                  </a:outerShdw>
                </a:effectLst>
                <a:latin typeface="Constantia" pitchFamily="18" charset="0"/>
              </a:rPr>
              <a:t>уведенні</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його</a:t>
            </a:r>
            <a:r>
              <a:rPr lang="ru-RU" sz="2800" dirty="0">
                <a:solidFill>
                  <a:srgbClr val="002060"/>
                </a:solidFill>
                <a:effectLst>
                  <a:outerShdw blurRad="38100" dist="38100" dir="2700000" algn="tl">
                    <a:srgbClr val="000000"/>
                  </a:outerShdw>
                </a:effectLst>
                <a:latin typeface="Constantia" pitchFamily="18" charset="0"/>
              </a:rPr>
              <a:t> у </a:t>
            </a:r>
            <a:r>
              <a:rPr lang="ru-RU" sz="2800" dirty="0" err="1">
                <a:solidFill>
                  <a:srgbClr val="002060"/>
                </a:solidFill>
                <a:effectLst>
                  <a:outerShdw blurRad="38100" dist="38100" dir="2700000" algn="tl">
                    <a:srgbClr val="000000"/>
                  </a:outerShdw>
                </a:effectLst>
                <a:latin typeface="Constantia" pitchFamily="18" charset="0"/>
              </a:rPr>
              <a:t>відповідну</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клітину</a:t>
            </a:r>
            <a:r>
              <a:rPr lang="ru-RU" sz="2800" dirty="0">
                <a:solidFill>
                  <a:srgbClr val="002060"/>
                </a:solidFill>
                <a:effectLst>
                  <a:outerShdw blurRad="38100" dist="38100" dir="2700000" algn="tl">
                    <a:srgbClr val="000000"/>
                  </a:outerShdw>
                </a:effectLst>
                <a:latin typeface="Constantia" pitchFamily="18" charset="0"/>
              </a:rPr>
              <a:t> (на </a:t>
            </a:r>
            <a:r>
              <a:rPr lang="ru-RU" sz="2800" dirty="0" err="1">
                <a:solidFill>
                  <a:srgbClr val="002060"/>
                </a:solidFill>
                <a:effectLst>
                  <a:outerShdw blurRad="38100" dist="38100" dir="2700000" algn="tl">
                    <a:srgbClr val="000000"/>
                  </a:outerShdw>
                </a:effectLst>
                <a:latin typeface="Constantia" pitchFamily="18" charset="0"/>
              </a:rPr>
              <a:t>сьогодні</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це</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частіше</a:t>
            </a:r>
            <a:r>
              <a:rPr lang="ru-RU" sz="2800" dirty="0">
                <a:solidFill>
                  <a:srgbClr val="002060"/>
                </a:solidFill>
                <a:effectLst>
                  <a:outerShdw blurRad="38100" dist="38100" dir="2700000" algn="tl">
                    <a:srgbClr val="000000"/>
                  </a:outerShdw>
                </a:effectLst>
                <a:latin typeface="Constantia" pitchFamily="18" charset="0"/>
              </a:rPr>
              <a:t> за все </a:t>
            </a:r>
            <a:r>
              <a:rPr lang="ru-RU" sz="2800" dirty="0" err="1">
                <a:solidFill>
                  <a:srgbClr val="002060"/>
                </a:solidFill>
                <a:effectLst>
                  <a:outerShdw blurRad="38100" dist="38100" dir="2700000" algn="tl">
                    <a:srgbClr val="000000"/>
                  </a:outerShdw>
                </a:effectLst>
                <a:latin typeface="Constantia" pitchFamily="18" charset="0"/>
              </a:rPr>
              <a:t>бактеріальні</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клітини</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наприклад</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кишкова</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паличка</a:t>
            </a:r>
            <a:r>
              <a:rPr lang="ru-RU" sz="2800" dirty="0">
                <a:solidFill>
                  <a:srgbClr val="002060"/>
                </a:solidFill>
                <a:effectLst>
                  <a:outerShdw blurRad="38100" dist="38100" dir="2700000" algn="tl">
                    <a:srgbClr val="000000"/>
                  </a:outerShdw>
                </a:effectLst>
                <a:latin typeface="Constantia" pitchFamily="18" charset="0"/>
              </a:rPr>
              <a:t>) — </a:t>
            </a:r>
            <a:r>
              <a:rPr lang="ru-RU" sz="2800" dirty="0" err="1">
                <a:solidFill>
                  <a:srgbClr val="002060"/>
                </a:solidFill>
                <a:effectLst>
                  <a:outerShdw blurRad="38100" dist="38100" dir="2700000" algn="tl">
                    <a:srgbClr val="000000"/>
                  </a:outerShdw>
                </a:effectLst>
                <a:latin typeface="Constantia" pitchFamily="18" charset="0"/>
              </a:rPr>
              <a:t>створення</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штучної</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бактерії</a:t>
            </a:r>
            <a:r>
              <a:rPr lang="ru-RU" sz="2800" dirty="0">
                <a:solidFill>
                  <a:srgbClr val="002060"/>
                </a:solidFill>
                <a:effectLst>
                  <a:outerShdw blurRad="38100" dist="38100" dir="2700000" algn="tl">
                    <a:srgbClr val="000000"/>
                  </a:outerShdw>
                </a:effectLst>
                <a:latin typeface="Constantia" pitchFamily="18" charset="0"/>
              </a:rPr>
              <a:t> — </a:t>
            </a:r>
            <a:r>
              <a:rPr lang="ru-RU" sz="2800" dirty="0" err="1">
                <a:solidFill>
                  <a:srgbClr val="002060"/>
                </a:solidFill>
                <a:effectLst>
                  <a:outerShdw blurRad="38100" dist="38100" dir="2700000" algn="tl">
                    <a:srgbClr val="000000"/>
                  </a:outerShdw>
                </a:effectLst>
                <a:latin typeface="Constantia" pitchFamily="18" charset="0"/>
              </a:rPr>
              <a:t>лабораторії</a:t>
            </a:r>
            <a:r>
              <a:rPr lang="ru-RU" sz="2800" dirty="0">
                <a:solidFill>
                  <a:srgbClr val="002060"/>
                </a:solidFill>
                <a:effectLst>
                  <a:outerShdw blurRad="38100" dist="38100" dir="2700000" algn="tl">
                    <a:srgbClr val="000000"/>
                  </a:outerShdw>
                </a:effectLst>
                <a:latin typeface="Constantia" pitchFamily="18" charset="0"/>
              </a:rPr>
              <a:t> з </a:t>
            </a:r>
            <a:r>
              <a:rPr lang="ru-RU" sz="2800" dirty="0" err="1">
                <a:solidFill>
                  <a:srgbClr val="002060"/>
                </a:solidFill>
                <a:effectLst>
                  <a:outerShdw blurRad="38100" dist="38100" dir="2700000" algn="tl">
                    <a:srgbClr val="000000"/>
                  </a:outerShdw>
                </a:effectLst>
                <a:latin typeface="Constantia" pitchFamily="18" charset="0"/>
              </a:rPr>
              <a:t>виготовлення</a:t>
            </a:r>
            <a:r>
              <a:rPr lang="ru-RU" sz="2800" dirty="0">
                <a:solidFill>
                  <a:srgbClr val="002060"/>
                </a:solidFill>
                <a:effectLst>
                  <a:outerShdw blurRad="38100" dist="38100" dir="2700000" algn="tl">
                    <a:srgbClr val="000000"/>
                  </a:outerShdw>
                </a:effectLst>
                <a:latin typeface="Constantia" pitchFamily="18" charset="0"/>
              </a:rPr>
              <a:t> </a:t>
            </a:r>
            <a:r>
              <a:rPr lang="ru-RU" sz="2800" dirty="0" err="1">
                <a:solidFill>
                  <a:srgbClr val="002060"/>
                </a:solidFill>
                <a:effectLst>
                  <a:outerShdw blurRad="38100" dist="38100" dir="2700000" algn="tl">
                    <a:srgbClr val="000000"/>
                  </a:outerShdw>
                </a:effectLst>
                <a:latin typeface="Constantia" pitchFamily="18" charset="0"/>
              </a:rPr>
              <a:t>необхідного</a:t>
            </a:r>
            <a:r>
              <a:rPr lang="ru-RU" sz="2800" dirty="0">
                <a:solidFill>
                  <a:srgbClr val="002060"/>
                </a:solidFill>
                <a:effectLst>
                  <a:outerShdw blurRad="38100" dist="38100" dir="2700000" algn="tl">
                    <a:srgbClr val="000000"/>
                  </a:outerShdw>
                </a:effectLst>
                <a:latin typeface="Constantia" pitchFamily="18" charset="0"/>
              </a:rPr>
              <a:t> для </a:t>
            </a:r>
            <a:r>
              <a:rPr lang="ru-RU" sz="2800" dirty="0" err="1">
                <a:solidFill>
                  <a:srgbClr val="002060"/>
                </a:solidFill>
                <a:effectLst>
                  <a:outerShdw blurRad="38100" dist="38100" dir="2700000" algn="tl">
                    <a:srgbClr val="000000"/>
                  </a:outerShdw>
                </a:effectLst>
                <a:latin typeface="Constantia" pitchFamily="18" charset="0"/>
              </a:rPr>
              <a:t>людини</a:t>
            </a:r>
            <a:r>
              <a:rPr lang="ru-RU" sz="2800" dirty="0">
                <a:solidFill>
                  <a:srgbClr val="002060"/>
                </a:solidFill>
                <a:effectLst>
                  <a:outerShdw blurRad="38100" dist="38100" dir="2700000" algn="tl">
                    <a:srgbClr val="000000"/>
                  </a:outerShdw>
                </a:effectLst>
                <a:latin typeface="Constantia" pitchFamily="18" charset="0"/>
              </a:rPr>
              <a:t> продукту.</a:t>
            </a:r>
          </a:p>
        </p:txBody>
      </p:sp>
      <p:pic>
        <p:nvPicPr>
          <p:cNvPr id="28674" name="Picture 2"/>
          <p:cNvPicPr>
            <a:picLocks noChangeAspect="1" noChangeArrowheads="1"/>
          </p:cNvPicPr>
          <p:nvPr>
            <p:custDataLst>
              <p:tags r:id="rId2"/>
            </p:custDataLst>
          </p:nvPr>
        </p:nvPicPr>
        <p:blipFill>
          <a:blip r:embed="rId6"/>
          <a:srcRect/>
          <a:stretch>
            <a:fillRect/>
          </a:stretch>
        </p:blipFill>
        <p:spPr bwMode="auto">
          <a:xfrm>
            <a:off x="3491880" y="4234607"/>
            <a:ext cx="2448271" cy="1800000"/>
          </a:xfrm>
          <a:prstGeom prst="rect">
            <a:avLst/>
          </a:prstGeom>
          <a:ln>
            <a:noFill/>
          </a:ln>
          <a:effectLst>
            <a:outerShdw blurRad="292100" dist="139700" dir="2700000" algn="tl" rotWithShape="0">
              <a:srgbClr val="333333">
                <a:alpha val="65000"/>
              </a:srgbClr>
            </a:outerShdw>
          </a:effectLst>
        </p:spPr>
      </p:pic>
      <p:pic>
        <p:nvPicPr>
          <p:cNvPr id="28675" name="Picture 3"/>
          <p:cNvPicPr>
            <a:picLocks noChangeAspect="1" noChangeArrowheads="1"/>
          </p:cNvPicPr>
          <p:nvPr>
            <p:custDataLst>
              <p:tags r:id="rId3"/>
            </p:custDataLst>
          </p:nvPr>
        </p:nvPicPr>
        <p:blipFill>
          <a:blip r:embed="rId7"/>
          <a:srcRect/>
          <a:stretch>
            <a:fillRect/>
          </a:stretch>
        </p:blipFill>
        <p:spPr bwMode="auto">
          <a:xfrm>
            <a:off x="539552" y="4251568"/>
            <a:ext cx="2520000" cy="1766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6" name="Picture 4"/>
          <p:cNvPicPr>
            <a:picLocks noChangeAspect="1" noChangeArrowheads="1"/>
          </p:cNvPicPr>
          <p:nvPr>
            <p:custDataLst>
              <p:tags r:id="rId4"/>
            </p:custDataLst>
          </p:nvPr>
        </p:nvPicPr>
        <p:blipFill>
          <a:blip r:embed="rId8"/>
          <a:srcRect/>
          <a:stretch>
            <a:fillRect/>
          </a:stretch>
        </p:blipFill>
        <p:spPr bwMode="auto">
          <a:xfrm>
            <a:off x="6368697" y="4251568"/>
            <a:ext cx="2350647" cy="1799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661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457200"/>
            <a:ext cx="8229600" cy="4876800"/>
          </a:xfrm>
        </p:spPr>
        <p:txBody>
          <a:bodyPr/>
          <a:lstStyle/>
          <a:p>
            <a:pPr eaLnBrk="1" hangingPunct="1">
              <a:defRPr/>
            </a:pPr>
            <a:r>
              <a:rPr lang="ru-RU" altLang="ru-RU" dirty="0" err="1" smtClean="0">
                <a:solidFill>
                  <a:schemeClr val="tx2">
                    <a:lumMod val="10000"/>
                  </a:schemeClr>
                </a:solidFill>
              </a:rPr>
              <a:t>Генна</a:t>
            </a:r>
            <a:r>
              <a:rPr lang="ru-RU" altLang="ru-RU" dirty="0" smtClean="0">
                <a:solidFill>
                  <a:schemeClr val="tx2">
                    <a:lumMod val="10000"/>
                  </a:schemeClr>
                </a:solidFill>
              </a:rPr>
              <a:t> </a:t>
            </a:r>
            <a:r>
              <a:rPr lang="ru-RU" altLang="ru-RU" dirty="0" err="1" smtClean="0">
                <a:solidFill>
                  <a:schemeClr val="tx2">
                    <a:lumMod val="10000"/>
                  </a:schemeClr>
                </a:solidFill>
              </a:rPr>
              <a:t>інженерія</a:t>
            </a:r>
            <a:r>
              <a:rPr lang="ru-RU" altLang="ru-RU" dirty="0" smtClean="0">
                <a:solidFill>
                  <a:schemeClr val="tx2">
                    <a:lumMod val="10000"/>
                  </a:schemeClr>
                </a:solidFill>
              </a:rPr>
              <a:t> </a:t>
            </a:r>
            <a:r>
              <a:rPr lang="ru-RU" altLang="ru-RU" dirty="0" err="1" smtClean="0">
                <a:solidFill>
                  <a:schemeClr val="tx2">
                    <a:lumMod val="10000"/>
                  </a:schemeClr>
                </a:solidFill>
              </a:rPr>
              <a:t>знаходить</a:t>
            </a:r>
            <a:r>
              <a:rPr lang="ru-RU" altLang="ru-RU" dirty="0" smtClean="0">
                <a:solidFill>
                  <a:schemeClr val="tx2">
                    <a:lumMod val="10000"/>
                  </a:schemeClr>
                </a:solidFill>
              </a:rPr>
              <a:t> </a:t>
            </a:r>
            <a:r>
              <a:rPr lang="ru-RU" altLang="ru-RU" dirty="0" err="1" smtClean="0">
                <a:solidFill>
                  <a:schemeClr val="tx2">
                    <a:lumMod val="10000"/>
                  </a:schemeClr>
                </a:solidFill>
              </a:rPr>
              <a:t>широке</a:t>
            </a:r>
            <a:r>
              <a:rPr lang="ru-RU" altLang="ru-RU" dirty="0" smtClean="0">
                <a:solidFill>
                  <a:schemeClr val="tx2">
                    <a:lumMod val="10000"/>
                  </a:schemeClr>
                </a:solidFill>
              </a:rPr>
              <a:t> </a:t>
            </a:r>
            <a:r>
              <a:rPr lang="ru-RU" altLang="ru-RU" dirty="0" err="1" smtClean="0">
                <a:solidFill>
                  <a:schemeClr val="tx2">
                    <a:lumMod val="10000"/>
                  </a:schemeClr>
                </a:solidFill>
              </a:rPr>
              <a:t>практичне</a:t>
            </a:r>
            <a:r>
              <a:rPr lang="ru-RU" altLang="ru-RU" dirty="0" smtClean="0">
                <a:solidFill>
                  <a:schemeClr val="tx2">
                    <a:lumMod val="10000"/>
                  </a:schemeClr>
                </a:solidFill>
              </a:rPr>
              <a:t> </a:t>
            </a:r>
            <a:r>
              <a:rPr lang="ru-RU" altLang="ru-RU" dirty="0" err="1" smtClean="0">
                <a:solidFill>
                  <a:schemeClr val="tx2">
                    <a:lumMod val="10000"/>
                  </a:schemeClr>
                </a:solidFill>
              </a:rPr>
              <a:t>застосування</a:t>
            </a:r>
            <a:r>
              <a:rPr lang="ru-RU" altLang="ru-RU" dirty="0" smtClean="0">
                <a:solidFill>
                  <a:schemeClr val="tx2">
                    <a:lumMod val="10000"/>
                  </a:schemeClr>
                </a:solidFill>
              </a:rPr>
              <a:t> в </a:t>
            </a:r>
            <a:r>
              <a:rPr lang="ru-RU" altLang="ru-RU" dirty="0" err="1" smtClean="0">
                <a:solidFill>
                  <a:schemeClr val="tx2">
                    <a:lumMod val="10000"/>
                  </a:schemeClr>
                </a:solidFill>
              </a:rPr>
              <a:t>галузях</a:t>
            </a:r>
            <a:r>
              <a:rPr lang="ru-RU" altLang="ru-RU" dirty="0" smtClean="0">
                <a:solidFill>
                  <a:schemeClr val="tx2">
                    <a:lumMod val="10000"/>
                  </a:schemeClr>
                </a:solidFill>
              </a:rPr>
              <a:t> народного </a:t>
            </a:r>
            <a:r>
              <a:rPr lang="ru-RU" altLang="ru-RU" dirty="0" err="1" smtClean="0">
                <a:solidFill>
                  <a:schemeClr val="tx2">
                    <a:lumMod val="10000"/>
                  </a:schemeClr>
                </a:solidFill>
              </a:rPr>
              <a:t>господарства</a:t>
            </a:r>
            <a:r>
              <a:rPr lang="ru-RU" altLang="ru-RU" dirty="0" smtClean="0">
                <a:solidFill>
                  <a:schemeClr val="tx2">
                    <a:lumMod val="10000"/>
                  </a:schemeClr>
                </a:solidFill>
              </a:rPr>
              <a:t>, таких як </a:t>
            </a:r>
            <a:r>
              <a:rPr lang="ru-RU" altLang="ru-RU" dirty="0" err="1" smtClean="0">
                <a:solidFill>
                  <a:schemeClr val="tx2">
                    <a:lumMod val="10000"/>
                  </a:schemeClr>
                </a:solidFill>
              </a:rPr>
              <a:t>мікробіологічна</a:t>
            </a:r>
            <a:r>
              <a:rPr lang="ru-RU" altLang="ru-RU" dirty="0" smtClean="0">
                <a:solidFill>
                  <a:schemeClr val="tx2">
                    <a:lumMod val="10000"/>
                  </a:schemeClr>
                </a:solidFill>
              </a:rPr>
              <a:t> </a:t>
            </a:r>
            <a:r>
              <a:rPr lang="ru-RU" altLang="ru-RU" dirty="0" err="1" smtClean="0">
                <a:solidFill>
                  <a:schemeClr val="tx2">
                    <a:lumMod val="10000"/>
                  </a:schemeClr>
                </a:solidFill>
              </a:rPr>
              <a:t>промисловість</a:t>
            </a:r>
            <a:r>
              <a:rPr lang="ru-RU" altLang="ru-RU" dirty="0" smtClean="0">
                <a:solidFill>
                  <a:schemeClr val="tx2">
                    <a:lumMod val="10000"/>
                  </a:schemeClr>
                </a:solidFill>
              </a:rPr>
              <a:t>, </a:t>
            </a:r>
            <a:r>
              <a:rPr lang="ru-RU" altLang="ru-RU" dirty="0" err="1" smtClean="0">
                <a:solidFill>
                  <a:schemeClr val="tx2">
                    <a:lumMod val="10000"/>
                  </a:schemeClr>
                </a:solidFill>
              </a:rPr>
              <a:t>фармакологічна</a:t>
            </a:r>
            <a:r>
              <a:rPr lang="ru-RU" altLang="ru-RU" dirty="0" smtClean="0">
                <a:solidFill>
                  <a:schemeClr val="tx2">
                    <a:lumMod val="10000"/>
                  </a:schemeClr>
                </a:solidFill>
              </a:rPr>
              <a:t> </a:t>
            </a:r>
            <a:r>
              <a:rPr lang="ru-RU" altLang="ru-RU" dirty="0" err="1" smtClean="0">
                <a:solidFill>
                  <a:schemeClr val="tx2">
                    <a:lumMod val="10000"/>
                  </a:schemeClr>
                </a:solidFill>
              </a:rPr>
              <a:t>промисловість</a:t>
            </a:r>
            <a:r>
              <a:rPr lang="ru-RU" altLang="ru-RU" dirty="0" smtClean="0">
                <a:solidFill>
                  <a:schemeClr val="tx2">
                    <a:lumMod val="10000"/>
                  </a:schemeClr>
                </a:solidFill>
              </a:rPr>
              <a:t>, </a:t>
            </a:r>
            <a:r>
              <a:rPr lang="ru-RU" altLang="ru-RU" dirty="0" err="1" smtClean="0">
                <a:solidFill>
                  <a:schemeClr val="tx2">
                    <a:lumMod val="10000"/>
                  </a:schemeClr>
                </a:solidFill>
              </a:rPr>
              <a:t>харчова</a:t>
            </a:r>
            <a:r>
              <a:rPr lang="ru-RU" altLang="ru-RU" dirty="0" smtClean="0">
                <a:solidFill>
                  <a:schemeClr val="tx2">
                    <a:lumMod val="10000"/>
                  </a:schemeClr>
                </a:solidFill>
              </a:rPr>
              <a:t> </a:t>
            </a:r>
            <a:r>
              <a:rPr lang="ru-RU" altLang="ru-RU" dirty="0" err="1" smtClean="0">
                <a:solidFill>
                  <a:schemeClr val="tx2">
                    <a:lumMod val="10000"/>
                  </a:schemeClr>
                </a:solidFill>
              </a:rPr>
              <a:t>промисловість</a:t>
            </a:r>
            <a:r>
              <a:rPr lang="ru-RU" altLang="ru-RU" dirty="0" smtClean="0">
                <a:solidFill>
                  <a:schemeClr val="tx2">
                    <a:lumMod val="10000"/>
                  </a:schemeClr>
                </a:solidFill>
              </a:rPr>
              <a:t> і </a:t>
            </a:r>
            <a:r>
              <a:rPr lang="ru-RU" altLang="ru-RU" dirty="0" err="1" smtClean="0">
                <a:solidFill>
                  <a:schemeClr val="tx2">
                    <a:lumMod val="10000"/>
                  </a:schemeClr>
                </a:solidFill>
              </a:rPr>
              <a:t>сільське</a:t>
            </a:r>
            <a:r>
              <a:rPr lang="ru-RU" altLang="ru-RU" dirty="0" smtClean="0">
                <a:solidFill>
                  <a:schemeClr val="tx2">
                    <a:lumMod val="10000"/>
                  </a:schemeClr>
                </a:solidFill>
              </a:rPr>
              <a:t> </a:t>
            </a:r>
            <a:r>
              <a:rPr lang="ru-RU" altLang="ru-RU" dirty="0" err="1" smtClean="0">
                <a:solidFill>
                  <a:schemeClr val="tx2">
                    <a:lumMod val="10000"/>
                  </a:schemeClr>
                </a:solidFill>
              </a:rPr>
              <a:t>господарство</a:t>
            </a:r>
            <a:r>
              <a:rPr lang="ru-RU" altLang="ru-RU" dirty="0" smtClean="0">
                <a:solidFill>
                  <a:schemeClr val="tx2">
                    <a:lumMod val="10000"/>
                  </a:schemeClr>
                </a:solidFill>
              </a:rPr>
              <a:t>.</a:t>
            </a:r>
          </a:p>
        </p:txBody>
      </p:sp>
      <p:pic>
        <p:nvPicPr>
          <p:cNvPr id="3075" name="Picture 5" descr="54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554412"/>
            <a:ext cx="23050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54564587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67906"/>
            <a:ext cx="230346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5456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941888"/>
            <a:ext cx="2303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54564587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941888"/>
            <a:ext cx="226853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932631"/>
      </p:ext>
    </p:extLst>
  </p:cSld>
  <p:clrMapOvr>
    <a:masterClrMapping/>
  </p:clrMapOvr>
  <p:transition spd="med">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body" sz="half" idx="1"/>
          </p:nvPr>
        </p:nvSpPr>
        <p:spPr>
          <a:xfrm>
            <a:off x="457200" y="609600"/>
            <a:ext cx="4191000" cy="5486400"/>
          </a:xfrm>
        </p:spPr>
        <p:txBody>
          <a:bodyPr/>
          <a:lstStyle/>
          <a:p>
            <a:pPr eaLnBrk="1" hangingPunct="1">
              <a:lnSpc>
                <a:spcPct val="80000"/>
              </a:lnSpc>
              <a:defRPr/>
            </a:pPr>
            <a:r>
              <a:rPr lang="ru-RU" altLang="ru-RU" sz="2400" dirty="0" smtClean="0">
                <a:solidFill>
                  <a:schemeClr val="tx2">
                    <a:lumMod val="10000"/>
                  </a:schemeClr>
                </a:solidFill>
              </a:rPr>
              <a:t>З </a:t>
            </a:r>
            <a:r>
              <a:rPr lang="ru-RU" altLang="ru-RU" sz="2400" dirty="0" err="1" smtClean="0">
                <a:solidFill>
                  <a:schemeClr val="tx2">
                    <a:lumMod val="10000"/>
                  </a:schemeClr>
                </a:solidFill>
              </a:rPr>
              <a:t>розвитком</a:t>
            </a:r>
            <a:r>
              <a:rPr lang="ru-RU" altLang="ru-RU" sz="2400" dirty="0" smtClean="0">
                <a:solidFill>
                  <a:schemeClr val="tx2">
                    <a:lumMod val="10000"/>
                  </a:schemeClr>
                </a:solidFill>
              </a:rPr>
              <a:t> </a:t>
            </a:r>
            <a:r>
              <a:rPr lang="ru-RU" altLang="ru-RU" sz="2400" dirty="0" err="1" smtClean="0">
                <a:solidFill>
                  <a:schemeClr val="tx2">
                    <a:lumMod val="10000"/>
                  </a:schemeClr>
                </a:solidFill>
              </a:rPr>
              <a:t>генної</a:t>
            </a:r>
            <a:r>
              <a:rPr lang="ru-RU" altLang="ru-RU" sz="2400" dirty="0" smtClean="0">
                <a:solidFill>
                  <a:schemeClr val="tx2">
                    <a:lumMod val="10000"/>
                  </a:schemeClr>
                </a:solidFill>
              </a:rPr>
              <a:t> </a:t>
            </a:r>
            <a:r>
              <a:rPr lang="ru-RU" altLang="ru-RU" sz="2400" dirty="0" err="1" smtClean="0">
                <a:solidFill>
                  <a:schemeClr val="tx2">
                    <a:lumMod val="10000"/>
                  </a:schemeClr>
                </a:solidFill>
              </a:rPr>
              <a:t>інженерії</a:t>
            </a:r>
            <a:r>
              <a:rPr lang="ru-RU" altLang="ru-RU" sz="2400" dirty="0" smtClean="0">
                <a:solidFill>
                  <a:schemeClr val="tx2">
                    <a:lumMod val="10000"/>
                  </a:schemeClr>
                </a:solidFill>
              </a:rPr>
              <a:t> все </a:t>
            </a:r>
            <a:r>
              <a:rPr lang="ru-RU" altLang="ru-RU" sz="2400" dirty="0" err="1" smtClean="0">
                <a:solidFill>
                  <a:schemeClr val="tx2">
                    <a:lumMod val="10000"/>
                  </a:schemeClr>
                </a:solidFill>
              </a:rPr>
              <a:t>частіше</a:t>
            </a:r>
            <a:r>
              <a:rPr lang="ru-RU" altLang="ru-RU" sz="2400" dirty="0" smtClean="0">
                <a:solidFill>
                  <a:schemeClr val="tx2">
                    <a:lumMod val="10000"/>
                  </a:schemeClr>
                </a:solidFill>
              </a:rPr>
              <a:t> стали </a:t>
            </a:r>
            <a:r>
              <a:rPr lang="ru-RU" altLang="ru-RU" sz="2400" dirty="0" err="1" smtClean="0">
                <a:solidFill>
                  <a:schemeClr val="tx2">
                    <a:lumMod val="10000"/>
                  </a:schemeClr>
                </a:solidFill>
              </a:rPr>
              <a:t>проводити</a:t>
            </a:r>
            <a:r>
              <a:rPr lang="ru-RU" altLang="ru-RU" sz="2400" dirty="0" smtClean="0">
                <a:solidFill>
                  <a:schemeClr val="tx2">
                    <a:lumMod val="10000"/>
                  </a:schemeClr>
                </a:solidFill>
              </a:rPr>
              <a:t> </a:t>
            </a:r>
            <a:r>
              <a:rPr lang="ru-RU" altLang="ru-RU" sz="2400" dirty="0" err="1" smtClean="0">
                <a:solidFill>
                  <a:schemeClr val="tx2">
                    <a:lumMod val="10000"/>
                  </a:schemeClr>
                </a:solidFill>
              </a:rPr>
              <a:t>різні</a:t>
            </a:r>
            <a:r>
              <a:rPr lang="ru-RU" altLang="ru-RU" sz="2400" dirty="0" smtClean="0">
                <a:solidFill>
                  <a:schemeClr val="tx2">
                    <a:lumMod val="10000"/>
                  </a:schemeClr>
                </a:solidFill>
              </a:rPr>
              <a:t> </a:t>
            </a:r>
            <a:r>
              <a:rPr lang="ru-RU" altLang="ru-RU" sz="2400" dirty="0" err="1" smtClean="0">
                <a:solidFill>
                  <a:schemeClr val="tx2">
                    <a:lumMod val="10000"/>
                  </a:schemeClr>
                </a:solidFill>
              </a:rPr>
              <a:t>досліди</a:t>
            </a:r>
            <a:r>
              <a:rPr lang="ru-RU" altLang="ru-RU" sz="2400" dirty="0" smtClean="0">
                <a:solidFill>
                  <a:schemeClr val="tx2">
                    <a:lumMod val="10000"/>
                  </a:schemeClr>
                </a:solidFill>
              </a:rPr>
              <a:t> над </a:t>
            </a:r>
            <a:r>
              <a:rPr lang="ru-RU" altLang="ru-RU" sz="2400" dirty="0" err="1" smtClean="0">
                <a:solidFill>
                  <a:schemeClr val="tx2">
                    <a:lumMod val="10000"/>
                  </a:schemeClr>
                </a:solidFill>
              </a:rPr>
              <a:t>тваринами</a:t>
            </a:r>
            <a:r>
              <a:rPr lang="ru-RU" altLang="ru-RU" sz="2400" dirty="0" smtClean="0">
                <a:solidFill>
                  <a:schemeClr val="tx2">
                    <a:lumMod val="10000"/>
                  </a:schemeClr>
                </a:solidFill>
              </a:rPr>
              <a:t>, в </a:t>
            </a:r>
            <a:r>
              <a:rPr lang="ru-RU" altLang="ru-RU" sz="2400" dirty="0" err="1" smtClean="0">
                <a:solidFill>
                  <a:schemeClr val="tx2">
                    <a:lumMod val="10000"/>
                  </a:schemeClr>
                </a:solidFill>
              </a:rPr>
              <a:t>результаті</a:t>
            </a:r>
            <a:r>
              <a:rPr lang="ru-RU" altLang="ru-RU" sz="2400" dirty="0" smtClean="0">
                <a:solidFill>
                  <a:schemeClr val="tx2">
                    <a:lumMod val="10000"/>
                  </a:schemeClr>
                </a:solidFill>
              </a:rPr>
              <a:t> </a:t>
            </a:r>
            <a:r>
              <a:rPr lang="ru-RU" altLang="ru-RU" sz="2400" dirty="0" err="1" smtClean="0">
                <a:solidFill>
                  <a:schemeClr val="tx2">
                    <a:lumMod val="10000"/>
                  </a:schemeClr>
                </a:solidFill>
              </a:rPr>
              <a:t>яких</a:t>
            </a:r>
            <a:r>
              <a:rPr lang="ru-RU" altLang="ru-RU" sz="2400" dirty="0" smtClean="0">
                <a:solidFill>
                  <a:schemeClr val="tx2">
                    <a:lumMod val="10000"/>
                  </a:schemeClr>
                </a:solidFill>
              </a:rPr>
              <a:t> </a:t>
            </a:r>
            <a:r>
              <a:rPr lang="ru-RU" altLang="ru-RU" sz="2400" dirty="0" err="1" smtClean="0">
                <a:solidFill>
                  <a:schemeClr val="tx2">
                    <a:lumMod val="10000"/>
                  </a:schemeClr>
                </a:solidFill>
              </a:rPr>
              <a:t>вчені</a:t>
            </a:r>
            <a:r>
              <a:rPr lang="ru-RU" altLang="ru-RU" sz="2400" dirty="0" smtClean="0">
                <a:solidFill>
                  <a:schemeClr val="tx2">
                    <a:lumMod val="10000"/>
                  </a:schemeClr>
                </a:solidFill>
              </a:rPr>
              <a:t> </a:t>
            </a:r>
            <a:r>
              <a:rPr lang="ru-RU" altLang="ru-RU" sz="2400" dirty="0" err="1" smtClean="0">
                <a:solidFill>
                  <a:schemeClr val="tx2">
                    <a:lumMod val="10000"/>
                  </a:schemeClr>
                </a:solidFill>
              </a:rPr>
              <a:t>домагалися</a:t>
            </a:r>
            <a:r>
              <a:rPr lang="ru-RU" altLang="ru-RU" sz="2400" dirty="0" smtClean="0">
                <a:solidFill>
                  <a:schemeClr val="tx2">
                    <a:lumMod val="10000"/>
                  </a:schemeClr>
                </a:solidFill>
              </a:rPr>
              <a:t> </a:t>
            </a:r>
            <a:r>
              <a:rPr lang="ru-RU" altLang="ru-RU" sz="2400" dirty="0" err="1" smtClean="0">
                <a:solidFill>
                  <a:schemeClr val="tx2">
                    <a:lumMod val="10000"/>
                  </a:schemeClr>
                </a:solidFill>
              </a:rPr>
              <a:t>своєрідною</a:t>
            </a:r>
            <a:r>
              <a:rPr lang="ru-RU" altLang="ru-RU" sz="2400" dirty="0" smtClean="0">
                <a:solidFill>
                  <a:schemeClr val="tx2">
                    <a:lumMod val="10000"/>
                  </a:schemeClr>
                </a:solidFill>
              </a:rPr>
              <a:t> </a:t>
            </a:r>
            <a:r>
              <a:rPr lang="ru-RU" altLang="ru-RU" sz="2400" dirty="0" err="1" smtClean="0">
                <a:solidFill>
                  <a:schemeClr val="tx2">
                    <a:lumMod val="10000"/>
                  </a:schemeClr>
                </a:solidFill>
              </a:rPr>
              <a:t>мутації</a:t>
            </a:r>
            <a:r>
              <a:rPr lang="ru-RU" altLang="ru-RU" sz="2400" dirty="0" smtClean="0">
                <a:solidFill>
                  <a:schemeClr val="tx2">
                    <a:lumMod val="10000"/>
                  </a:schemeClr>
                </a:solidFill>
              </a:rPr>
              <a:t> </a:t>
            </a:r>
            <a:r>
              <a:rPr lang="ru-RU" altLang="ru-RU" sz="2400" dirty="0" err="1" smtClean="0">
                <a:solidFill>
                  <a:schemeClr val="tx2">
                    <a:lumMod val="10000"/>
                  </a:schemeClr>
                </a:solidFill>
              </a:rPr>
              <a:t>організмів</a:t>
            </a:r>
            <a:r>
              <a:rPr lang="ru-RU" altLang="ru-RU" sz="2400" dirty="0" smtClean="0">
                <a:solidFill>
                  <a:schemeClr val="tx2">
                    <a:lumMod val="10000"/>
                  </a:schemeClr>
                </a:solidFill>
              </a:rPr>
              <a:t>. Так, </a:t>
            </a:r>
            <a:r>
              <a:rPr lang="ru-RU" altLang="ru-RU" sz="2400" dirty="0" err="1" smtClean="0">
                <a:solidFill>
                  <a:schemeClr val="tx2">
                    <a:lumMod val="10000"/>
                  </a:schemeClr>
                </a:solidFill>
              </a:rPr>
              <a:t>наприклад</a:t>
            </a:r>
            <a:r>
              <a:rPr lang="ru-RU" altLang="ru-RU" sz="2400" dirty="0" smtClean="0">
                <a:solidFill>
                  <a:schemeClr val="tx2">
                    <a:lumMod val="10000"/>
                  </a:schemeClr>
                </a:solidFill>
              </a:rPr>
              <a:t>, </a:t>
            </a:r>
            <a:r>
              <a:rPr lang="ru-RU" altLang="ru-RU" sz="2400" dirty="0" err="1" smtClean="0">
                <a:solidFill>
                  <a:schemeClr val="tx2">
                    <a:lumMod val="10000"/>
                  </a:schemeClr>
                </a:solidFill>
              </a:rPr>
              <a:t>компанія</a:t>
            </a:r>
            <a:r>
              <a:rPr lang="ru-RU" altLang="ru-RU" sz="2400" dirty="0" smtClean="0">
                <a:solidFill>
                  <a:schemeClr val="tx2">
                    <a:lumMod val="10000"/>
                  </a:schemeClr>
                </a:solidFill>
              </a:rPr>
              <a:t> «</a:t>
            </a:r>
            <a:r>
              <a:rPr lang="ru-RU" altLang="ru-RU" sz="2400" dirty="0" err="1" smtClean="0">
                <a:solidFill>
                  <a:schemeClr val="tx2">
                    <a:lumMod val="10000"/>
                  </a:schemeClr>
                </a:solidFill>
              </a:rPr>
              <a:t>Lifestyle</a:t>
            </a:r>
            <a:r>
              <a:rPr lang="ru-RU" altLang="ru-RU" sz="2400" dirty="0" smtClean="0">
                <a:solidFill>
                  <a:schemeClr val="tx2">
                    <a:lumMod val="10000"/>
                  </a:schemeClr>
                </a:solidFill>
              </a:rPr>
              <a:t> </a:t>
            </a:r>
            <a:r>
              <a:rPr lang="ru-RU" altLang="ru-RU" sz="2400" dirty="0" err="1" smtClean="0">
                <a:solidFill>
                  <a:schemeClr val="tx2">
                    <a:lumMod val="10000"/>
                  </a:schemeClr>
                </a:solidFill>
              </a:rPr>
              <a:t>Pets</a:t>
            </a:r>
            <a:r>
              <a:rPr lang="ru-RU" altLang="ru-RU" sz="2400" dirty="0" smtClean="0">
                <a:solidFill>
                  <a:schemeClr val="tx2">
                    <a:lumMod val="10000"/>
                  </a:schemeClr>
                </a:solidFill>
              </a:rPr>
              <a:t>» створила за </a:t>
            </a:r>
            <a:r>
              <a:rPr lang="ru-RU" altLang="ru-RU" sz="2400" dirty="0" err="1" smtClean="0">
                <a:solidFill>
                  <a:schemeClr val="tx2">
                    <a:lumMod val="10000"/>
                  </a:schemeClr>
                </a:solidFill>
              </a:rPr>
              <a:t>допомогою</a:t>
            </a:r>
            <a:r>
              <a:rPr lang="ru-RU" altLang="ru-RU" sz="2400" dirty="0" smtClean="0">
                <a:solidFill>
                  <a:schemeClr val="tx2">
                    <a:lumMod val="10000"/>
                  </a:schemeClr>
                </a:solidFill>
              </a:rPr>
              <a:t> </a:t>
            </a:r>
            <a:r>
              <a:rPr lang="ru-RU" altLang="ru-RU" sz="2400" dirty="0" err="1" smtClean="0">
                <a:solidFill>
                  <a:schemeClr val="tx2">
                    <a:lumMod val="10000"/>
                  </a:schemeClr>
                </a:solidFill>
              </a:rPr>
              <a:t>генної</a:t>
            </a:r>
            <a:r>
              <a:rPr lang="ru-RU" altLang="ru-RU" sz="2400" dirty="0" smtClean="0">
                <a:solidFill>
                  <a:schemeClr val="tx2">
                    <a:lumMod val="10000"/>
                  </a:schemeClr>
                </a:solidFill>
              </a:rPr>
              <a:t> </a:t>
            </a:r>
            <a:r>
              <a:rPr lang="ru-RU" altLang="ru-RU" sz="2400" dirty="0" err="1" smtClean="0">
                <a:solidFill>
                  <a:schemeClr val="tx2">
                    <a:lumMod val="10000"/>
                  </a:schemeClr>
                </a:solidFill>
              </a:rPr>
              <a:t>інженерії</a:t>
            </a:r>
            <a:r>
              <a:rPr lang="ru-RU" altLang="ru-RU" sz="2400" dirty="0" smtClean="0">
                <a:solidFill>
                  <a:schemeClr val="tx2">
                    <a:lumMod val="10000"/>
                  </a:schemeClr>
                </a:solidFill>
              </a:rPr>
              <a:t> </a:t>
            </a:r>
            <a:r>
              <a:rPr lang="ru-RU" altLang="ru-RU" sz="2400" dirty="0" err="1" smtClean="0">
                <a:solidFill>
                  <a:schemeClr val="tx2">
                    <a:lumMod val="10000"/>
                  </a:schemeClr>
                </a:solidFill>
              </a:rPr>
              <a:t>гіпоалергенного</a:t>
            </a:r>
            <a:r>
              <a:rPr lang="ru-RU" altLang="ru-RU" sz="2400" dirty="0" smtClean="0">
                <a:solidFill>
                  <a:schemeClr val="tx2">
                    <a:lumMod val="10000"/>
                  </a:schemeClr>
                </a:solidFill>
              </a:rPr>
              <a:t> кота, названого </a:t>
            </a:r>
            <a:r>
              <a:rPr lang="ru-RU" altLang="ru-RU" sz="2400" dirty="0" err="1" smtClean="0">
                <a:solidFill>
                  <a:schemeClr val="tx2">
                    <a:lumMod val="10000"/>
                  </a:schemeClr>
                </a:solidFill>
              </a:rPr>
              <a:t>Ашера</a:t>
            </a:r>
            <a:r>
              <a:rPr lang="ru-RU" altLang="ru-RU" sz="2400" dirty="0" smtClean="0">
                <a:solidFill>
                  <a:schemeClr val="tx2">
                    <a:lumMod val="10000"/>
                  </a:schemeClr>
                </a:solidFill>
              </a:rPr>
              <a:t> ГД. В </a:t>
            </a:r>
            <a:r>
              <a:rPr lang="ru-RU" altLang="ru-RU" sz="2400" dirty="0" err="1" smtClean="0">
                <a:solidFill>
                  <a:schemeClr val="tx2">
                    <a:lumMod val="10000"/>
                  </a:schemeClr>
                </a:solidFill>
              </a:rPr>
              <a:t>організм</a:t>
            </a:r>
            <a:r>
              <a:rPr lang="ru-RU" altLang="ru-RU" sz="2400" dirty="0" smtClean="0">
                <a:solidFill>
                  <a:schemeClr val="tx2">
                    <a:lumMod val="10000"/>
                  </a:schemeClr>
                </a:solidFill>
              </a:rPr>
              <a:t> </a:t>
            </a:r>
            <a:r>
              <a:rPr lang="ru-RU" altLang="ru-RU" sz="2400" dirty="0" err="1" smtClean="0">
                <a:solidFill>
                  <a:schemeClr val="tx2">
                    <a:lumMod val="10000"/>
                  </a:schemeClr>
                </a:solidFill>
              </a:rPr>
              <a:t>тварини</a:t>
            </a:r>
            <a:r>
              <a:rPr lang="ru-RU" altLang="ru-RU" sz="2400" dirty="0" smtClean="0">
                <a:solidFill>
                  <a:schemeClr val="tx2">
                    <a:lumMod val="10000"/>
                  </a:schemeClr>
                </a:solidFill>
              </a:rPr>
              <a:t> </a:t>
            </a:r>
            <a:r>
              <a:rPr lang="ru-RU" altLang="ru-RU" sz="2400" dirty="0" err="1" smtClean="0">
                <a:solidFill>
                  <a:schemeClr val="tx2">
                    <a:lumMod val="10000"/>
                  </a:schemeClr>
                </a:solidFill>
              </a:rPr>
              <a:t>був</a:t>
            </a:r>
            <a:r>
              <a:rPr lang="ru-RU" altLang="ru-RU" sz="2400" dirty="0" smtClean="0">
                <a:solidFill>
                  <a:schemeClr val="tx2">
                    <a:lumMod val="10000"/>
                  </a:schemeClr>
                </a:solidFill>
              </a:rPr>
              <a:t> введений ген, </a:t>
            </a:r>
            <a:r>
              <a:rPr lang="ru-RU" altLang="ru-RU" sz="2400" dirty="0" err="1" smtClean="0">
                <a:solidFill>
                  <a:schemeClr val="tx2">
                    <a:lumMod val="10000"/>
                  </a:schemeClr>
                </a:solidFill>
              </a:rPr>
              <a:t>що</a:t>
            </a:r>
            <a:r>
              <a:rPr lang="ru-RU" altLang="ru-RU" sz="2400" dirty="0" smtClean="0">
                <a:solidFill>
                  <a:schemeClr val="tx2">
                    <a:lumMod val="10000"/>
                  </a:schemeClr>
                </a:solidFill>
              </a:rPr>
              <a:t> дозволяв «</a:t>
            </a:r>
            <a:r>
              <a:rPr lang="ru-RU" altLang="ru-RU" sz="2400" dirty="0" err="1" smtClean="0">
                <a:solidFill>
                  <a:schemeClr val="tx2">
                    <a:lumMod val="10000"/>
                  </a:schemeClr>
                </a:solidFill>
              </a:rPr>
              <a:t>обходити</a:t>
            </a:r>
            <a:r>
              <a:rPr lang="ru-RU" altLang="ru-RU" sz="2400" dirty="0" smtClean="0">
                <a:solidFill>
                  <a:schemeClr val="tx2">
                    <a:lumMod val="10000"/>
                  </a:schemeClr>
                </a:solidFill>
              </a:rPr>
              <a:t> </a:t>
            </a:r>
            <a:r>
              <a:rPr lang="ru-RU" altLang="ru-RU" sz="2400" dirty="0" err="1" smtClean="0">
                <a:solidFill>
                  <a:schemeClr val="tx2">
                    <a:lumMod val="10000"/>
                  </a:schemeClr>
                </a:solidFill>
              </a:rPr>
              <a:t>захворювання</a:t>
            </a:r>
            <a:r>
              <a:rPr lang="ru-RU" altLang="ru-RU" sz="2400" dirty="0" smtClean="0">
                <a:solidFill>
                  <a:schemeClr val="tx2">
                    <a:lumMod val="10000"/>
                  </a:schemeClr>
                </a:solidFill>
              </a:rPr>
              <a:t> стороною».</a:t>
            </a:r>
          </a:p>
        </p:txBody>
      </p:sp>
      <p:pic>
        <p:nvPicPr>
          <p:cNvPr id="191492" name="Picture 4" descr="new_organisms_500p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066800"/>
            <a:ext cx="33670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3945164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diamond(in)">
                                      <p:cBhvr>
                                        <p:cTn id="7" dur="10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539552" y="980728"/>
            <a:ext cx="4028256" cy="5257800"/>
          </a:xfrm>
        </p:spPr>
        <p:txBody>
          <a:bodyPr/>
          <a:lstStyle/>
          <a:p>
            <a:pPr eaLnBrk="1" hangingPunct="1">
              <a:lnSpc>
                <a:spcPct val="90000"/>
              </a:lnSpc>
              <a:defRPr/>
            </a:pPr>
            <a:r>
              <a:rPr lang="ru-RU" altLang="ru-RU" sz="2200" dirty="0" smtClean="0">
                <a:solidFill>
                  <a:schemeClr val="tx2">
                    <a:lumMod val="10000"/>
                  </a:schemeClr>
                </a:solidFill>
              </a:rPr>
              <a:t>За </a:t>
            </a:r>
            <a:r>
              <a:rPr lang="ru-RU" altLang="ru-RU" sz="2200" dirty="0" err="1" smtClean="0">
                <a:solidFill>
                  <a:schemeClr val="tx2">
                    <a:lumMod val="10000"/>
                  </a:schemeClr>
                </a:solidFill>
              </a:rPr>
              <a:t>допомогою</a:t>
            </a:r>
            <a:r>
              <a:rPr lang="ru-RU" altLang="ru-RU" sz="2200" dirty="0" smtClean="0">
                <a:solidFill>
                  <a:schemeClr val="tx2">
                    <a:lumMod val="10000"/>
                  </a:schemeClr>
                </a:solidFill>
              </a:rPr>
              <a:t> </a:t>
            </a:r>
            <a:r>
              <a:rPr lang="ru-RU" altLang="ru-RU" sz="2200" dirty="0" err="1" smtClean="0">
                <a:solidFill>
                  <a:schemeClr val="tx2">
                    <a:lumMod val="10000"/>
                  </a:schemeClr>
                </a:solidFill>
              </a:rPr>
              <a:t>генної</a:t>
            </a:r>
            <a:r>
              <a:rPr lang="ru-RU" altLang="ru-RU" sz="2200" dirty="0" smtClean="0">
                <a:solidFill>
                  <a:schemeClr val="tx2">
                    <a:lumMod val="10000"/>
                  </a:schemeClr>
                </a:solidFill>
              </a:rPr>
              <a:t> </a:t>
            </a:r>
            <a:r>
              <a:rPr lang="ru-RU" altLang="ru-RU" sz="2200" dirty="0" err="1" smtClean="0">
                <a:solidFill>
                  <a:schemeClr val="tx2">
                    <a:lumMod val="10000"/>
                  </a:schemeClr>
                </a:solidFill>
              </a:rPr>
              <a:t>інженерії</a:t>
            </a:r>
            <a:r>
              <a:rPr lang="ru-RU" altLang="ru-RU" sz="2200" dirty="0" smtClean="0">
                <a:solidFill>
                  <a:schemeClr val="tx2">
                    <a:lumMod val="10000"/>
                  </a:schemeClr>
                </a:solidFill>
              </a:rPr>
              <a:t> </a:t>
            </a:r>
            <a:r>
              <a:rPr lang="ru-RU" altLang="ru-RU" sz="2200" dirty="0" err="1" smtClean="0">
                <a:solidFill>
                  <a:schemeClr val="tx2">
                    <a:lumMod val="10000"/>
                  </a:schemeClr>
                </a:solidFill>
              </a:rPr>
              <a:t>дослідники</a:t>
            </a:r>
            <a:r>
              <a:rPr lang="ru-RU" altLang="ru-RU" sz="2200" dirty="0" smtClean="0">
                <a:solidFill>
                  <a:schemeClr val="tx2">
                    <a:lumMod val="10000"/>
                  </a:schemeClr>
                </a:solidFill>
              </a:rPr>
              <a:t> з </a:t>
            </a:r>
            <a:r>
              <a:rPr lang="ru-RU" altLang="ru-RU" sz="2200" dirty="0" err="1" smtClean="0">
                <a:solidFill>
                  <a:schemeClr val="tx2">
                    <a:lumMod val="10000"/>
                  </a:schemeClr>
                </a:solidFill>
              </a:rPr>
              <a:t>Університету</a:t>
            </a:r>
            <a:r>
              <a:rPr lang="ru-RU" altLang="ru-RU" sz="2200" dirty="0" smtClean="0">
                <a:solidFill>
                  <a:schemeClr val="tx2">
                    <a:lumMod val="10000"/>
                  </a:schemeClr>
                </a:solidFill>
              </a:rPr>
              <a:t> </a:t>
            </a:r>
            <a:r>
              <a:rPr lang="ru-RU" altLang="ru-RU" sz="2200" dirty="0" err="1" smtClean="0">
                <a:solidFill>
                  <a:schemeClr val="tx2">
                    <a:lumMod val="10000"/>
                  </a:schemeClr>
                </a:solidFill>
              </a:rPr>
              <a:t>Пенсільванії</a:t>
            </a:r>
            <a:r>
              <a:rPr lang="ru-RU" altLang="ru-RU" sz="2200" dirty="0" smtClean="0">
                <a:solidFill>
                  <a:schemeClr val="tx2">
                    <a:lumMod val="10000"/>
                  </a:schemeClr>
                </a:solidFill>
              </a:rPr>
              <a:t> представили </a:t>
            </a:r>
            <a:r>
              <a:rPr lang="ru-RU" altLang="ru-RU" sz="2200" dirty="0" err="1" smtClean="0">
                <a:solidFill>
                  <a:schemeClr val="tx2">
                    <a:lumMod val="10000"/>
                  </a:schemeClr>
                </a:solidFill>
              </a:rPr>
              <a:t>новий</a:t>
            </a:r>
            <a:r>
              <a:rPr lang="ru-RU" altLang="ru-RU" sz="2200" dirty="0" smtClean="0">
                <a:solidFill>
                  <a:schemeClr val="tx2">
                    <a:lumMod val="10000"/>
                  </a:schemeClr>
                </a:solidFill>
              </a:rPr>
              <a:t> метод </a:t>
            </a:r>
            <a:r>
              <a:rPr lang="ru-RU" altLang="ru-RU" sz="2200" dirty="0" err="1" smtClean="0">
                <a:solidFill>
                  <a:schemeClr val="tx2">
                    <a:lumMod val="10000"/>
                  </a:schemeClr>
                </a:solidFill>
              </a:rPr>
              <a:t>виробництва</a:t>
            </a:r>
            <a:r>
              <a:rPr lang="ru-RU" altLang="ru-RU" sz="2200" dirty="0" smtClean="0">
                <a:solidFill>
                  <a:schemeClr val="tx2">
                    <a:lumMod val="10000"/>
                  </a:schemeClr>
                </a:solidFill>
              </a:rPr>
              <a:t> вакцин: за </a:t>
            </a:r>
            <a:r>
              <a:rPr lang="ru-RU" altLang="ru-RU" sz="2200" dirty="0" err="1" smtClean="0">
                <a:solidFill>
                  <a:schemeClr val="tx2">
                    <a:lumMod val="10000"/>
                  </a:schemeClr>
                </a:solidFill>
              </a:rPr>
              <a:t>допомогою</a:t>
            </a:r>
            <a:r>
              <a:rPr lang="ru-RU" altLang="ru-RU" sz="2200" dirty="0" smtClean="0">
                <a:solidFill>
                  <a:schemeClr val="tx2">
                    <a:lumMod val="10000"/>
                  </a:schemeClr>
                </a:solidFill>
              </a:rPr>
              <a:t> </a:t>
            </a:r>
            <a:r>
              <a:rPr lang="ru-RU" altLang="ru-RU" sz="2200" dirty="0" err="1" smtClean="0">
                <a:solidFill>
                  <a:schemeClr val="tx2">
                    <a:lumMod val="10000"/>
                  </a:schemeClr>
                </a:solidFill>
              </a:rPr>
              <a:t>генетично</a:t>
            </a:r>
            <a:r>
              <a:rPr lang="ru-RU" altLang="ru-RU" sz="2200" dirty="0" smtClean="0">
                <a:solidFill>
                  <a:schemeClr val="tx2">
                    <a:lumMod val="10000"/>
                  </a:schemeClr>
                </a:solidFill>
              </a:rPr>
              <a:t> </a:t>
            </a:r>
            <a:r>
              <a:rPr lang="ru-RU" altLang="ru-RU" sz="2200" dirty="0" err="1" smtClean="0">
                <a:solidFill>
                  <a:schemeClr val="tx2">
                    <a:lumMod val="10000"/>
                  </a:schemeClr>
                </a:solidFill>
              </a:rPr>
              <a:t>сконструйованих</a:t>
            </a:r>
            <a:r>
              <a:rPr lang="ru-RU" altLang="ru-RU" sz="2200" dirty="0" smtClean="0">
                <a:solidFill>
                  <a:schemeClr val="tx2">
                    <a:lumMod val="10000"/>
                  </a:schemeClr>
                </a:solidFill>
              </a:rPr>
              <a:t> </a:t>
            </a:r>
            <a:r>
              <a:rPr lang="ru-RU" altLang="ru-RU" sz="2200" dirty="0" err="1" smtClean="0">
                <a:solidFill>
                  <a:schemeClr val="tx2">
                    <a:lumMod val="10000"/>
                  </a:schemeClr>
                </a:solidFill>
              </a:rPr>
              <a:t>грибів</a:t>
            </a:r>
            <a:r>
              <a:rPr lang="ru-RU" altLang="ru-RU" sz="2200" dirty="0" smtClean="0">
                <a:solidFill>
                  <a:schemeClr val="tx2">
                    <a:lumMod val="10000"/>
                  </a:schemeClr>
                </a:solidFill>
              </a:rPr>
              <a:t>. В </a:t>
            </a:r>
            <a:r>
              <a:rPr lang="ru-RU" altLang="ru-RU" sz="2200" dirty="0" err="1" smtClean="0">
                <a:solidFill>
                  <a:schemeClr val="tx2">
                    <a:lumMod val="10000"/>
                  </a:schemeClr>
                </a:solidFill>
              </a:rPr>
              <a:t>результаті</a:t>
            </a:r>
            <a:r>
              <a:rPr lang="ru-RU" altLang="ru-RU" sz="2200" dirty="0" smtClean="0">
                <a:solidFill>
                  <a:schemeClr val="tx2">
                    <a:lumMod val="10000"/>
                  </a:schemeClr>
                </a:solidFill>
              </a:rPr>
              <a:t> </a:t>
            </a:r>
            <a:r>
              <a:rPr lang="ru-RU" altLang="ru-RU" sz="2200" dirty="0" err="1" smtClean="0">
                <a:solidFill>
                  <a:schemeClr val="tx2">
                    <a:lumMod val="10000"/>
                  </a:schemeClr>
                </a:solidFill>
              </a:rPr>
              <a:t>був</a:t>
            </a:r>
            <a:r>
              <a:rPr lang="ru-RU" altLang="ru-RU" sz="2200" dirty="0" smtClean="0">
                <a:solidFill>
                  <a:schemeClr val="tx2">
                    <a:lumMod val="10000"/>
                  </a:schemeClr>
                </a:solidFill>
              </a:rPr>
              <a:t> </a:t>
            </a:r>
            <a:r>
              <a:rPr lang="ru-RU" altLang="ru-RU" sz="2200" dirty="0" err="1" smtClean="0">
                <a:solidFill>
                  <a:schemeClr val="tx2">
                    <a:lumMod val="10000"/>
                  </a:schemeClr>
                </a:solidFill>
              </a:rPr>
              <a:t>прискорений</a:t>
            </a:r>
            <a:r>
              <a:rPr lang="ru-RU" altLang="ru-RU" sz="2200" dirty="0" smtClean="0">
                <a:solidFill>
                  <a:schemeClr val="tx2">
                    <a:lumMod val="10000"/>
                  </a:schemeClr>
                </a:solidFill>
              </a:rPr>
              <a:t> </a:t>
            </a:r>
            <a:r>
              <a:rPr lang="ru-RU" altLang="ru-RU" sz="2200" dirty="0" err="1" smtClean="0">
                <a:solidFill>
                  <a:schemeClr val="tx2">
                    <a:lumMod val="10000"/>
                  </a:schemeClr>
                </a:solidFill>
              </a:rPr>
              <a:t>процес</a:t>
            </a:r>
            <a:r>
              <a:rPr lang="ru-RU" altLang="ru-RU" sz="2200" dirty="0" smtClean="0">
                <a:solidFill>
                  <a:schemeClr val="tx2">
                    <a:lumMod val="10000"/>
                  </a:schemeClr>
                </a:solidFill>
              </a:rPr>
              <a:t> </a:t>
            </a:r>
            <a:r>
              <a:rPr lang="ru-RU" altLang="ru-RU" sz="2200" dirty="0" err="1" smtClean="0">
                <a:solidFill>
                  <a:schemeClr val="tx2">
                    <a:lumMod val="10000"/>
                  </a:schemeClr>
                </a:solidFill>
              </a:rPr>
              <a:t>виробництва</a:t>
            </a:r>
            <a:r>
              <a:rPr lang="ru-RU" altLang="ru-RU" sz="2200" dirty="0" smtClean="0">
                <a:solidFill>
                  <a:schemeClr val="tx2">
                    <a:lumMod val="10000"/>
                  </a:schemeClr>
                </a:solidFill>
              </a:rPr>
              <a:t> вакцин, </a:t>
            </a:r>
            <a:r>
              <a:rPr lang="ru-RU" altLang="ru-RU" sz="2200" dirty="0" err="1" smtClean="0">
                <a:solidFill>
                  <a:schemeClr val="tx2">
                    <a:lumMod val="10000"/>
                  </a:schemeClr>
                </a:solidFill>
              </a:rPr>
              <a:t>що</a:t>
            </a:r>
            <a:r>
              <a:rPr lang="ru-RU" altLang="ru-RU" sz="2200" dirty="0" smtClean="0">
                <a:solidFill>
                  <a:schemeClr val="tx2">
                    <a:lumMod val="10000"/>
                  </a:schemeClr>
                </a:solidFill>
              </a:rPr>
              <a:t> </a:t>
            </a:r>
            <a:r>
              <a:rPr lang="ru-RU" altLang="ru-RU" sz="2200" dirty="0" err="1" smtClean="0">
                <a:solidFill>
                  <a:schemeClr val="tx2">
                    <a:lumMod val="10000"/>
                  </a:schemeClr>
                </a:solidFill>
              </a:rPr>
              <a:t>може</a:t>
            </a:r>
            <a:r>
              <a:rPr lang="ru-RU" altLang="ru-RU" sz="2200" dirty="0" smtClean="0">
                <a:solidFill>
                  <a:schemeClr val="tx2">
                    <a:lumMod val="10000"/>
                  </a:schemeClr>
                </a:solidFill>
              </a:rPr>
              <a:t>, на думку </a:t>
            </a:r>
            <a:r>
              <a:rPr lang="ru-RU" altLang="ru-RU" sz="2200" dirty="0" err="1" smtClean="0">
                <a:solidFill>
                  <a:schemeClr val="tx2">
                    <a:lumMod val="10000"/>
                  </a:schemeClr>
                </a:solidFill>
              </a:rPr>
              <a:t>пенсільванцев</a:t>
            </a:r>
            <a:r>
              <a:rPr lang="ru-RU" altLang="ru-RU" sz="2200" dirty="0" smtClean="0">
                <a:solidFill>
                  <a:schemeClr val="tx2">
                    <a:lumMod val="10000"/>
                  </a:schemeClr>
                </a:solidFill>
              </a:rPr>
              <a:t>, стати в </a:t>
            </a:r>
            <a:r>
              <a:rPr lang="ru-RU" altLang="ru-RU" sz="2200" dirty="0" err="1" smtClean="0">
                <a:solidFill>
                  <a:schemeClr val="tx2">
                    <a:lumMod val="10000"/>
                  </a:schemeClr>
                </a:solidFill>
              </a:rPr>
              <a:t>нагоді</a:t>
            </a:r>
            <a:r>
              <a:rPr lang="ru-RU" altLang="ru-RU" sz="2200" dirty="0" smtClean="0">
                <a:solidFill>
                  <a:schemeClr val="tx2">
                    <a:lumMod val="10000"/>
                  </a:schemeClr>
                </a:solidFill>
              </a:rPr>
              <a:t> в </a:t>
            </a:r>
            <a:r>
              <a:rPr lang="ru-RU" altLang="ru-RU" sz="2200" dirty="0" err="1" smtClean="0">
                <a:solidFill>
                  <a:schemeClr val="tx2">
                    <a:lumMod val="10000"/>
                  </a:schemeClr>
                </a:solidFill>
              </a:rPr>
              <a:t>разі</a:t>
            </a:r>
            <a:r>
              <a:rPr lang="ru-RU" altLang="ru-RU" sz="2200" dirty="0" smtClean="0">
                <a:solidFill>
                  <a:schemeClr val="tx2">
                    <a:lumMod val="10000"/>
                  </a:schemeClr>
                </a:solidFill>
              </a:rPr>
              <a:t> </a:t>
            </a:r>
            <a:r>
              <a:rPr lang="ru-RU" altLang="ru-RU" sz="2200" dirty="0" err="1" smtClean="0">
                <a:solidFill>
                  <a:schemeClr val="tx2">
                    <a:lumMod val="10000"/>
                  </a:schemeClr>
                </a:solidFill>
              </a:rPr>
              <a:t>біотерористичної</a:t>
            </a:r>
            <a:r>
              <a:rPr lang="ru-RU" altLang="ru-RU" sz="2200" dirty="0" smtClean="0">
                <a:solidFill>
                  <a:schemeClr val="tx2">
                    <a:lumMod val="10000"/>
                  </a:schemeClr>
                </a:solidFill>
              </a:rPr>
              <a:t> атаки </a:t>
            </a:r>
            <a:r>
              <a:rPr lang="ru-RU" altLang="ru-RU" sz="2200" dirty="0" err="1" smtClean="0">
                <a:solidFill>
                  <a:schemeClr val="tx2">
                    <a:lumMod val="10000"/>
                  </a:schemeClr>
                </a:solidFill>
              </a:rPr>
              <a:t>або</a:t>
            </a:r>
            <a:r>
              <a:rPr lang="ru-RU" altLang="ru-RU" sz="2200" dirty="0" smtClean="0">
                <a:solidFill>
                  <a:schemeClr val="tx2">
                    <a:lumMod val="10000"/>
                  </a:schemeClr>
                </a:solidFill>
              </a:rPr>
              <a:t> </a:t>
            </a:r>
            <a:r>
              <a:rPr lang="ru-RU" altLang="ru-RU" sz="2200" dirty="0" err="1" smtClean="0">
                <a:solidFill>
                  <a:schemeClr val="tx2">
                    <a:lumMod val="10000"/>
                  </a:schemeClr>
                </a:solidFill>
              </a:rPr>
              <a:t>спалахи</a:t>
            </a:r>
            <a:r>
              <a:rPr lang="ru-RU" altLang="ru-RU" sz="2200" dirty="0" smtClean="0">
                <a:solidFill>
                  <a:schemeClr val="tx2">
                    <a:lumMod val="10000"/>
                  </a:schemeClr>
                </a:solidFill>
              </a:rPr>
              <a:t> </a:t>
            </a:r>
            <a:r>
              <a:rPr lang="ru-RU" altLang="ru-RU" sz="2200" dirty="0" err="1" smtClean="0">
                <a:solidFill>
                  <a:schemeClr val="tx2">
                    <a:lumMod val="10000"/>
                  </a:schemeClr>
                </a:solidFill>
              </a:rPr>
              <a:t>пташиного</a:t>
            </a:r>
            <a:r>
              <a:rPr lang="ru-RU" altLang="ru-RU" sz="2200" dirty="0" smtClean="0">
                <a:solidFill>
                  <a:schemeClr val="tx2">
                    <a:lumMod val="10000"/>
                  </a:schemeClr>
                </a:solidFill>
              </a:rPr>
              <a:t> </a:t>
            </a:r>
            <a:r>
              <a:rPr lang="ru-RU" altLang="ru-RU" sz="2200" dirty="0" err="1" smtClean="0">
                <a:solidFill>
                  <a:schemeClr val="tx2">
                    <a:lumMod val="10000"/>
                  </a:schemeClr>
                </a:solidFill>
              </a:rPr>
              <a:t>грипу</a:t>
            </a:r>
            <a:r>
              <a:rPr lang="ru-RU" altLang="ru-RU" sz="2200" dirty="0" smtClean="0">
                <a:solidFill>
                  <a:schemeClr val="tx2">
                    <a:lumMod val="10000"/>
                  </a:schemeClr>
                </a:solidFill>
              </a:rPr>
              <a:t>.</a:t>
            </a:r>
          </a:p>
          <a:p>
            <a:pPr eaLnBrk="1" hangingPunct="1">
              <a:lnSpc>
                <a:spcPct val="90000"/>
              </a:lnSpc>
              <a:defRPr/>
            </a:pPr>
            <a:endParaRPr lang="ru-RU" altLang="ru-RU" sz="2000" dirty="0" smtClean="0"/>
          </a:p>
        </p:txBody>
      </p:sp>
      <p:pic>
        <p:nvPicPr>
          <p:cNvPr id="7172" name="Picture 4" descr="20080321-15-vakz"/>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016" y="1340768"/>
            <a:ext cx="3638550" cy="3638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5933201"/>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body" sz="half" idx="1"/>
          </p:nvPr>
        </p:nvSpPr>
        <p:spPr>
          <a:xfrm>
            <a:off x="611560" y="1295400"/>
            <a:ext cx="4038600" cy="5562600"/>
          </a:xfrm>
        </p:spPr>
        <p:txBody>
          <a:bodyPr/>
          <a:lstStyle/>
          <a:p>
            <a:pPr eaLnBrk="1" hangingPunct="1">
              <a:lnSpc>
                <a:spcPct val="80000"/>
              </a:lnSpc>
              <a:defRPr/>
            </a:pPr>
            <a:r>
              <a:rPr lang="ru-RU" altLang="ru-RU" sz="2200" dirty="0" err="1">
                <a:solidFill>
                  <a:schemeClr val="tx2">
                    <a:lumMod val="10000"/>
                  </a:schemeClr>
                </a:solidFill>
                <a:latin typeface="Arial" panose="020B0604020202020204" pitchFamily="34" charset="0"/>
                <a:cs typeface="Arial" panose="020B0604020202020204" pitchFamily="34" charset="0"/>
              </a:rPr>
              <a:t>Р</a:t>
            </a:r>
            <a:r>
              <a:rPr lang="ru-RU" altLang="ru-RU" sz="2200" dirty="0" err="1" smtClean="0">
                <a:solidFill>
                  <a:schemeClr val="tx2">
                    <a:lumMod val="10000"/>
                  </a:schemeClr>
                </a:solidFill>
                <a:latin typeface="Arial" panose="020B0604020202020204" pitchFamily="34" charset="0"/>
                <a:cs typeface="Arial" panose="020B0604020202020204" pitchFamily="34" charset="0"/>
              </a:rPr>
              <a:t>озвиток</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генної</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інженерії</a:t>
            </a:r>
            <a:r>
              <a:rPr lang="ru-RU" altLang="ru-RU" sz="2200" dirty="0" smtClean="0">
                <a:solidFill>
                  <a:schemeClr val="tx2">
                    <a:lumMod val="10000"/>
                  </a:schemeClr>
                </a:solidFill>
                <a:latin typeface="Arial" panose="020B0604020202020204" pitchFamily="34" charset="0"/>
                <a:cs typeface="Arial" panose="020B0604020202020204" pitchFamily="34" charset="0"/>
              </a:rPr>
              <a:t> не могло не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відбитися</a:t>
            </a:r>
            <a:r>
              <a:rPr lang="ru-RU" altLang="ru-RU" sz="2200" dirty="0" smtClean="0">
                <a:solidFill>
                  <a:schemeClr val="tx2">
                    <a:lumMod val="10000"/>
                  </a:schemeClr>
                </a:solidFill>
                <a:latin typeface="Arial" panose="020B0604020202020204" pitchFamily="34" charset="0"/>
                <a:cs typeface="Arial" panose="020B0604020202020204" pitchFamily="34" charset="0"/>
              </a:rPr>
              <a:t> на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виробництві</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препаратів</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що</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сприяють</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швидкому</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одужанню</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пацієнта</a:t>
            </a:r>
            <a:r>
              <a:rPr lang="ru-RU" altLang="ru-RU" sz="2200" dirty="0" smtClean="0">
                <a:solidFill>
                  <a:schemeClr val="tx2">
                    <a:lumMod val="10000"/>
                  </a:schemeClr>
                </a:solidFill>
                <a:latin typeface="Arial" panose="020B0604020202020204" pitchFamily="34" charset="0"/>
                <a:cs typeface="Arial" panose="020B0604020202020204" pitchFamily="34" charset="0"/>
              </a:rPr>
              <a:t>. Так,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отримані</a:t>
            </a:r>
            <a:r>
              <a:rPr lang="ru-RU" altLang="ru-RU" sz="2200" dirty="0" smtClean="0">
                <a:solidFill>
                  <a:schemeClr val="tx2">
                    <a:lumMod val="10000"/>
                  </a:schemeClr>
                </a:solidFill>
                <a:latin typeface="Arial" panose="020B0604020202020204" pitchFamily="34" charset="0"/>
                <a:cs typeface="Arial" panose="020B0604020202020204" pitchFamily="34" charset="0"/>
              </a:rPr>
              <a:t> шляхом все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тієї</a:t>
            </a:r>
            <a:r>
              <a:rPr lang="ru-RU" altLang="ru-RU" sz="2200" dirty="0" smtClean="0">
                <a:solidFill>
                  <a:schemeClr val="tx2">
                    <a:lumMod val="10000"/>
                  </a:schemeClr>
                </a:solidFill>
                <a:latin typeface="Arial" panose="020B0604020202020204" pitchFamily="34" charset="0"/>
                <a:cs typeface="Arial" panose="020B0604020202020204" pitchFamily="34" charset="0"/>
              </a:rPr>
              <a:t> ж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генної</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інженерії</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бактерії</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сімейства</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Clostridium</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введені</a:t>
            </a:r>
            <a:r>
              <a:rPr lang="ru-RU" altLang="ru-RU" sz="2200" dirty="0" smtClean="0">
                <a:solidFill>
                  <a:schemeClr val="tx2">
                    <a:lumMod val="10000"/>
                  </a:schemeClr>
                </a:solidFill>
                <a:latin typeface="Arial" panose="020B0604020202020204" pitchFamily="34" charset="0"/>
                <a:cs typeface="Arial" panose="020B0604020202020204" pitchFamily="34" charset="0"/>
              </a:rPr>
              <a:t> в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тіло</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ростуть</a:t>
            </a:r>
            <a:r>
              <a:rPr lang="ru-RU" altLang="ru-RU" sz="2200" dirty="0" smtClean="0">
                <a:solidFill>
                  <a:schemeClr val="tx2">
                    <a:lumMod val="10000"/>
                  </a:schemeClr>
                </a:solidFill>
                <a:latin typeface="Arial" panose="020B0604020202020204" pitchFamily="34" charset="0"/>
                <a:cs typeface="Arial" panose="020B0604020202020204" pitchFamily="34" charset="0"/>
              </a:rPr>
              <a:t> і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розмножуються</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тільки</a:t>
            </a:r>
            <a:r>
              <a:rPr lang="ru-RU" altLang="ru-RU" sz="2200" dirty="0" smtClean="0">
                <a:solidFill>
                  <a:schemeClr val="tx2">
                    <a:lumMod val="10000"/>
                  </a:schemeClr>
                </a:solidFill>
                <a:latin typeface="Arial" panose="020B0604020202020204" pitchFamily="34" charset="0"/>
                <a:cs typeface="Arial" panose="020B0604020202020204" pitchFamily="34" charset="0"/>
              </a:rPr>
              <a:t> в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бідних</a:t>
            </a:r>
            <a:r>
              <a:rPr lang="ru-RU" altLang="ru-RU" sz="2200" dirty="0" smtClean="0">
                <a:solidFill>
                  <a:schemeClr val="tx2">
                    <a:lumMod val="10000"/>
                  </a:schemeClr>
                </a:solidFill>
                <a:latin typeface="Arial" panose="020B0604020202020204" pitchFamily="34" charset="0"/>
                <a:cs typeface="Arial" panose="020B0604020202020204" pitchFamily="34" charset="0"/>
              </a:rPr>
              <a:t> киснем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частинах</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пухлин</a:t>
            </a:r>
            <a:r>
              <a:rPr lang="ru-RU" altLang="ru-RU" sz="2200" dirty="0" smtClean="0">
                <a:solidFill>
                  <a:schemeClr val="tx2">
                    <a:lumMod val="10000"/>
                  </a:schemeClr>
                </a:solidFill>
                <a:latin typeface="Arial" panose="020B0604020202020204" pitchFamily="34" charset="0"/>
                <a:cs typeface="Arial" panose="020B0604020202020204" pitchFamily="34" charset="0"/>
              </a:rPr>
              <a:t>, </a:t>
            </a:r>
            <a:r>
              <a:rPr lang="ru-RU" altLang="ru-RU" sz="2200" dirty="0" err="1" smtClean="0">
                <a:solidFill>
                  <a:schemeClr val="tx2">
                    <a:lumMod val="10000"/>
                  </a:schemeClr>
                </a:solidFill>
                <a:latin typeface="Arial" panose="020B0604020202020204" pitchFamily="34" charset="0"/>
                <a:cs typeface="Arial" panose="020B0604020202020204" pitchFamily="34" charset="0"/>
              </a:rPr>
              <a:t>які</a:t>
            </a:r>
            <a:r>
              <a:rPr lang="ru-RU" altLang="ru-RU" sz="2200" dirty="0" smtClean="0">
                <a:solidFill>
                  <a:schemeClr val="tx2">
                    <a:lumMod val="10000"/>
                  </a:schemeClr>
                </a:solidFill>
                <a:latin typeface="Arial" panose="020B0604020202020204" pitchFamily="34" charset="0"/>
                <a:cs typeface="Arial" panose="020B0604020202020204" pitchFamily="34" charset="0"/>
              </a:rPr>
              <a:t> є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найбільш</a:t>
            </a:r>
            <a:r>
              <a:rPr lang="ru-RU" altLang="ru-RU" sz="2200" dirty="0" smtClean="0">
                <a:solidFill>
                  <a:schemeClr val="tx2">
                    <a:lumMod val="10000"/>
                  </a:schemeClr>
                </a:solidFill>
                <a:latin typeface="Arial" panose="020B0604020202020204" pitchFamily="34" charset="0"/>
                <a:cs typeface="Arial" panose="020B0604020202020204" pitchFamily="34" charset="0"/>
              </a:rPr>
              <a:t> складно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виліковними</a:t>
            </a:r>
            <a:r>
              <a:rPr lang="ru-RU" altLang="ru-RU" sz="2200" dirty="0" smtClean="0">
                <a:solidFill>
                  <a:schemeClr val="tx2">
                    <a:lumMod val="10000"/>
                  </a:schemeClr>
                </a:solidFill>
                <a:latin typeface="Arial" panose="020B0604020202020204" pitchFamily="34" charset="0"/>
                <a:cs typeface="Arial" panose="020B0604020202020204" pitchFamily="34" charset="0"/>
              </a:rPr>
              <a:t> і </a:t>
            </a:r>
            <a:r>
              <a:rPr lang="ru-RU" altLang="ru-RU" sz="2200" dirty="0" err="1" smtClean="0">
                <a:solidFill>
                  <a:schemeClr val="tx2">
                    <a:lumMod val="10000"/>
                  </a:schemeClr>
                </a:solidFill>
                <a:latin typeface="Arial" panose="020B0604020202020204" pitchFamily="34" charset="0"/>
                <a:cs typeface="Arial" panose="020B0604020202020204" pitchFamily="34" charset="0"/>
              </a:rPr>
              <a:t>донині</a:t>
            </a:r>
            <a:r>
              <a:rPr lang="ru-RU" altLang="ru-RU" sz="2200" dirty="0" smtClean="0">
                <a:solidFill>
                  <a:schemeClr val="tx2">
                    <a:lumMod val="10000"/>
                  </a:schemeClr>
                </a:solidFill>
                <a:latin typeface="Arial" panose="020B0604020202020204" pitchFamily="34" charset="0"/>
                <a:cs typeface="Arial" panose="020B0604020202020204" pitchFamily="34" charset="0"/>
              </a:rPr>
              <a:t>.</a:t>
            </a:r>
          </a:p>
        </p:txBody>
      </p:sp>
      <p:pic>
        <p:nvPicPr>
          <p:cNvPr id="8196" name="Picture 4" descr="t_261287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371600"/>
            <a:ext cx="34290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7231043"/>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custDataLst>
              <p:tags r:id="rId1"/>
            </p:custDataLst>
          </p:nvPr>
        </p:nvPicPr>
        <p:blipFill rotWithShape="1">
          <a:blip r:embed="rId3"/>
          <a:srcRect t="13330"/>
          <a:stretch/>
        </p:blipFill>
        <p:spPr bwMode="auto">
          <a:xfrm>
            <a:off x="1818159" y="4869160"/>
            <a:ext cx="5184427" cy="1708149"/>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a:xfrm>
            <a:off x="323528" y="188640"/>
            <a:ext cx="8363272" cy="1003176"/>
          </a:xfrm>
        </p:spPr>
        <p:txBody>
          <a:bodyPr/>
          <a:lstStyle/>
          <a:p>
            <a:pPr algn="ctr"/>
            <a:r>
              <a:rPr lang="uk-UA" b="1" smtClean="0">
                <a:solidFill>
                  <a:srgbClr val="FF0000"/>
                </a:solidFill>
              </a:rPr>
              <a:t>Клітинна інженерія</a:t>
            </a:r>
            <a:endParaRPr lang="ru-RU" b="1"/>
          </a:p>
        </p:txBody>
      </p:sp>
      <p:sp>
        <p:nvSpPr>
          <p:cNvPr id="3" name="Объект 2"/>
          <p:cNvSpPr>
            <a:spLocks noGrp="1"/>
          </p:cNvSpPr>
          <p:nvPr>
            <p:ph idx="1"/>
          </p:nvPr>
        </p:nvSpPr>
        <p:spPr>
          <a:xfrm>
            <a:off x="457200" y="1340768"/>
            <a:ext cx="8229600" cy="4683224"/>
          </a:xfrm>
        </p:spPr>
        <p:txBody>
          <a:bodyPr/>
          <a:lstStyle/>
          <a:p>
            <a:r>
              <a:rPr lang="uk-UA" b="1" dirty="0" smtClean="0">
                <a:solidFill>
                  <a:srgbClr val="002060"/>
                </a:solidFill>
              </a:rPr>
              <a:t>Клітинна інженерія – галузь біотехнології, у якій застосовуються методи виділення клітин з організму і перенесення на штучні поживні середовища, де продовжується їх життєдіяльність. Її завданнями є: отримання соматичних клітин різних видів, створення культурних клітин (тканин) для отримання цінних речовин.</a:t>
            </a:r>
            <a:endParaRPr lang="ru-RU"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4140306" cy="4572000"/>
          </a:xfrm>
        </p:spPr>
        <p:txBody>
          <a:bodyPr/>
          <a:lstStyle/>
          <a:p>
            <a:r>
              <a:rPr lang="uk-UA" b="1" dirty="0" smtClean="0">
                <a:solidFill>
                  <a:srgbClr val="002060"/>
                </a:solidFill>
              </a:rPr>
              <a:t>Клонування</a:t>
            </a:r>
            <a:r>
              <a:rPr lang="uk-UA" dirty="0" smtClean="0">
                <a:solidFill>
                  <a:srgbClr val="002060"/>
                </a:solidFill>
              </a:rPr>
              <a:t> – перспективний напрям клітинної інженерії. </a:t>
            </a:r>
          </a:p>
          <a:p>
            <a:r>
              <a:rPr lang="uk-UA" b="1" dirty="0" smtClean="0">
                <a:solidFill>
                  <a:srgbClr val="002060"/>
                </a:solidFill>
              </a:rPr>
              <a:t>Клон </a:t>
            </a:r>
            <a:r>
              <a:rPr lang="uk-UA" dirty="0" smtClean="0">
                <a:solidFill>
                  <a:srgbClr val="002060"/>
                </a:solidFill>
              </a:rPr>
              <a:t>– сукупність клітин або особин, що виникли від спільного предка нестатевим шляхом.</a:t>
            </a:r>
            <a:endParaRPr lang="ru-RU" dirty="0">
              <a:solidFill>
                <a:srgbClr val="002060"/>
              </a:solidFill>
            </a:endParaRPr>
          </a:p>
        </p:txBody>
      </p:sp>
      <p:sp>
        <p:nvSpPr>
          <p:cNvPr id="3" name="Заголовок 2"/>
          <p:cNvSpPr>
            <a:spLocks noGrp="1"/>
          </p:cNvSpPr>
          <p:nvPr>
            <p:ph type="title"/>
          </p:nvPr>
        </p:nvSpPr>
        <p:spPr>
          <a:xfrm>
            <a:off x="323528" y="152400"/>
            <a:ext cx="8363272" cy="900336"/>
          </a:xfrm>
        </p:spPr>
        <p:txBody>
          <a:bodyPr/>
          <a:lstStyle/>
          <a:p>
            <a:pPr algn="ctr"/>
            <a:r>
              <a:rPr lang="uk-UA" smtClean="0">
                <a:solidFill>
                  <a:srgbClr val="FF0000"/>
                </a:solidFill>
              </a:rPr>
              <a:t>Клонування</a:t>
            </a: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153806"/>
            <a:ext cx="4495506" cy="5299530"/>
          </a:xfrm>
          <a:prstGeom prst="rect">
            <a:avLst/>
          </a:prstGeom>
        </p:spPr>
      </p:pic>
    </p:spTree>
    <p:extLst>
      <p:ext uri="{BB962C8B-B14F-4D97-AF65-F5344CB8AC3E}">
        <p14:creationId xmlns:p14="http://schemas.microsoft.com/office/powerpoint/2010/main" val="357432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p:nvPr>
        </p:nvSpPr>
        <p:spPr>
          <a:xfrm>
            <a:off x="457200" y="274638"/>
            <a:ext cx="8229600" cy="2650306"/>
          </a:xfrm>
        </p:spPr>
        <p:txBody>
          <a:bodyPr>
            <a:noAutofit/>
          </a:bodyPr>
          <a:lstStyle/>
          <a:p>
            <a:pPr eaLnBrk="1" hangingPunct="1"/>
            <a:r>
              <a:rPr lang="uk-UA" altLang="uk-UA" sz="2300" dirty="0" smtClean="0">
                <a:solidFill>
                  <a:schemeClr val="tx2">
                    <a:lumMod val="10000"/>
                  </a:schemeClr>
                </a:solidFill>
                <a:latin typeface="Arial" panose="020B0604020202020204" pitchFamily="34" charset="0"/>
                <a:cs typeface="Arial" panose="020B0604020202020204" pitchFamily="34" charset="0"/>
              </a:rPr>
              <a:t>Клітинне клонування — </a:t>
            </a:r>
            <a:r>
              <a:rPr lang="uk-UA" altLang="uk-UA" sz="2300" dirty="0" err="1" smtClean="0">
                <a:solidFill>
                  <a:schemeClr val="tx2">
                    <a:lumMod val="10000"/>
                  </a:schemeClr>
                </a:solidFill>
                <a:latin typeface="Arial" panose="020B0604020202020204" pitchFamily="34" charset="0"/>
                <a:cs typeface="Arial" panose="020B0604020202020204" pitchFamily="34" charset="0"/>
              </a:rPr>
              <a:t>клонування</a:t>
            </a:r>
            <a:r>
              <a:rPr lang="uk-UA" altLang="uk-UA" sz="2300" dirty="0" smtClean="0">
                <a:solidFill>
                  <a:schemeClr val="tx2">
                    <a:lumMod val="10000"/>
                  </a:schemeClr>
                </a:solidFill>
                <a:latin typeface="Arial" panose="020B0604020202020204" pitchFamily="34" charset="0"/>
                <a:cs typeface="Arial" panose="020B0604020202020204" pitchFamily="34" charset="0"/>
              </a:rPr>
              <a:t>, при якому відбувається виведення популяції клітин із однієї клітини. У випадку простих одноклітинних організмів, чи то бактерій, чи то дріжджів, цей процес є достатньо простим. Однак, для клонування клітин багатоклітинних організмів потрібно докласти значно більше зусиль — це набагато важче завдання, окрім того, такі клітини розвиваються дуже повільно у звичайних умовах.</a:t>
            </a: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126036"/>
            <a:ext cx="5192712"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7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584" y="260648"/>
            <a:ext cx="8229600" cy="2722314"/>
          </a:xfrm>
        </p:spPr>
        <p:txBody>
          <a:bodyPr rtlCol="0">
            <a:noAutofit/>
          </a:bodyPr>
          <a:lstStyle/>
          <a:p>
            <a:pPr algn="l" eaLnBrk="1" fontAlgn="auto" hangingPunct="1">
              <a:spcAft>
                <a:spcPts val="0"/>
              </a:spcAft>
              <a:defRPr/>
            </a:pPr>
            <a:r>
              <a:rPr lang="vi-VN" sz="2400" dirty="0" smtClean="0">
                <a:solidFill>
                  <a:schemeClr val="tx2">
                    <a:lumMod val="10000"/>
                  </a:schemeClr>
                </a:solidFill>
                <a:latin typeface="Arial" panose="020B0604020202020204" pitchFamily="34" charset="0"/>
                <a:cs typeface="Arial" panose="020B0604020202020204" pitchFamily="34" charset="0"/>
              </a:rPr>
              <a:t>Молекулярне клонування </a:t>
            </a:r>
            <a:r>
              <a:rPr lang="vi-VN" sz="2400" dirty="0" smtClean="0">
                <a:solidFill>
                  <a:schemeClr val="tx2">
                    <a:lumMod val="10000"/>
                  </a:schemeClr>
                </a:solidFill>
                <a:latin typeface="Arial" panose="020B0604020202020204" pitchFamily="34" charset="0"/>
                <a:cs typeface="Arial" panose="020B0604020202020204" pitchFamily="34" charset="0"/>
              </a:rPr>
              <a:t>— група методів у молекулярній біології та біотехнології, пов'язаних зі створенням рекомбінантних молекул ДНК і отриманням багатьох копій цієї молекули</a:t>
            </a:r>
            <a:r>
              <a:rPr lang="en-US" sz="2400" dirty="0" smtClean="0">
                <a:solidFill>
                  <a:schemeClr val="tx2">
                    <a:lumMod val="10000"/>
                  </a:schemeClr>
                </a:solidFill>
                <a:latin typeface="Arial" panose="020B0604020202020204" pitchFamily="34" charset="0"/>
                <a:cs typeface="Arial" panose="020B0604020202020204" pitchFamily="34" charset="0"/>
              </a:rPr>
              <a:t>. </a:t>
            </a:r>
            <a:r>
              <a:rPr lang="vi-VN" sz="2400" dirty="0" smtClean="0">
                <a:solidFill>
                  <a:schemeClr val="tx2">
                    <a:lumMod val="10000"/>
                  </a:schemeClr>
                </a:solidFill>
                <a:latin typeface="Arial" panose="020B0604020202020204" pitchFamily="34" charset="0"/>
                <a:cs typeface="Arial" panose="020B0604020202020204" pitchFamily="34" charset="0"/>
              </a:rPr>
              <a:t>Молекулярне клонування широко використовується в багатьох біологічних експериментах та находить багато практичних застосувань, наприклад виробництво білків у значній кількості.</a:t>
            </a:r>
            <a:endParaRPr lang="uk-UA" sz="2400" dirty="0" smtClean="0">
              <a:solidFill>
                <a:schemeClr val="tx2">
                  <a:lumMod val="10000"/>
                </a:schemeClr>
              </a:solidFill>
              <a:latin typeface="Arial" panose="020B0604020202020204" pitchFamily="34" charset="0"/>
              <a:cs typeface="Arial" panose="020B0604020202020204" pitchFamily="34" charset="0"/>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156" y="3284984"/>
            <a:ext cx="4104456" cy="303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83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custDataLst>
              <p:tags r:id="rId1"/>
            </p:custDataLst>
          </p:nvPr>
        </p:nvSpPr>
        <p:spPr bwMode="auto">
          <a:xfrm>
            <a:off x="683568" y="620688"/>
            <a:ext cx="7992888" cy="1631216"/>
          </a:xfrm>
          <a:prstGeom prst="rect">
            <a:avLst/>
          </a:prstGeom>
          <a:noFill/>
          <a:ln w="9525">
            <a:noFill/>
            <a:miter lim="800000"/>
            <a:headEnd/>
            <a:tailEnd/>
          </a:ln>
          <a:effectLst/>
        </p:spPr>
        <p:txBody>
          <a:bodyPr wrap="square" anchor="ctr">
            <a:spAutoFit/>
          </a:bodyPr>
          <a:lstStyle/>
          <a:p>
            <a:pPr indent="539750" eaLnBrk="0" hangingPunct="0">
              <a:defRPr/>
            </a:pPr>
            <a:r>
              <a:rPr lang="ru-RU" sz="2800" b="1" i="1" dirty="0" err="1">
                <a:solidFill>
                  <a:srgbClr val="00B0F0"/>
                </a:solidFill>
                <a:effectLst>
                  <a:outerShdw blurRad="38100" dist="38100" dir="2700000" algn="tl">
                    <a:srgbClr val="000000"/>
                  </a:outerShdw>
                </a:effectLst>
                <a:latin typeface="Constantia" pitchFamily="18" charset="0"/>
              </a:rPr>
              <a:t>Біотехнологія</a:t>
            </a:r>
            <a:r>
              <a:rPr lang="ru-RU" sz="2400" b="1" i="1" dirty="0">
                <a:solidFill>
                  <a:srgbClr val="002060"/>
                </a:solidFill>
                <a:latin typeface="Constantia" pitchFamily="18" charset="0"/>
              </a:rPr>
              <a:t> </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це</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сукупність</a:t>
            </a:r>
            <a:r>
              <a:rPr lang="ru-RU" sz="2400" b="1" dirty="0">
                <a:solidFill>
                  <a:srgbClr val="002060"/>
                </a:solidFill>
                <a:latin typeface="Constantia" pitchFamily="18" charset="0"/>
              </a:rPr>
              <a:t> </a:t>
            </a:r>
            <a:r>
              <a:rPr lang="ru-RU" sz="2400" b="1" dirty="0" err="1" smtClean="0">
                <a:solidFill>
                  <a:srgbClr val="002060"/>
                </a:solidFill>
                <a:latin typeface="Constantia" pitchFamily="18" charset="0"/>
              </a:rPr>
              <a:t>методів</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які</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застосовують</a:t>
            </a:r>
            <a:r>
              <a:rPr lang="ru-RU" sz="2400" b="1" dirty="0">
                <a:solidFill>
                  <a:srgbClr val="002060"/>
                </a:solidFill>
                <a:latin typeface="Constantia" pitchFamily="18" charset="0"/>
              </a:rPr>
              <a:t> для </a:t>
            </a:r>
            <a:r>
              <a:rPr lang="ru-RU" sz="2400" b="1" dirty="0" err="1">
                <a:solidFill>
                  <a:srgbClr val="002060"/>
                </a:solidFill>
                <a:latin typeface="Constantia" pitchFamily="18" charset="0"/>
              </a:rPr>
              <a:t>виробництва</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різних</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речовин</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із</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використанням</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живих</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організмів</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біологічних</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процесів</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чи</a:t>
            </a:r>
            <a:r>
              <a:rPr lang="ru-RU" sz="2400" b="1" dirty="0">
                <a:solidFill>
                  <a:srgbClr val="002060"/>
                </a:solidFill>
                <a:latin typeface="Constantia" pitchFamily="18" charset="0"/>
              </a:rPr>
              <a:t> </a:t>
            </a:r>
            <a:r>
              <a:rPr lang="ru-RU" sz="2400" b="1" dirty="0" err="1">
                <a:solidFill>
                  <a:srgbClr val="002060"/>
                </a:solidFill>
                <a:latin typeface="Constantia" pitchFamily="18" charset="0"/>
              </a:rPr>
              <a:t>явищ</a:t>
            </a:r>
            <a:r>
              <a:rPr lang="ru-RU" sz="2400" b="1" dirty="0">
                <a:solidFill>
                  <a:srgbClr val="002060"/>
                </a:solidFill>
                <a:latin typeface="Constantia" pitchFamily="18" charset="0"/>
              </a:rPr>
              <a:t>. </a:t>
            </a:r>
          </a:p>
        </p:txBody>
      </p:sp>
      <p:pic>
        <p:nvPicPr>
          <p:cNvPr id="6147"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863662" y="3068960"/>
            <a:ext cx="38163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580112" y="3212976"/>
            <a:ext cx="20891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Заголовок 1"/>
          <p:cNvSpPr>
            <a:spLocks noGrp="1"/>
          </p:cNvSpPr>
          <p:nvPr>
            <p:ph type="title"/>
          </p:nvPr>
        </p:nvSpPr>
        <p:spPr>
          <a:xfrm>
            <a:off x="539552" y="692696"/>
            <a:ext cx="8229600" cy="1538486"/>
          </a:xfrm>
        </p:spPr>
        <p:txBody>
          <a:bodyPr>
            <a:noAutofit/>
          </a:bodyPr>
          <a:lstStyle/>
          <a:p>
            <a:pPr eaLnBrk="1" hangingPunct="1"/>
            <a:r>
              <a:rPr lang="ru-RU" altLang="uk-UA" sz="2400" dirty="0" smtClean="0">
                <a:solidFill>
                  <a:schemeClr val="tx2">
                    <a:lumMod val="10000"/>
                  </a:schemeClr>
                </a:solidFill>
                <a:latin typeface="Arial" panose="020B0604020202020204" pitchFamily="34" charset="0"/>
                <a:cs typeface="Arial" panose="020B0604020202020204" pitchFamily="34" charset="0"/>
              </a:rPr>
              <a:t>Першим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клонованим</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організмом</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була</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вівця</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Доллі</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Експеримент</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проводився</a:t>
            </a:r>
            <a:r>
              <a:rPr lang="ru-RU" altLang="uk-UA" sz="2400" dirty="0" smtClean="0">
                <a:solidFill>
                  <a:schemeClr val="tx2">
                    <a:lumMod val="10000"/>
                  </a:schemeClr>
                </a:solidFill>
                <a:latin typeface="Arial" panose="020B0604020202020204" pitchFamily="34" charset="0"/>
                <a:cs typeface="Arial" panose="020B0604020202020204" pitchFamily="34" charset="0"/>
              </a:rPr>
              <a:t> у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Великобританії</a:t>
            </a:r>
            <a:r>
              <a:rPr lang="ru-RU" altLang="uk-UA" sz="2400" dirty="0" smtClean="0">
                <a:solidFill>
                  <a:schemeClr val="tx2">
                    <a:lumMod val="10000"/>
                  </a:schemeClr>
                </a:solidFill>
                <a:latin typeface="Arial" panose="020B0604020202020204" pitchFamily="34" charset="0"/>
                <a:cs typeface="Arial" panose="020B0604020202020204" pitchFamily="34" charset="0"/>
              </a:rPr>
              <a:t>, у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місті</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Мітлодіан</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Шотландія</a:t>
            </a:r>
            <a:r>
              <a:rPr lang="ru-RU" altLang="uk-UA" sz="2400" dirty="0" smtClean="0">
                <a:solidFill>
                  <a:schemeClr val="tx2">
                    <a:lumMod val="10000"/>
                  </a:schemeClr>
                </a:solidFill>
                <a:latin typeface="Arial" panose="020B0604020202020204" pitchFamily="34" charset="0"/>
                <a:cs typeface="Arial" panose="020B0604020202020204" pitchFamily="34" charset="0"/>
              </a:rPr>
              <a:t>. Тут вона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народилася</a:t>
            </a:r>
            <a:r>
              <a:rPr lang="ru-RU" altLang="uk-UA" sz="2400" dirty="0" smtClean="0">
                <a:solidFill>
                  <a:schemeClr val="tx2">
                    <a:lumMod val="10000"/>
                  </a:schemeClr>
                </a:solidFill>
                <a:latin typeface="Arial" panose="020B0604020202020204" pitchFamily="34" charset="0"/>
                <a:cs typeface="Arial" panose="020B0604020202020204" pitchFamily="34" charset="0"/>
              </a:rPr>
              <a:t> 5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липня</a:t>
            </a:r>
            <a:r>
              <a:rPr lang="ru-RU" altLang="uk-UA" sz="2400" dirty="0" smtClean="0">
                <a:solidFill>
                  <a:schemeClr val="tx2">
                    <a:lumMod val="10000"/>
                  </a:schemeClr>
                </a:solidFill>
                <a:latin typeface="Arial" panose="020B0604020202020204" pitchFamily="34" charset="0"/>
                <a:cs typeface="Arial" panose="020B0604020202020204" pitchFamily="34" charset="0"/>
              </a:rPr>
              <a:t> 1996 року,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преса</a:t>
            </a:r>
            <a:r>
              <a:rPr lang="ru-RU" altLang="uk-UA" sz="2400" dirty="0" smtClean="0">
                <a:solidFill>
                  <a:schemeClr val="tx2">
                    <a:lumMod val="10000"/>
                  </a:schemeClr>
                </a:solidFill>
                <a:latin typeface="Arial" panose="020B0604020202020204" pitchFamily="34" charset="0"/>
                <a:cs typeface="Arial" panose="020B0604020202020204" pitchFamily="34" charset="0"/>
              </a:rPr>
              <a:t> ж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повідомила</a:t>
            </a:r>
            <a:r>
              <a:rPr lang="ru-RU" altLang="uk-UA" sz="2400" dirty="0" smtClean="0">
                <a:solidFill>
                  <a:schemeClr val="tx2">
                    <a:lumMod val="10000"/>
                  </a:schemeClr>
                </a:solidFill>
                <a:latin typeface="Arial" panose="020B0604020202020204" pitchFamily="34" charset="0"/>
                <a:cs typeface="Arial" panose="020B0604020202020204" pitchFamily="34" charset="0"/>
              </a:rPr>
              <a:t> про </a:t>
            </a:r>
            <a:r>
              <a:rPr lang="ru-RU" altLang="uk-UA" sz="2400" dirty="0" err="1" smtClean="0">
                <a:solidFill>
                  <a:schemeClr val="tx2">
                    <a:lumMod val="10000"/>
                  </a:schemeClr>
                </a:solidFill>
                <a:latin typeface="Arial" panose="020B0604020202020204" pitchFamily="34" charset="0"/>
                <a:cs typeface="Arial" panose="020B0604020202020204" pitchFamily="34" charset="0"/>
              </a:rPr>
              <a:t>це</a:t>
            </a:r>
            <a:r>
              <a:rPr lang="ru-RU" altLang="uk-UA" sz="2400" dirty="0" smtClean="0">
                <a:solidFill>
                  <a:schemeClr val="tx2">
                    <a:lumMod val="10000"/>
                  </a:schemeClr>
                </a:solidFill>
                <a:latin typeface="Arial" panose="020B0604020202020204" pitchFamily="34" charset="0"/>
                <a:cs typeface="Arial" panose="020B0604020202020204" pitchFamily="34" charset="0"/>
              </a:rPr>
              <a:t>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лише</a:t>
            </a:r>
            <a:r>
              <a:rPr lang="ru-RU" altLang="uk-UA" sz="2400" dirty="0" smtClean="0">
                <a:solidFill>
                  <a:schemeClr val="tx2">
                    <a:lumMod val="10000"/>
                  </a:schemeClr>
                </a:solidFill>
                <a:latin typeface="Arial" panose="020B0604020202020204" pitchFamily="34" charset="0"/>
                <a:cs typeface="Arial" panose="020B0604020202020204" pitchFamily="34" charset="0"/>
              </a:rPr>
              <a:t> через 7 </a:t>
            </a:r>
            <a:r>
              <a:rPr lang="ru-RU" altLang="uk-UA" sz="2400" dirty="0" err="1" smtClean="0">
                <a:solidFill>
                  <a:schemeClr val="tx2">
                    <a:lumMod val="10000"/>
                  </a:schemeClr>
                </a:solidFill>
                <a:latin typeface="Arial" panose="020B0604020202020204" pitchFamily="34" charset="0"/>
                <a:cs typeface="Arial" panose="020B0604020202020204" pitchFamily="34" charset="0"/>
              </a:rPr>
              <a:t>місяців</a:t>
            </a:r>
            <a:r>
              <a:rPr lang="ru-RU" altLang="uk-UA" sz="2400" dirty="0" smtClean="0">
                <a:solidFill>
                  <a:schemeClr val="tx2">
                    <a:lumMod val="10000"/>
                  </a:schemeClr>
                </a:solidFill>
                <a:latin typeface="Arial" panose="020B0604020202020204" pitchFamily="34" charset="0"/>
                <a:cs typeface="Arial" panose="020B0604020202020204" pitchFamily="34" charset="0"/>
              </a:rPr>
              <a:t> — 22 лютого 1997 року. Проживши 6 </a:t>
            </a:r>
            <a:r>
              <a:rPr lang="ru-RU" altLang="uk-UA" sz="2400" dirty="0" err="1" smtClean="0">
                <a:solidFill>
                  <a:schemeClr val="tx2">
                    <a:lumMod val="10000"/>
                  </a:schemeClr>
                </a:solidFill>
                <a:latin typeface="Arial" panose="020B0604020202020204" pitchFamily="34" charset="0"/>
                <a:cs typeface="Arial" panose="020B0604020202020204" pitchFamily="34" charset="0"/>
              </a:rPr>
              <a:t>років</a:t>
            </a:r>
            <a:r>
              <a:rPr lang="ru-RU" altLang="uk-UA" sz="2400" dirty="0" smtClean="0">
                <a:solidFill>
                  <a:schemeClr val="tx2">
                    <a:lumMod val="10000"/>
                  </a:schemeClr>
                </a:solidFill>
                <a:latin typeface="Arial" panose="020B0604020202020204" pitchFamily="34" charset="0"/>
                <a:cs typeface="Arial" panose="020B0604020202020204" pitchFamily="34" charset="0"/>
              </a:rPr>
              <a:t>, вона померла 14 лютого 2003 року.</a:t>
            </a:r>
            <a:endParaRPr lang="uk-UA" altLang="uk-UA" sz="2400" dirty="0" smtClean="0">
              <a:solidFill>
                <a:schemeClr val="tx2">
                  <a:lumMod val="10000"/>
                </a:schemeClr>
              </a:solidFill>
              <a:latin typeface="Arial" panose="020B0604020202020204" pitchFamily="34" charset="0"/>
              <a:cs typeface="Arial" panose="020B0604020202020204" pitchFamily="34" charset="0"/>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19363"/>
            <a:ext cx="5327650" cy="385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0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70" y="332656"/>
            <a:ext cx="8146463" cy="6120680"/>
          </a:xfrm>
          <a:prstGeom prst="rect">
            <a:avLst/>
          </a:prstGeom>
        </p:spPr>
      </p:pic>
    </p:spTree>
    <p:extLst>
      <p:ext uri="{BB962C8B-B14F-4D97-AF65-F5344CB8AC3E}">
        <p14:creationId xmlns:p14="http://schemas.microsoft.com/office/powerpoint/2010/main" val="25657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custDataLst>
              <p:tags r:id="rId1"/>
            </p:custDataLst>
          </p:nvPr>
        </p:nvSpPr>
        <p:spPr>
          <a:xfrm>
            <a:off x="611188" y="4221163"/>
            <a:ext cx="7705725" cy="2308225"/>
          </a:xfrm>
          <a:prstGeom prst="rect">
            <a:avLst/>
          </a:prstGeom>
        </p:spPr>
        <p:txBody>
          <a:bodyPr>
            <a:spAutoFit/>
          </a:bodyPr>
          <a:lstStyle/>
          <a:p>
            <a:pPr>
              <a:defRPr/>
            </a:pPr>
            <a:r>
              <a:rPr lang="ru-RU" sz="2400" dirty="0">
                <a:solidFill>
                  <a:schemeClr val="tx2">
                    <a:lumMod val="10000"/>
                  </a:schemeClr>
                </a:solidFill>
              </a:rPr>
              <a:t>Одним </a:t>
            </a:r>
            <a:r>
              <a:rPr lang="ru-RU" sz="2400" dirty="0" err="1">
                <a:solidFill>
                  <a:schemeClr val="tx2">
                    <a:lumMod val="10000"/>
                  </a:schemeClr>
                </a:solidFill>
              </a:rPr>
              <a:t>з</a:t>
            </a:r>
            <a:r>
              <a:rPr lang="ru-RU" sz="2400" dirty="0">
                <a:solidFill>
                  <a:schemeClr val="tx2">
                    <a:lumMod val="10000"/>
                  </a:schemeClr>
                </a:solidFill>
              </a:rPr>
              <a:t> </a:t>
            </a:r>
            <a:r>
              <a:rPr lang="ru-RU" sz="2400" dirty="0" err="1">
                <a:solidFill>
                  <a:schemeClr val="tx2">
                    <a:lumMod val="10000"/>
                  </a:schemeClr>
                </a:solidFill>
              </a:rPr>
              <a:t>найбільш</a:t>
            </a:r>
            <a:r>
              <a:rPr lang="ru-RU" sz="2400" dirty="0">
                <a:solidFill>
                  <a:schemeClr val="tx2">
                    <a:lumMod val="10000"/>
                  </a:schemeClr>
                </a:solidFill>
              </a:rPr>
              <a:t> </a:t>
            </a:r>
            <a:r>
              <a:rPr lang="ru-RU" sz="2400" dirty="0" err="1">
                <a:solidFill>
                  <a:schemeClr val="tx2">
                    <a:lumMod val="10000"/>
                  </a:schemeClr>
                </a:solidFill>
              </a:rPr>
              <a:t>перспективних</a:t>
            </a:r>
            <a:r>
              <a:rPr lang="ru-RU" sz="2400" dirty="0">
                <a:solidFill>
                  <a:schemeClr val="tx2">
                    <a:lumMod val="10000"/>
                  </a:schemeClr>
                </a:solidFill>
              </a:rPr>
              <a:t> </a:t>
            </a:r>
            <a:r>
              <a:rPr lang="ru-RU" sz="2400" dirty="0" err="1">
                <a:solidFill>
                  <a:schemeClr val="tx2">
                    <a:lumMod val="10000"/>
                  </a:schemeClr>
                </a:solidFill>
              </a:rPr>
              <a:t>напрямків</a:t>
            </a:r>
            <a:r>
              <a:rPr lang="ru-RU" sz="2400" dirty="0">
                <a:solidFill>
                  <a:schemeClr val="tx2">
                    <a:lumMod val="10000"/>
                  </a:schemeClr>
                </a:solidFill>
              </a:rPr>
              <a:t> </a:t>
            </a:r>
            <a:r>
              <a:rPr lang="ru-RU" sz="2400" dirty="0" err="1">
                <a:solidFill>
                  <a:schemeClr val="tx2">
                    <a:lumMod val="10000"/>
                  </a:schemeClr>
                </a:solidFill>
              </a:rPr>
              <a:t>традиційної</a:t>
            </a:r>
            <a:r>
              <a:rPr lang="ru-RU" sz="2400" dirty="0">
                <a:solidFill>
                  <a:schemeClr val="tx2">
                    <a:lumMod val="10000"/>
                  </a:schemeClr>
                </a:solidFill>
              </a:rPr>
              <a:t> </a:t>
            </a:r>
            <a:r>
              <a:rPr lang="ru-RU" sz="2400" dirty="0" err="1">
                <a:solidFill>
                  <a:schemeClr val="tx2">
                    <a:lumMod val="10000"/>
                  </a:schemeClr>
                </a:solidFill>
              </a:rPr>
              <a:t>біотехнології</a:t>
            </a:r>
            <a:r>
              <a:rPr lang="ru-RU" sz="2400" dirty="0">
                <a:solidFill>
                  <a:schemeClr val="tx2">
                    <a:lumMod val="10000"/>
                  </a:schemeClr>
                </a:solidFill>
              </a:rPr>
              <a:t> </a:t>
            </a:r>
            <a:r>
              <a:rPr lang="ru-RU" sz="2400" dirty="0" err="1">
                <a:solidFill>
                  <a:schemeClr val="tx2">
                    <a:lumMod val="10000"/>
                  </a:schemeClr>
                </a:solidFill>
              </a:rPr>
              <a:t>є</a:t>
            </a:r>
            <a:r>
              <a:rPr lang="ru-RU" sz="2400" dirty="0">
                <a:solidFill>
                  <a:schemeClr val="tx2">
                    <a:lumMod val="10000"/>
                  </a:schemeClr>
                </a:solidFill>
              </a:rPr>
              <a:t> </a:t>
            </a:r>
            <a:r>
              <a:rPr lang="ru-RU" sz="2400" dirty="0" err="1">
                <a:solidFill>
                  <a:schemeClr val="tx2">
                    <a:lumMod val="10000"/>
                  </a:schemeClr>
                </a:solidFill>
              </a:rPr>
              <a:t>використання</a:t>
            </a:r>
            <a:r>
              <a:rPr lang="ru-RU" sz="2400" dirty="0">
                <a:solidFill>
                  <a:schemeClr val="tx2">
                    <a:lumMod val="10000"/>
                  </a:schemeClr>
                </a:solidFill>
              </a:rPr>
              <a:t> </a:t>
            </a:r>
            <a:r>
              <a:rPr lang="ru-RU" sz="2400" dirty="0" err="1">
                <a:solidFill>
                  <a:schemeClr val="tx2">
                    <a:lumMod val="10000"/>
                  </a:schemeClr>
                </a:solidFill>
              </a:rPr>
              <a:t>мікроорганізмів</a:t>
            </a:r>
            <a:r>
              <a:rPr lang="ru-RU" sz="2400" dirty="0">
                <a:solidFill>
                  <a:schemeClr val="tx2">
                    <a:lumMod val="10000"/>
                  </a:schemeClr>
                </a:solidFill>
              </a:rPr>
              <a:t> як один </a:t>
            </a:r>
            <a:r>
              <a:rPr lang="ru-RU" sz="2400" dirty="0" err="1">
                <a:solidFill>
                  <a:schemeClr val="tx2">
                    <a:lumMod val="10000"/>
                  </a:schemeClr>
                </a:solidFill>
              </a:rPr>
              <a:t>із</a:t>
            </a:r>
            <a:r>
              <a:rPr lang="ru-RU" sz="2400" dirty="0">
                <a:solidFill>
                  <a:schemeClr val="tx2">
                    <a:lumMod val="10000"/>
                  </a:schemeClr>
                </a:solidFill>
              </a:rPr>
              <a:t> </a:t>
            </a:r>
            <a:r>
              <a:rPr lang="ru-RU" sz="2400" dirty="0" err="1">
                <a:solidFill>
                  <a:schemeClr val="tx2">
                    <a:lumMod val="10000"/>
                  </a:schemeClr>
                </a:solidFill>
              </a:rPr>
              <a:t>засобів</a:t>
            </a:r>
            <a:r>
              <a:rPr lang="ru-RU" sz="2400" dirty="0">
                <a:solidFill>
                  <a:schemeClr val="tx2">
                    <a:lumMod val="10000"/>
                  </a:schemeClr>
                </a:solidFill>
              </a:rPr>
              <a:t> </a:t>
            </a:r>
            <a:r>
              <a:rPr lang="ru-RU" sz="2400" dirty="0" err="1">
                <a:solidFill>
                  <a:schemeClr val="tx2">
                    <a:lumMod val="10000"/>
                  </a:schemeClr>
                </a:solidFill>
              </a:rPr>
              <a:t>захисту</a:t>
            </a:r>
            <a:r>
              <a:rPr lang="ru-RU" sz="2400" dirty="0">
                <a:solidFill>
                  <a:schemeClr val="tx2">
                    <a:lumMod val="10000"/>
                  </a:schemeClr>
                </a:solidFill>
              </a:rPr>
              <a:t> </a:t>
            </a:r>
            <a:r>
              <a:rPr lang="ru-RU" sz="2400" dirty="0" err="1">
                <a:solidFill>
                  <a:schemeClr val="tx2">
                    <a:lumMod val="10000"/>
                  </a:schemeClr>
                </a:solidFill>
              </a:rPr>
              <a:t>рослин</a:t>
            </a:r>
            <a:r>
              <a:rPr lang="ru-RU" sz="2400" dirty="0">
                <a:solidFill>
                  <a:schemeClr val="tx2">
                    <a:lumMod val="10000"/>
                  </a:schemeClr>
                </a:solidFill>
              </a:rPr>
              <a:t> </a:t>
            </a:r>
            <a:r>
              <a:rPr lang="ru-RU" sz="2400" dirty="0" err="1">
                <a:solidFill>
                  <a:schemeClr val="tx2">
                    <a:lumMod val="10000"/>
                  </a:schemeClr>
                </a:solidFill>
              </a:rPr>
              <a:t>від</a:t>
            </a:r>
            <a:r>
              <a:rPr lang="ru-RU" sz="2400" dirty="0">
                <a:solidFill>
                  <a:schemeClr val="tx2">
                    <a:lumMod val="10000"/>
                  </a:schemeClr>
                </a:solidFill>
              </a:rPr>
              <a:t> </a:t>
            </a:r>
            <a:r>
              <a:rPr lang="ru-RU" sz="2400" dirty="0" err="1">
                <a:solidFill>
                  <a:schemeClr val="tx2">
                    <a:lumMod val="10000"/>
                  </a:schemeClr>
                </a:solidFill>
              </a:rPr>
              <a:t>шкідників</a:t>
            </a:r>
            <a:r>
              <a:rPr lang="ru-RU" sz="2400" dirty="0">
                <a:solidFill>
                  <a:schemeClr val="tx2">
                    <a:lumMod val="10000"/>
                  </a:schemeClr>
                </a:solidFill>
              </a:rPr>
              <a:t>. </a:t>
            </a:r>
            <a:r>
              <a:rPr lang="ru-RU" sz="2400" dirty="0" err="1">
                <a:solidFill>
                  <a:schemeClr val="tx2">
                    <a:lumMod val="10000"/>
                  </a:schemeClr>
                </a:solidFill>
              </a:rPr>
              <a:t>Розвиток</a:t>
            </a:r>
            <a:r>
              <a:rPr lang="ru-RU" sz="2400" dirty="0">
                <a:solidFill>
                  <a:schemeClr val="tx2">
                    <a:lumMod val="10000"/>
                  </a:schemeClr>
                </a:solidFill>
              </a:rPr>
              <a:t> </a:t>
            </a:r>
            <a:r>
              <a:rPr lang="ru-RU" sz="2400" dirty="0" err="1">
                <a:solidFill>
                  <a:schemeClr val="tx2">
                    <a:lumMod val="10000"/>
                  </a:schemeClr>
                </a:solidFill>
              </a:rPr>
              <a:t>цього</a:t>
            </a:r>
            <a:r>
              <a:rPr lang="ru-RU" sz="2400" dirty="0">
                <a:solidFill>
                  <a:schemeClr val="tx2">
                    <a:lumMod val="10000"/>
                  </a:schemeClr>
                </a:solidFill>
              </a:rPr>
              <a:t> </a:t>
            </a:r>
            <a:r>
              <a:rPr lang="ru-RU" sz="2400" dirty="0" err="1">
                <a:solidFill>
                  <a:schemeClr val="tx2">
                    <a:lumMod val="10000"/>
                  </a:schemeClr>
                </a:solidFill>
              </a:rPr>
              <a:t>напрямку</a:t>
            </a:r>
            <a:r>
              <a:rPr lang="ru-RU" sz="2400" dirty="0">
                <a:solidFill>
                  <a:schemeClr val="tx2">
                    <a:lumMod val="10000"/>
                  </a:schemeClr>
                </a:solidFill>
              </a:rPr>
              <a:t> </a:t>
            </a:r>
            <a:r>
              <a:rPr lang="ru-RU" sz="2400" dirty="0" err="1">
                <a:solidFill>
                  <a:schemeClr val="tx2">
                    <a:lumMod val="10000"/>
                  </a:schemeClr>
                </a:solidFill>
              </a:rPr>
              <a:t>зумовлюється</a:t>
            </a:r>
            <a:r>
              <a:rPr lang="ru-RU" sz="2400" dirty="0">
                <a:solidFill>
                  <a:schemeClr val="tx2">
                    <a:lumMod val="10000"/>
                  </a:schemeClr>
                </a:solidFill>
              </a:rPr>
              <a:t> </a:t>
            </a:r>
            <a:r>
              <a:rPr lang="ru-RU" sz="2400" dirty="0" err="1">
                <a:solidFill>
                  <a:schemeClr val="tx2">
                    <a:lumMod val="10000"/>
                  </a:schemeClr>
                </a:solidFill>
              </a:rPr>
              <a:t>багатьма</a:t>
            </a:r>
            <a:r>
              <a:rPr lang="ru-RU" sz="2400" dirty="0">
                <a:solidFill>
                  <a:schemeClr val="tx2">
                    <a:lumMod val="10000"/>
                  </a:schemeClr>
                </a:solidFill>
              </a:rPr>
              <a:t> </a:t>
            </a:r>
            <a:r>
              <a:rPr lang="ru-RU" sz="2400" dirty="0" err="1">
                <a:solidFill>
                  <a:schemeClr val="tx2">
                    <a:lumMod val="10000"/>
                  </a:schemeClr>
                </a:solidFill>
              </a:rPr>
              <a:t>вадами</a:t>
            </a:r>
            <a:r>
              <a:rPr lang="ru-RU" sz="2400" dirty="0">
                <a:solidFill>
                  <a:schemeClr val="tx2">
                    <a:lumMod val="10000"/>
                  </a:schemeClr>
                </a:solidFill>
              </a:rPr>
              <a:t> </a:t>
            </a:r>
            <a:r>
              <a:rPr lang="ru-RU" sz="2400" dirty="0" err="1">
                <a:solidFill>
                  <a:schemeClr val="tx2">
                    <a:lumMod val="10000"/>
                  </a:schemeClr>
                </a:solidFill>
              </a:rPr>
              <a:t>пестицидів</a:t>
            </a:r>
            <a:r>
              <a:rPr lang="ru-RU" sz="2400" dirty="0">
                <a:solidFill>
                  <a:schemeClr val="tx2">
                    <a:lumMod val="10000"/>
                  </a:schemeClr>
                </a:solidFill>
              </a:rPr>
              <a:t> та </a:t>
            </a:r>
            <a:r>
              <a:rPr lang="ru-RU" sz="2400" dirty="0" err="1">
                <a:solidFill>
                  <a:schemeClr val="tx2">
                    <a:lumMod val="10000"/>
                  </a:schemeClr>
                </a:solidFill>
              </a:rPr>
              <a:t>інших</a:t>
            </a:r>
            <a:r>
              <a:rPr lang="ru-RU" sz="2400" dirty="0">
                <a:solidFill>
                  <a:schemeClr val="tx2">
                    <a:lumMod val="10000"/>
                  </a:schemeClr>
                </a:solidFill>
              </a:rPr>
              <a:t> </a:t>
            </a:r>
            <a:r>
              <a:rPr lang="ru-RU" sz="2400" dirty="0" err="1">
                <a:solidFill>
                  <a:schemeClr val="tx2">
                    <a:lumMod val="10000"/>
                  </a:schemeClr>
                </a:solidFill>
              </a:rPr>
              <a:t>засобів</a:t>
            </a:r>
            <a:r>
              <a:rPr lang="ru-RU" sz="2400" dirty="0">
                <a:solidFill>
                  <a:schemeClr val="tx2">
                    <a:lumMod val="10000"/>
                  </a:schemeClr>
                </a:solidFill>
              </a:rPr>
              <a:t> </a:t>
            </a:r>
            <a:r>
              <a:rPr lang="ru-RU" sz="2400" dirty="0" err="1">
                <a:solidFill>
                  <a:schemeClr val="tx2">
                    <a:lumMod val="10000"/>
                  </a:schemeClr>
                </a:solidFill>
              </a:rPr>
              <a:t>захисту</a:t>
            </a:r>
            <a:r>
              <a:rPr lang="ru-RU" sz="2400" dirty="0">
                <a:solidFill>
                  <a:schemeClr val="tx2">
                    <a:lumMod val="10000"/>
                  </a:schemeClr>
                </a:solidFill>
              </a:rPr>
              <a:t> </a:t>
            </a:r>
            <a:r>
              <a:rPr lang="ru-RU" sz="2400" dirty="0" err="1">
                <a:solidFill>
                  <a:schemeClr val="tx2">
                    <a:lumMod val="10000"/>
                  </a:schemeClr>
                </a:solidFill>
              </a:rPr>
              <a:t>рослин</a:t>
            </a:r>
            <a:r>
              <a:rPr lang="ru-RU" sz="2400" dirty="0">
                <a:solidFill>
                  <a:schemeClr val="tx2">
                    <a:lumMod val="10000"/>
                  </a:schemeClr>
                </a:solidFill>
              </a:rPr>
              <a:t>.</a:t>
            </a:r>
          </a:p>
        </p:txBody>
      </p:sp>
      <p:sp>
        <p:nvSpPr>
          <p:cNvPr id="3" name="Прямоугольник 2"/>
          <p:cNvSpPr/>
          <p:nvPr>
            <p:custDataLst>
              <p:tags r:id="rId2"/>
            </p:custDataLst>
          </p:nvPr>
        </p:nvSpPr>
        <p:spPr>
          <a:xfrm>
            <a:off x="506190" y="381002"/>
            <a:ext cx="4176712" cy="3416320"/>
          </a:xfrm>
          <a:prstGeom prst="rect">
            <a:avLst/>
          </a:prstGeom>
        </p:spPr>
        <p:txBody>
          <a:bodyPr>
            <a:spAutoFit/>
          </a:bodyPr>
          <a:lstStyle/>
          <a:p>
            <a:pPr>
              <a:defRPr/>
            </a:pPr>
            <a:r>
              <a:rPr lang="ru-RU" sz="2400" i="1" dirty="0" err="1">
                <a:solidFill>
                  <a:srgbClr val="FF0000"/>
                </a:solidFill>
                <a:effectLst>
                  <a:outerShdw blurRad="38100" dist="38100" dir="2700000" algn="tl">
                    <a:srgbClr val="000000">
                      <a:alpha val="43137"/>
                    </a:srgbClr>
                  </a:outerShdw>
                </a:effectLst>
              </a:rPr>
              <a:t>Біотехнологію</a:t>
            </a:r>
            <a:r>
              <a:rPr lang="ru-RU" sz="2400" i="1" dirty="0">
                <a:solidFill>
                  <a:srgbClr val="FF0000"/>
                </a:solidFill>
                <a:effectLst>
                  <a:outerShdw blurRad="38100" dist="38100" dir="2700000" algn="tl">
                    <a:srgbClr val="000000">
                      <a:alpha val="43137"/>
                    </a:srgbClr>
                  </a:outerShdw>
                </a:effectLst>
              </a:rPr>
              <a:t> </a:t>
            </a:r>
            <a:r>
              <a:rPr lang="ru-RU" sz="2400" i="1" dirty="0" err="1">
                <a:solidFill>
                  <a:srgbClr val="FF0000"/>
                </a:solidFill>
                <a:effectLst>
                  <a:outerShdw blurRad="38100" dist="38100" dir="2700000" algn="tl">
                    <a:srgbClr val="000000">
                      <a:alpha val="43137"/>
                    </a:srgbClr>
                  </a:outerShdw>
                </a:effectLst>
              </a:rPr>
              <a:t>умовно</a:t>
            </a:r>
            <a:r>
              <a:rPr lang="ru-RU" sz="2400" i="1" dirty="0">
                <a:solidFill>
                  <a:srgbClr val="FF0000"/>
                </a:solidFill>
                <a:effectLst>
                  <a:outerShdw blurRad="38100" dist="38100" dir="2700000" algn="tl">
                    <a:srgbClr val="000000">
                      <a:alpha val="43137"/>
                    </a:srgbClr>
                  </a:outerShdw>
                </a:effectLst>
              </a:rPr>
              <a:t> </a:t>
            </a:r>
            <a:r>
              <a:rPr lang="ru-RU" sz="2400" i="1" dirty="0" err="1">
                <a:solidFill>
                  <a:srgbClr val="FF0000"/>
                </a:solidFill>
                <a:effectLst>
                  <a:outerShdw blurRad="38100" dist="38100" dir="2700000" algn="tl">
                    <a:srgbClr val="000000">
                      <a:alpha val="43137"/>
                    </a:srgbClr>
                  </a:outerShdw>
                </a:effectLst>
              </a:rPr>
              <a:t>поділяють</a:t>
            </a:r>
            <a:r>
              <a:rPr lang="ru-RU" sz="2400" i="1" dirty="0">
                <a:solidFill>
                  <a:srgbClr val="FF0000"/>
                </a:solidFill>
                <a:effectLst>
                  <a:outerShdw blurRad="38100" dist="38100" dir="2700000" algn="tl">
                    <a:srgbClr val="000000">
                      <a:alpha val="43137"/>
                    </a:srgbClr>
                  </a:outerShdw>
                </a:effectLst>
              </a:rPr>
              <a:t> на два </a:t>
            </a:r>
            <a:r>
              <a:rPr lang="ru-RU" sz="2400" i="1" dirty="0" err="1">
                <a:solidFill>
                  <a:srgbClr val="FF0000"/>
                </a:solidFill>
                <a:effectLst>
                  <a:outerShdw blurRad="38100" dist="38100" dir="2700000" algn="tl">
                    <a:srgbClr val="000000">
                      <a:alpha val="43137"/>
                    </a:srgbClr>
                  </a:outerShdw>
                </a:effectLst>
              </a:rPr>
              <a:t>підрозділи</a:t>
            </a:r>
            <a:r>
              <a:rPr lang="ru-RU" sz="2400" i="1" dirty="0">
                <a:solidFill>
                  <a:srgbClr val="FF0000"/>
                </a:solidFill>
                <a:effectLst>
                  <a:outerShdw blurRad="38100" dist="38100" dir="2700000" algn="tl">
                    <a:srgbClr val="000000">
                      <a:alpha val="43137"/>
                    </a:srgbClr>
                  </a:outerShdw>
                </a:effectLst>
              </a:rPr>
              <a:t>: </a:t>
            </a:r>
            <a:r>
              <a:rPr lang="ru-RU" sz="2400" b="1" dirty="0" err="1">
                <a:solidFill>
                  <a:srgbClr val="7030A0"/>
                </a:solidFill>
              </a:rPr>
              <a:t>традиційна</a:t>
            </a:r>
            <a:r>
              <a:rPr lang="ru-RU" sz="2400" b="1" dirty="0">
                <a:solidFill>
                  <a:srgbClr val="7030A0"/>
                </a:solidFill>
              </a:rPr>
              <a:t> </a:t>
            </a:r>
            <a:r>
              <a:rPr lang="ru-RU" sz="2400" dirty="0">
                <a:solidFill>
                  <a:schemeClr val="tx2">
                    <a:lumMod val="10000"/>
                  </a:schemeClr>
                </a:solidFill>
              </a:rPr>
              <a:t>(</a:t>
            </a:r>
            <a:r>
              <a:rPr lang="ru-RU" sz="2400" dirty="0" err="1">
                <a:solidFill>
                  <a:schemeClr val="tx2">
                    <a:lumMod val="10000"/>
                  </a:schemeClr>
                </a:solidFill>
              </a:rPr>
              <a:t>куди</a:t>
            </a:r>
            <a:r>
              <a:rPr lang="ru-RU" sz="2400" dirty="0">
                <a:solidFill>
                  <a:schemeClr val="tx2">
                    <a:lumMod val="10000"/>
                  </a:schemeClr>
                </a:solidFill>
              </a:rPr>
              <a:t> входить </a:t>
            </a:r>
            <a:r>
              <a:rPr lang="ru-RU" sz="2400" dirty="0" err="1">
                <a:solidFill>
                  <a:schemeClr val="tx2">
                    <a:lumMod val="10000"/>
                  </a:schemeClr>
                </a:solidFill>
              </a:rPr>
              <a:t>технологічна</a:t>
            </a:r>
            <a:r>
              <a:rPr lang="ru-RU" sz="2400" dirty="0">
                <a:solidFill>
                  <a:schemeClr val="tx2">
                    <a:lumMod val="10000"/>
                  </a:schemeClr>
                </a:solidFill>
              </a:rPr>
              <a:t> </a:t>
            </a:r>
            <a:r>
              <a:rPr lang="ru-RU" sz="2400" dirty="0" err="1">
                <a:solidFill>
                  <a:schemeClr val="tx2">
                    <a:lumMod val="10000"/>
                  </a:schemeClr>
                </a:solidFill>
              </a:rPr>
              <a:t>мікробіологія</a:t>
            </a:r>
            <a:r>
              <a:rPr lang="ru-RU" sz="2400" dirty="0">
                <a:solidFill>
                  <a:schemeClr val="tx2">
                    <a:lumMod val="10000"/>
                  </a:schemeClr>
                </a:solidFill>
              </a:rPr>
              <a:t>, а </a:t>
            </a:r>
            <a:r>
              <a:rPr lang="ru-RU" sz="2400" dirty="0" err="1">
                <a:solidFill>
                  <a:schemeClr val="tx2">
                    <a:lumMod val="10000"/>
                  </a:schemeClr>
                </a:solidFill>
              </a:rPr>
              <a:t>також</a:t>
            </a:r>
            <a:r>
              <a:rPr lang="ru-RU" sz="2400" dirty="0">
                <a:solidFill>
                  <a:schemeClr val="tx2">
                    <a:lumMod val="10000"/>
                  </a:schemeClr>
                </a:solidFill>
              </a:rPr>
              <a:t> </a:t>
            </a:r>
            <a:r>
              <a:rPr lang="ru-RU" sz="2400" dirty="0" err="1">
                <a:solidFill>
                  <a:schemeClr val="tx2">
                    <a:lumMod val="10000"/>
                  </a:schemeClr>
                </a:solidFill>
              </a:rPr>
              <a:t>технічна</a:t>
            </a:r>
            <a:r>
              <a:rPr lang="ru-RU" sz="2400" dirty="0">
                <a:solidFill>
                  <a:schemeClr val="tx2">
                    <a:lumMod val="10000"/>
                  </a:schemeClr>
                </a:solidFill>
              </a:rPr>
              <a:t>, </a:t>
            </a:r>
            <a:r>
              <a:rPr lang="ru-RU" sz="2400" dirty="0" err="1">
                <a:solidFill>
                  <a:schemeClr val="tx2">
                    <a:lumMod val="10000"/>
                  </a:schemeClr>
                </a:solidFill>
              </a:rPr>
              <a:t>біохімічна</a:t>
            </a:r>
            <a:r>
              <a:rPr lang="ru-RU" sz="2400" dirty="0">
                <a:solidFill>
                  <a:schemeClr val="tx2">
                    <a:lumMod val="10000"/>
                  </a:schemeClr>
                </a:solidFill>
              </a:rPr>
              <a:t> та </a:t>
            </a:r>
            <a:r>
              <a:rPr lang="ru-RU" sz="2400" dirty="0" err="1">
                <a:solidFill>
                  <a:schemeClr val="tx2">
                    <a:lumMod val="10000"/>
                  </a:schemeClr>
                </a:solidFill>
              </a:rPr>
              <a:t>інженерна</a:t>
            </a:r>
            <a:r>
              <a:rPr lang="ru-RU" sz="2400" dirty="0">
                <a:solidFill>
                  <a:schemeClr val="tx2">
                    <a:lumMod val="10000"/>
                  </a:schemeClr>
                </a:solidFill>
              </a:rPr>
              <a:t> </a:t>
            </a:r>
            <a:r>
              <a:rPr lang="ru-RU" sz="2400" dirty="0" err="1">
                <a:solidFill>
                  <a:schemeClr val="tx2">
                    <a:lumMod val="10000"/>
                  </a:schemeClr>
                </a:solidFill>
              </a:rPr>
              <a:t>ензимологія</a:t>
            </a:r>
            <a:r>
              <a:rPr lang="ru-RU" sz="2400" dirty="0">
                <a:solidFill>
                  <a:schemeClr val="tx2">
                    <a:lumMod val="10000"/>
                  </a:schemeClr>
                </a:solidFill>
              </a:rPr>
              <a:t>) і </a:t>
            </a:r>
            <a:r>
              <a:rPr lang="ru-RU" sz="2400" b="1" dirty="0">
                <a:solidFill>
                  <a:srgbClr val="7030A0"/>
                </a:solidFill>
              </a:rPr>
              <a:t>нова </a:t>
            </a:r>
            <a:r>
              <a:rPr lang="ru-RU" sz="2400" dirty="0">
                <a:solidFill>
                  <a:schemeClr val="tx2">
                    <a:lumMod val="10000"/>
                  </a:schemeClr>
                </a:solidFill>
              </a:rPr>
              <a:t>(</a:t>
            </a:r>
            <a:r>
              <a:rPr lang="ru-RU" sz="2400" dirty="0" err="1">
                <a:solidFill>
                  <a:schemeClr val="tx2">
                    <a:lumMod val="10000"/>
                  </a:schemeClr>
                </a:solidFill>
              </a:rPr>
              <a:t>куди</a:t>
            </a:r>
            <a:r>
              <a:rPr lang="ru-RU" sz="2400" dirty="0">
                <a:solidFill>
                  <a:schemeClr val="tx2">
                    <a:lumMod val="10000"/>
                  </a:schemeClr>
                </a:solidFill>
              </a:rPr>
              <a:t> </a:t>
            </a:r>
            <a:r>
              <a:rPr lang="ru-RU" sz="2400" dirty="0" err="1">
                <a:solidFill>
                  <a:schemeClr val="tx2">
                    <a:lumMod val="10000"/>
                  </a:schemeClr>
                </a:solidFill>
              </a:rPr>
              <a:t>входять</a:t>
            </a:r>
            <a:r>
              <a:rPr lang="ru-RU" sz="2400" dirty="0">
                <a:solidFill>
                  <a:schemeClr val="tx2">
                    <a:lumMod val="10000"/>
                  </a:schemeClr>
                </a:solidFill>
              </a:rPr>
              <a:t> </a:t>
            </a:r>
            <a:r>
              <a:rPr lang="ru-RU" sz="2400" dirty="0" err="1" smtClean="0">
                <a:solidFill>
                  <a:schemeClr val="tx2">
                    <a:lumMod val="10000"/>
                  </a:schemeClr>
                </a:solidFill>
              </a:rPr>
              <a:t>генна</a:t>
            </a:r>
            <a:r>
              <a:rPr lang="ru-RU" sz="2400" dirty="0" smtClean="0">
                <a:solidFill>
                  <a:schemeClr val="tx2">
                    <a:lumMod val="10000"/>
                  </a:schemeClr>
                </a:solidFill>
              </a:rPr>
              <a:t> </a:t>
            </a:r>
            <a:r>
              <a:rPr lang="ru-RU" sz="2400" dirty="0">
                <a:solidFill>
                  <a:schemeClr val="tx2">
                    <a:lumMod val="10000"/>
                  </a:schemeClr>
                </a:solidFill>
              </a:rPr>
              <a:t>та </a:t>
            </a:r>
            <a:r>
              <a:rPr lang="ru-RU" sz="2400" dirty="0" err="1">
                <a:solidFill>
                  <a:schemeClr val="tx2">
                    <a:lumMod val="10000"/>
                  </a:schemeClr>
                </a:solidFill>
              </a:rPr>
              <a:t>клітинна</a:t>
            </a:r>
            <a:r>
              <a:rPr lang="ru-RU" sz="2400" dirty="0">
                <a:solidFill>
                  <a:schemeClr val="tx2">
                    <a:lumMod val="10000"/>
                  </a:schemeClr>
                </a:solidFill>
              </a:rPr>
              <a:t> </a:t>
            </a:r>
            <a:r>
              <a:rPr lang="ru-RU" sz="2400" dirty="0" err="1">
                <a:solidFill>
                  <a:schemeClr val="tx2">
                    <a:lumMod val="10000"/>
                  </a:schemeClr>
                </a:solidFill>
              </a:rPr>
              <a:t>інженерія</a:t>
            </a:r>
            <a:r>
              <a:rPr lang="ru-RU" sz="2400" dirty="0">
                <a:solidFill>
                  <a:schemeClr val="tx2">
                    <a:lumMod val="10000"/>
                  </a:schemeClr>
                </a:solidFill>
              </a:rPr>
              <a:t>).</a:t>
            </a:r>
          </a:p>
        </p:txBody>
      </p:sp>
      <p:pic>
        <p:nvPicPr>
          <p:cNvPr id="1029" name="Picture 5" descr="C:\Users\Максим\Desktop\Безымянный.png"/>
          <p:cNvPicPr>
            <a:picLocks noChangeAspect="1" noChangeArrowheads="1"/>
          </p:cNvPicPr>
          <p:nvPr/>
        </p:nvPicPr>
        <p:blipFill rotWithShape="1">
          <a:blip r:embed="rId4">
            <a:extLst>
              <a:ext uri="{28A0092B-C50C-407E-A947-70E740481C1C}">
                <a14:useLocalDpi xmlns:a14="http://schemas.microsoft.com/office/drawing/2010/main" val="0"/>
              </a:ext>
            </a:extLst>
          </a:blip>
          <a:srcRect r="67471" b="51753"/>
          <a:stretch/>
        </p:blipFill>
        <p:spPr bwMode="auto">
          <a:xfrm>
            <a:off x="4716016" y="616822"/>
            <a:ext cx="3996382" cy="29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400" smtClean="0">
                <a:solidFill>
                  <a:srgbClr val="FF0000"/>
                </a:solidFill>
              </a:rPr>
              <a:t>Методи біотехнології:</a:t>
            </a:r>
            <a:endParaRPr lang="ru-RU"/>
          </a:p>
        </p:txBody>
      </p:sp>
      <p:sp>
        <p:nvSpPr>
          <p:cNvPr id="3" name="Объект 2"/>
          <p:cNvSpPr>
            <a:spLocks noGrp="1"/>
          </p:cNvSpPr>
          <p:nvPr>
            <p:ph idx="1"/>
          </p:nvPr>
        </p:nvSpPr>
        <p:spPr/>
        <p:txBody>
          <a:bodyPr/>
          <a:lstStyle/>
          <a:p>
            <a:r>
              <a:rPr lang="uk-UA" sz="3000" dirty="0" smtClean="0">
                <a:solidFill>
                  <a:srgbClr val="002060"/>
                </a:solidFill>
                <a:latin typeface="Arial" panose="020B0604020202020204" pitchFamily="34" charset="0"/>
                <a:cs typeface="Arial" panose="020B0604020202020204" pitchFamily="34" charset="0"/>
              </a:rPr>
              <a:t>Синтез генів поза організмом(синтез генів)</a:t>
            </a:r>
          </a:p>
          <a:p>
            <a:r>
              <a:rPr lang="uk-UA" sz="3000" dirty="0" smtClean="0">
                <a:solidFill>
                  <a:srgbClr val="002060"/>
                </a:solidFill>
                <a:latin typeface="Arial" panose="020B0604020202020204" pitchFamily="34" charset="0"/>
                <a:cs typeface="Arial" panose="020B0604020202020204" pitchFamily="34" charset="0"/>
              </a:rPr>
              <a:t>Виділення з клітини та перебудова окремих генів або їх частин(генна інженерія )</a:t>
            </a:r>
          </a:p>
          <a:p>
            <a:r>
              <a:rPr lang="uk-UA" sz="3000" dirty="0" smtClean="0">
                <a:solidFill>
                  <a:srgbClr val="002060"/>
                </a:solidFill>
                <a:latin typeface="Arial" panose="020B0604020202020204" pitchFamily="34" charset="0"/>
                <a:cs typeface="Arial" panose="020B0604020202020204" pitchFamily="34" charset="0"/>
              </a:rPr>
              <a:t>Копіювання та розмноження виділених та синтезованих генів.</a:t>
            </a:r>
          </a:p>
          <a:p>
            <a:r>
              <a:rPr lang="uk-UA" sz="3000" dirty="0" smtClean="0">
                <a:solidFill>
                  <a:srgbClr val="002060"/>
                </a:solidFill>
                <a:latin typeface="Arial" panose="020B0604020202020204" pitchFamily="34" charset="0"/>
                <a:cs typeface="Arial" panose="020B0604020202020204" pitchFamily="34" charset="0"/>
              </a:rPr>
              <a:t>Введення генів та їхніх груп у геном інших організмів.</a:t>
            </a:r>
          </a:p>
          <a:p>
            <a:r>
              <a:rPr lang="uk-UA" sz="3000" dirty="0" smtClean="0">
                <a:solidFill>
                  <a:srgbClr val="002060"/>
                </a:solidFill>
                <a:latin typeface="Arial" panose="020B0604020202020204" pitchFamily="34" charset="0"/>
                <a:cs typeface="Arial" panose="020B0604020202020204" pitchFamily="34" charset="0"/>
              </a:rPr>
              <a:t>Поєднання різних геномів в одній клітині</a:t>
            </a:r>
            <a:endParaRPr lang="ru-RU" sz="3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395534" y="1412776"/>
            <a:ext cx="8229600" cy="2304256"/>
          </a:xfrm>
        </p:spPr>
        <p:txBody>
          <a:bodyPr>
            <a:normAutofit fontScale="90000"/>
          </a:bodyPr>
          <a:lstStyle/>
          <a:p>
            <a:r>
              <a:rPr lang="uk-UA" sz="2400" dirty="0" smtClean="0">
                <a:solidFill>
                  <a:schemeClr val="tx2">
                    <a:lumMod val="10000"/>
                  </a:schemeClr>
                </a:solidFill>
              </a:rPr>
              <a:t>Біотехнологія застосовується навколо нас у багатьох предметах щоденного вжитку-від одягу, який ми носимо, до їжі, яку споживаємо. Протягом століть фермери, пекарі, пивовари застосовували технології для зміни та модифікації рослин та продуктів харчування. Давнім прикладом слугує пшениця. </a:t>
            </a:r>
            <a:br>
              <a:rPr lang="uk-UA" sz="2400" dirty="0" smtClean="0">
                <a:solidFill>
                  <a:schemeClr val="tx2">
                    <a:lumMod val="10000"/>
                  </a:schemeClr>
                </a:solidFill>
              </a:rPr>
            </a:br>
            <a:r>
              <a:rPr lang="uk-UA" sz="2400" dirty="0" smtClean="0">
                <a:solidFill>
                  <a:schemeClr val="tx2">
                    <a:lumMod val="10000"/>
                  </a:schemeClr>
                </a:solidFill>
              </a:rPr>
              <a:t>Також біотехнологія </a:t>
            </a:r>
            <a:r>
              <a:rPr lang="uk-UA" sz="2400" dirty="0">
                <a:solidFill>
                  <a:schemeClr val="tx2">
                    <a:lumMod val="10000"/>
                  </a:schemeClr>
                </a:solidFill>
              </a:rPr>
              <a:t>впливає на розробку традиційних і нових їстівних продуктів та напоїв. Наприклад, білок одноклітинних, молочні продукти, пекарські вироби, виробництво пива.</a:t>
            </a:r>
            <a:r>
              <a:rPr lang="ru-RU" sz="2400" dirty="0">
                <a:solidFill>
                  <a:schemeClr val="tx2">
                    <a:lumMod val="10000"/>
                  </a:schemeClr>
                </a:solidFill>
              </a:rPr>
              <a:t/>
            </a:r>
            <a:br>
              <a:rPr lang="ru-RU" sz="2400" dirty="0">
                <a:solidFill>
                  <a:schemeClr val="tx2">
                    <a:lumMod val="10000"/>
                  </a:schemeClr>
                </a:solidFill>
              </a:rPr>
            </a:br>
            <a:r>
              <a:rPr lang="uk-UA" sz="2000" dirty="0" smtClean="0">
                <a:solidFill>
                  <a:schemeClr val="tx2">
                    <a:lumMod val="10000"/>
                  </a:schemeClr>
                </a:solidFill>
              </a:rPr>
              <a:t/>
            </a:r>
            <a:br>
              <a:rPr lang="uk-UA" sz="2000" dirty="0" smtClean="0">
                <a:solidFill>
                  <a:schemeClr val="tx2">
                    <a:lumMod val="10000"/>
                  </a:schemeClr>
                </a:solidFill>
              </a:rPr>
            </a:br>
            <a:endParaRPr lang="ru-RU" sz="2000" dirty="0">
              <a:solidFill>
                <a:schemeClr val="tx2">
                  <a:lumMod val="10000"/>
                </a:schemeClr>
              </a:solidFill>
            </a:endParaRPr>
          </a:p>
        </p:txBody>
      </p:sp>
      <p:pic>
        <p:nvPicPr>
          <p:cNvPr id="13" name="Рисунок 12" descr="ascaniya51.jpg"/>
          <p:cNvPicPr>
            <a:picLocks noChangeAspect="1"/>
          </p:cNvPicPr>
          <p:nvPr/>
        </p:nvPicPr>
        <p:blipFill>
          <a:blip r:embed="rId2" cstate="print"/>
          <a:stretch>
            <a:fillRect/>
          </a:stretch>
        </p:blipFill>
        <p:spPr>
          <a:xfrm>
            <a:off x="395533" y="3253471"/>
            <a:ext cx="3936437" cy="2952328"/>
          </a:xfrm>
          <a:prstGeom prst="rect">
            <a:avLst/>
          </a:prstGeom>
          <a:ln>
            <a:noFill/>
          </a:ln>
          <a:effectLst>
            <a:softEdge rad="112500"/>
          </a:effectLst>
        </p:spPr>
      </p:pic>
      <p:pic>
        <p:nvPicPr>
          <p:cNvPr id="5" name="Рисунок 4" descr="c1e1c4b3386c.jpg"/>
          <p:cNvPicPr>
            <a:picLocks noChangeAspect="1"/>
          </p:cNvPicPr>
          <p:nvPr/>
        </p:nvPicPr>
        <p:blipFill>
          <a:blip r:embed="rId3" cstate="print"/>
          <a:stretch>
            <a:fillRect/>
          </a:stretch>
        </p:blipFill>
        <p:spPr>
          <a:xfrm>
            <a:off x="4374257" y="3253472"/>
            <a:ext cx="4406460" cy="2952328"/>
          </a:xfrm>
          <a:prstGeom prst="rect">
            <a:avLst/>
          </a:prstGeom>
          <a:ln>
            <a:noFill/>
          </a:ln>
          <a:effectLst>
            <a:softEdge rad="112500"/>
          </a:effectLst>
        </p:spPr>
      </p:pic>
    </p:spTree>
    <p:extLst>
      <p:ext uri="{BB962C8B-B14F-4D97-AF65-F5344CB8AC3E}">
        <p14:creationId xmlns:p14="http://schemas.microsoft.com/office/powerpoint/2010/main" val="21348273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edge">
                                      <p:cBhvr>
                                        <p:cTn id="11" dur="1000"/>
                                        <p:tgtEl>
                                          <p:spTgt spid="13"/>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3204" y="548680"/>
            <a:ext cx="8229600" cy="5721499"/>
          </a:xfrm>
        </p:spPr>
        <p:txBody>
          <a:bodyPr>
            <a:normAutofit/>
          </a:bodyPr>
          <a:lstStyle/>
          <a:p>
            <a:pPr algn="ctr">
              <a:buNone/>
            </a:pPr>
            <a:r>
              <a:rPr lang="uk-UA" dirty="0" smtClean="0">
                <a:solidFill>
                  <a:schemeClr val="tx2">
                    <a:lumMod val="10000"/>
                  </a:schemeClr>
                </a:solidFill>
              </a:rPr>
              <a:t>Сьогодні біотехнологія використовує сучасні наукові методи, які дозволяють покращити чи модифікувати рослини, тварини, мікроорганізми з більшою точністю та передбачуваністю</a:t>
            </a:r>
            <a:endParaRPr lang="ru-RU" dirty="0">
              <a:solidFill>
                <a:schemeClr val="tx2">
                  <a:lumMod val="10000"/>
                </a:schemeClr>
              </a:solidFill>
            </a:endParaRPr>
          </a:p>
        </p:txBody>
      </p:sp>
      <p:pic>
        <p:nvPicPr>
          <p:cNvPr id="4" name="Рисунок 3" descr="schlieren-home-640px.jpg"/>
          <p:cNvPicPr>
            <a:picLocks noChangeAspect="1"/>
          </p:cNvPicPr>
          <p:nvPr/>
        </p:nvPicPr>
        <p:blipFill>
          <a:blip r:embed="rId2" cstate="print"/>
          <a:stretch>
            <a:fillRect/>
          </a:stretch>
        </p:blipFill>
        <p:spPr>
          <a:xfrm>
            <a:off x="1763688" y="2564904"/>
            <a:ext cx="5688632" cy="3528392"/>
          </a:xfrm>
          <a:prstGeom prst="rect">
            <a:avLst/>
          </a:prstGeom>
          <a:ln>
            <a:noFill/>
          </a:ln>
          <a:effectLst>
            <a:softEdge rad="112500"/>
          </a:effectLst>
        </p:spPr>
      </p:pic>
    </p:spTree>
    <p:extLst>
      <p:ext uri="{BB962C8B-B14F-4D97-AF65-F5344CB8AC3E}">
        <p14:creationId xmlns:p14="http://schemas.microsoft.com/office/powerpoint/2010/main" val="6102975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normAutofit/>
          </a:bodyPr>
          <a:lstStyle/>
          <a:p>
            <a:pPr algn="ctr">
              <a:buNone/>
            </a:pPr>
            <a:r>
              <a:rPr lang="uk-UA" sz="2800" dirty="0" smtClean="0">
                <a:solidFill>
                  <a:schemeClr val="tx2">
                    <a:lumMod val="10000"/>
                  </a:schemeClr>
                </a:solidFill>
              </a:rPr>
              <a:t>У медицині біотехнологічні прийоми і методи грають головну роль при створенні нових біологічно активних речовин і лікарських препаратів, призначених для ранньої діагностики та лікування різноманітних захворювань.</a:t>
            </a:r>
            <a:endParaRPr lang="ru-RU" sz="2800" dirty="0">
              <a:solidFill>
                <a:schemeClr val="tx2">
                  <a:lumMod val="10000"/>
                </a:schemeClr>
              </a:solidFill>
            </a:endParaRPr>
          </a:p>
        </p:txBody>
      </p:sp>
      <p:pic>
        <p:nvPicPr>
          <p:cNvPr id="4" name="Рисунок 3" descr="57_2399_2009-10-30_asia-biotech-copy-2.jpg"/>
          <p:cNvPicPr>
            <a:picLocks noChangeAspect="1"/>
          </p:cNvPicPr>
          <p:nvPr/>
        </p:nvPicPr>
        <p:blipFill>
          <a:blip r:embed="rId2" cstate="print"/>
          <a:stretch>
            <a:fillRect/>
          </a:stretch>
        </p:blipFill>
        <p:spPr>
          <a:xfrm>
            <a:off x="423399" y="2924944"/>
            <a:ext cx="4364625" cy="2952328"/>
          </a:xfrm>
          <a:prstGeom prst="rect">
            <a:avLst/>
          </a:prstGeom>
          <a:ln>
            <a:noFill/>
          </a:ln>
          <a:effectLst>
            <a:softEdge rad="112500"/>
          </a:effectLst>
        </p:spPr>
      </p:pic>
      <p:pic>
        <p:nvPicPr>
          <p:cNvPr id="5" name="Рисунок 4" descr="orion1-flexible.jpg"/>
          <p:cNvPicPr>
            <a:picLocks noChangeAspect="1"/>
          </p:cNvPicPr>
          <p:nvPr/>
        </p:nvPicPr>
        <p:blipFill rotWithShape="1">
          <a:blip r:embed="rId3" cstate="print"/>
          <a:srcRect l="765" t="-510" r="-765" b="29760"/>
          <a:stretch/>
        </p:blipFill>
        <p:spPr>
          <a:xfrm>
            <a:off x="5364088" y="2708920"/>
            <a:ext cx="3384376" cy="3024336"/>
          </a:xfrm>
          <a:prstGeom prst="rect">
            <a:avLst/>
          </a:prstGeom>
          <a:ln>
            <a:noFill/>
          </a:ln>
          <a:effectLst>
            <a:softEdge rad="112500"/>
          </a:effectLst>
        </p:spPr>
      </p:pic>
    </p:spTree>
    <p:extLst>
      <p:ext uri="{BB962C8B-B14F-4D97-AF65-F5344CB8AC3E}">
        <p14:creationId xmlns:p14="http://schemas.microsoft.com/office/powerpoint/2010/main" val="2854608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9800"/>
                            </p:stCondLst>
                            <p:childTnLst>
                              <p:par>
                                <p:cTn id="11" presetID="3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style.rotation</p:attrName>
                                        </p:attrNameLst>
                                      </p:cBhvr>
                                      <p:tavLst>
                                        <p:tav tm="0">
                                          <p:val>
                                            <p:fltVal val="720"/>
                                          </p:val>
                                        </p:tav>
                                        <p:tav tm="100000">
                                          <p:val>
                                            <p:fltVal val="0"/>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ppt_w</p:attrName>
                                        </p:attrNameLst>
                                      </p:cBhvr>
                                      <p:tavLst>
                                        <p:tav tm="0">
                                          <p:val>
                                            <p:fltVal val="0"/>
                                          </p:val>
                                        </p:tav>
                                        <p:tav tm="100000">
                                          <p:val>
                                            <p:strVal val="#ppt_w"/>
                                          </p:val>
                                        </p:tav>
                                      </p:tavLst>
                                    </p:anim>
                                  </p:childTnLst>
                                </p:cTn>
                              </p:par>
                            </p:childTnLst>
                          </p:cTn>
                        </p:par>
                        <p:par>
                          <p:cTn id="17" fill="hold">
                            <p:stCondLst>
                              <p:cond delay="10800"/>
                            </p:stCondLst>
                            <p:childTnLst>
                              <p:par>
                                <p:cTn id="18" presetID="3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style.rotation</p:attrName>
                                        </p:attrNameLst>
                                      </p:cBhvr>
                                      <p:tavLst>
                                        <p:tav tm="0">
                                          <p:val>
                                            <p:fltVal val="720"/>
                                          </p:val>
                                        </p:tav>
                                        <p:tav tm="100000">
                                          <p:val>
                                            <p:fltVal val="0"/>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a:bodyPr>
          <a:lstStyle/>
          <a:p>
            <a:pPr algn="ctr">
              <a:buNone/>
            </a:pPr>
            <a:r>
              <a:rPr lang="uk-UA" sz="2800" dirty="0" smtClean="0">
                <a:solidFill>
                  <a:schemeClr val="tx2">
                    <a:lumMod val="10000"/>
                  </a:schemeClr>
                </a:solidFill>
              </a:rPr>
              <a:t>За </a:t>
            </a:r>
            <a:r>
              <a:rPr lang="uk-UA" sz="2800" dirty="0">
                <a:solidFill>
                  <a:schemeClr val="tx2">
                    <a:lumMod val="10000"/>
                  </a:schemeClr>
                </a:solidFill>
              </a:rPr>
              <a:t>д</a:t>
            </a:r>
            <a:r>
              <a:rPr lang="uk-UA" sz="2800" dirty="0" smtClean="0">
                <a:solidFill>
                  <a:schemeClr val="tx2">
                    <a:lumMod val="10000"/>
                  </a:schemeClr>
                </a:solidFill>
              </a:rPr>
              <a:t>опомогою біотехнології активного розвитку набула генна інженерія. Почали добувати інсулін, потрібний людям хворим на цукровий діабет, гормон росту людини, </a:t>
            </a:r>
            <a:r>
              <a:rPr lang="uk-UA" sz="2800" dirty="0" err="1" smtClean="0">
                <a:solidFill>
                  <a:schemeClr val="tx2">
                    <a:lumMod val="10000"/>
                  </a:schemeClr>
                </a:solidFill>
              </a:rPr>
              <a:t>соматотропін</a:t>
            </a:r>
            <a:r>
              <a:rPr lang="uk-UA" sz="2800" dirty="0" smtClean="0">
                <a:solidFill>
                  <a:schemeClr val="tx2">
                    <a:lumMod val="10000"/>
                  </a:schemeClr>
                </a:solidFill>
              </a:rPr>
              <a:t>, вакцини.</a:t>
            </a:r>
            <a:endParaRPr lang="ru-RU" sz="2800" dirty="0">
              <a:solidFill>
                <a:schemeClr val="tx2">
                  <a:lumMod val="10000"/>
                </a:schemeClr>
              </a:solidFill>
            </a:endParaRPr>
          </a:p>
        </p:txBody>
      </p:sp>
      <p:pic>
        <p:nvPicPr>
          <p:cNvPr id="4" name="Рисунок 3" descr="insulin-pharm.jpg"/>
          <p:cNvPicPr>
            <a:picLocks noChangeAspect="1"/>
          </p:cNvPicPr>
          <p:nvPr/>
        </p:nvPicPr>
        <p:blipFill>
          <a:blip r:embed="rId2" cstate="print"/>
          <a:stretch>
            <a:fillRect/>
          </a:stretch>
        </p:blipFill>
        <p:spPr>
          <a:xfrm>
            <a:off x="2123728" y="2420888"/>
            <a:ext cx="4536504" cy="3925821"/>
          </a:xfrm>
          <a:prstGeom prst="rect">
            <a:avLst/>
          </a:prstGeom>
          <a:ln>
            <a:noFill/>
          </a:ln>
          <a:effectLst>
            <a:softEdge rad="112500"/>
          </a:effectLst>
        </p:spPr>
      </p:pic>
    </p:spTree>
    <p:extLst>
      <p:ext uri="{BB962C8B-B14F-4D97-AF65-F5344CB8AC3E}">
        <p14:creationId xmlns:p14="http://schemas.microsoft.com/office/powerpoint/2010/main" val="2887699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2421193519SlideId265"/>
</p:tagLst>
</file>

<file path=ppt/tags/tag10.xml><?xml version="1.0" encoding="utf-8"?>
<p:tagLst xmlns:a="http://schemas.openxmlformats.org/drawingml/2006/main" xmlns:r="http://schemas.openxmlformats.org/officeDocument/2006/relationships" xmlns:p="http://schemas.openxmlformats.org/presentationml/2006/main">
  <p:tag name="FULLVER_BOOKMARK" val="п2012421193043SlideId271"/>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2421193531SlideId265"/>
</p:tagLst>
</file>

<file path=ppt/tags/tag3.xml><?xml version="1.0" encoding="utf-8"?>
<p:tagLst xmlns:a="http://schemas.openxmlformats.org/drawingml/2006/main" xmlns:r="http://schemas.openxmlformats.org/officeDocument/2006/relationships" xmlns:p="http://schemas.openxmlformats.org/presentationml/2006/main">
  <p:tag name="FULLVER_BOOKMARK" val="п2012421193531SlideId265"/>
</p:tagLst>
</file>

<file path=ppt/tags/tag4.xml><?xml version="1.0" encoding="utf-8"?>
<p:tagLst xmlns:a="http://schemas.openxmlformats.org/drawingml/2006/main" xmlns:r="http://schemas.openxmlformats.org/officeDocument/2006/relationships" xmlns:p="http://schemas.openxmlformats.org/presentationml/2006/main">
  <p:tag name="FULLVER_BOOKMARK" val="п2012421193433SlideId267"/>
</p:tagLst>
</file>

<file path=ppt/tags/tag5.xml><?xml version="1.0" encoding="utf-8"?>
<p:tagLst xmlns:a="http://schemas.openxmlformats.org/drawingml/2006/main" xmlns:r="http://schemas.openxmlformats.org/officeDocument/2006/relationships" xmlns:p="http://schemas.openxmlformats.org/presentationml/2006/main">
  <p:tag name="FULLVER_BOOKMARK" val="п2012421193442SlideId267"/>
</p:tagLst>
</file>

<file path=ppt/tags/tag6.xml><?xml version="1.0" encoding="utf-8"?>
<p:tagLst xmlns:a="http://schemas.openxmlformats.org/drawingml/2006/main" xmlns:r="http://schemas.openxmlformats.org/officeDocument/2006/relationships" xmlns:p="http://schemas.openxmlformats.org/presentationml/2006/main">
  <p:tag name="FULLVER_BOOKMARK" val="п2012421192955SlideId272"/>
</p:tagLst>
</file>

<file path=ppt/tags/tag7.xml><?xml version="1.0" encoding="utf-8"?>
<p:tagLst xmlns:a="http://schemas.openxmlformats.org/drawingml/2006/main" xmlns:r="http://schemas.openxmlformats.org/officeDocument/2006/relationships" xmlns:p="http://schemas.openxmlformats.org/presentationml/2006/main">
  <p:tag name="FULLVER_BOOKMARK" val="п201242119307SlideId272"/>
</p:tagLst>
</file>

<file path=ppt/tags/tag8.xml><?xml version="1.0" encoding="utf-8"?>
<p:tagLst xmlns:a="http://schemas.openxmlformats.org/drawingml/2006/main" xmlns:r="http://schemas.openxmlformats.org/officeDocument/2006/relationships" xmlns:p="http://schemas.openxmlformats.org/presentationml/2006/main">
  <p:tag name="FULLVER_BOOKMARK" val="п201242119307SlideId272"/>
</p:tagLst>
</file>

<file path=ppt/tags/tag9.xml><?xml version="1.0" encoding="utf-8"?>
<p:tagLst xmlns:a="http://schemas.openxmlformats.org/drawingml/2006/main" xmlns:r="http://schemas.openxmlformats.org/officeDocument/2006/relationships" xmlns:p="http://schemas.openxmlformats.org/presentationml/2006/main">
  <p:tag name="FULLVER_BOOKMARK" val="п201242119307SlideId27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3">
      <a:dk1>
        <a:srgbClr val="FFFF00"/>
      </a:dk1>
      <a:lt1>
        <a:sysClr val="window" lastClr="FFFFFF"/>
      </a:lt1>
      <a:dk2>
        <a:srgbClr val="FFFF00"/>
      </a:dk2>
      <a:lt2>
        <a:srgbClr val="D2D2D2"/>
      </a:lt2>
      <a:accent1>
        <a:srgbClr val="FFFF00"/>
      </a:accent1>
      <a:accent2>
        <a:srgbClr val="FFC000"/>
      </a:accent2>
      <a:accent3>
        <a:srgbClr val="FF0000"/>
      </a:accent3>
      <a:accent4>
        <a:srgbClr val="92D050"/>
      </a:accent4>
      <a:accent5>
        <a:srgbClr val="FFFF00"/>
      </a:accent5>
      <a:accent6>
        <a:srgbClr val="FFC000"/>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312</TotalTime>
  <Words>761</Words>
  <Application>Microsoft Office PowerPoint</Application>
  <PresentationFormat>Экран (4:3)</PresentationFormat>
  <Paragraphs>29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Бумажная</vt:lpstr>
      <vt:lpstr>Біотехнології, завдання та методи генної та клітинної інженерії, клонування.</vt:lpstr>
      <vt:lpstr>Презентация PowerPoint</vt:lpstr>
      <vt:lpstr>Презентация PowerPoint</vt:lpstr>
      <vt:lpstr>Презентация PowerPoint</vt:lpstr>
      <vt:lpstr>Методи біотехнології:</vt:lpstr>
      <vt:lpstr>Біотехнологія застосовується навколо нас у багатьох предметах щоденного вжитку-від одягу, який ми носимо, до їжі, яку споживаємо. Протягом століть фермери, пекарі, пивовари застосовували технології для зміни та модифікації рослин та продуктів харчування. Давнім прикладом слугує пшениця.  Також біотехнологія впливає на розробку традиційних і нових їстівних продуктів та напоїв. Наприклад, білок одноклітинних, молочні продукти, пекарські вироби, виробництво пива.  </vt:lpstr>
      <vt:lpstr>Презентация PowerPoint</vt:lpstr>
      <vt:lpstr>Презентация PowerPoint</vt:lpstr>
      <vt:lpstr>Презентация PowerPoint</vt:lpstr>
      <vt:lpstr>Генна інженерія</vt:lpstr>
      <vt:lpstr>Презентация PowerPoint</vt:lpstr>
      <vt:lpstr>Презентация PowerPoint</vt:lpstr>
      <vt:lpstr>Презентация PowerPoint</vt:lpstr>
      <vt:lpstr>Презентация PowerPoint</vt:lpstr>
      <vt:lpstr>Презентация PowerPoint</vt:lpstr>
      <vt:lpstr>Клітинна інженерія</vt:lpstr>
      <vt:lpstr>Клонування</vt:lpstr>
      <vt:lpstr>Клітинне клонування — клонування, при якому відбувається виведення популяції клітин із однієї клітини. У випадку простих одноклітинних організмів, чи то бактерій, чи то дріжджів, цей процес є достатньо простим. Однак, для клонування клітин багатоклітинних організмів потрібно докласти значно більше зусиль — це набагато важче завдання, окрім того, такі клітини розвиваються дуже повільно у звичайних умовах.</vt:lpstr>
      <vt:lpstr>Молекулярне клонування — група методів у молекулярній біології та біотехнології, пов'язаних зі створенням рекомбінантних молекул ДНК і отриманням багатьох копій цієї молекули. Молекулярне клонування широко використовується в багатьох біологічних експериментах та находить багато практичних застосувань, наприклад виробництво білків у значній кількості.</vt:lpstr>
      <vt:lpstr>Першим клонованим організмом була вівця Доллі. Експеримент проводився у Великобританії, у місті Мітлодіан, Шотландія. Тут вона народилася 5 липня 1996 року, преса ж повідомила про це лише через 7 місяців — 22 лютого 1997 року. Проживши 6 років, вона померла 14 лютого 2003 року.</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111</dc:creator>
  <cp:lastModifiedBy>Максим</cp:lastModifiedBy>
  <cp:revision>48</cp:revision>
  <dcterms:created xsi:type="dcterms:W3CDTF">2010-07-26T05:28:58Z</dcterms:created>
  <dcterms:modified xsi:type="dcterms:W3CDTF">2014-05-16T19:08:39Z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ookName">
    <vt:lpwstr/>
  </property>
  <property fmtid="{D5CDD505-2E9C-101B-9397-08002B2CF9AE}" pid="3" name="MayClose">
    <vt:bool>false</vt:bool>
  </property>
  <property fmtid="{D5CDD505-2E9C-101B-9397-08002B2CF9AE}" pid="4" name="IsFreeze">
    <vt:bool>false</vt:bool>
  </property>
  <property fmtid="{D5CDD505-2E9C-101B-9397-08002B2CF9AE}" pid="5" name="UserClose">
    <vt:bool>false</vt:bool>
  </property>
</Properties>
</file>