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07.04.2014</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07.04.2014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07.04.2014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07.04.2014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07.04.2014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07.04.2014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07.04.2014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07.04.2014</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5B106E36-FD25-4E2D-B0AA-010F637433A0}" type="datetimeFigureOut">
              <a:rPr lang="ru-RU" smtClean="0"/>
              <a:pPr/>
              <a:t>07.04.2014</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07.04.2014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07.04.2014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5B106E36-FD25-4E2D-B0AA-010F637433A0}" type="datetimeFigureOut">
              <a:rPr lang="ru-RU" smtClean="0"/>
              <a:pPr/>
              <a:t>07.04.2014</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25C68B6-61C2-468F-89AB-4B9F7531AA68}"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rot="1243473">
            <a:off x="3382808" y="891802"/>
            <a:ext cx="7406640" cy="1900812"/>
          </a:xfrm>
        </p:spPr>
        <p:txBody>
          <a:bodyPr>
            <a:noAutofit/>
          </a:bodyPr>
          <a:lstStyle/>
          <a:p>
            <a:r>
              <a:rPr lang="en-US" sz="6000" dirty="0" smtClean="0">
                <a:solidFill>
                  <a:schemeClr val="accent6">
                    <a:lumMod val="50000"/>
                  </a:schemeClr>
                </a:solidFill>
                <a:latin typeface="Comic Sans MS" pitchFamily="66" charset="0"/>
              </a:rPr>
              <a:t>Art galleries of Ukraine</a:t>
            </a:r>
            <a:endParaRPr lang="ru-RU" sz="6000" dirty="0">
              <a:solidFill>
                <a:schemeClr val="accent6">
                  <a:lumMod val="50000"/>
                </a:schemeClr>
              </a:solidFill>
              <a:latin typeface="Comic Sans MS" pitchFamily="66" charset="0"/>
            </a:endParaRPr>
          </a:p>
        </p:txBody>
      </p:sp>
      <p:pic>
        <p:nvPicPr>
          <p:cNvPr id="13314" name="Picture 2" descr="http://www.imgs.su/tmp/2013-05-13/1368474583-702.jpg"/>
          <p:cNvPicPr>
            <a:picLocks noChangeAspect="1" noChangeArrowheads="1"/>
          </p:cNvPicPr>
          <p:nvPr/>
        </p:nvPicPr>
        <p:blipFill>
          <a:blip r:embed="rId2" cstate="print"/>
          <a:srcRect/>
          <a:stretch>
            <a:fillRect/>
          </a:stretch>
        </p:blipFill>
        <p:spPr bwMode="auto">
          <a:xfrm rot="1309526">
            <a:off x="1567354" y="1791068"/>
            <a:ext cx="5715040" cy="415342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solidFill>
                  <a:schemeClr val="accent6">
                    <a:lumMod val="50000"/>
                  </a:schemeClr>
                </a:solidFill>
              </a:rPr>
              <a:t>National Art Museum of Ukraine</a:t>
            </a:r>
            <a:br>
              <a:rPr lang="en-US" dirty="0" smtClean="0">
                <a:solidFill>
                  <a:schemeClr val="accent6">
                    <a:lumMod val="50000"/>
                  </a:schemeClr>
                </a:solidFill>
              </a:rPr>
            </a:br>
            <a:endParaRPr lang="ru-RU" dirty="0">
              <a:solidFill>
                <a:schemeClr val="accent6">
                  <a:lumMod val="50000"/>
                </a:schemeClr>
              </a:solidFill>
            </a:endParaRPr>
          </a:p>
        </p:txBody>
      </p:sp>
      <p:sp>
        <p:nvSpPr>
          <p:cNvPr id="3" name="Содержимое 2"/>
          <p:cNvSpPr>
            <a:spLocks noGrp="1"/>
          </p:cNvSpPr>
          <p:nvPr>
            <p:ph idx="1"/>
          </p:nvPr>
        </p:nvSpPr>
        <p:spPr>
          <a:xfrm>
            <a:off x="1435608" y="1447800"/>
            <a:ext cx="7498080" cy="2338390"/>
          </a:xfrm>
        </p:spPr>
        <p:txBody>
          <a:bodyPr>
            <a:normAutofit fontScale="92500" lnSpcReduction="20000"/>
          </a:bodyPr>
          <a:lstStyle/>
          <a:p>
            <a:pPr>
              <a:buNone/>
            </a:pPr>
            <a:r>
              <a:rPr lang="en-US" dirty="0" smtClean="0">
                <a:solidFill>
                  <a:schemeClr val="bg2">
                    <a:lumMod val="50000"/>
                  </a:schemeClr>
                </a:solidFill>
                <a:latin typeface="Comic Sans MS" pitchFamily="66" charset="0"/>
              </a:rPr>
              <a:t>		Built in the late 19th century   Pieces include Ukrainian icons, paintings, and sculptures from the 14th century through the early 20th century. The current exhibition includes over 20 thousand pieces.</a:t>
            </a:r>
            <a:endParaRPr lang="ru-RU" dirty="0">
              <a:solidFill>
                <a:schemeClr val="bg2">
                  <a:lumMod val="50000"/>
                </a:schemeClr>
              </a:solidFill>
              <a:latin typeface="Comic Sans MS" pitchFamily="66" charset="0"/>
            </a:endParaRPr>
          </a:p>
        </p:txBody>
      </p:sp>
      <p:pic>
        <p:nvPicPr>
          <p:cNvPr id="26626" name="Picture 2" descr="http://www.encyclopediaofukraine.com/pic%5CK%5CH%5CKhanenko%20National%20Museum%20of%20Arts%20(interior).jpg"/>
          <p:cNvPicPr>
            <a:picLocks noChangeAspect="1" noChangeArrowheads="1"/>
          </p:cNvPicPr>
          <p:nvPr/>
        </p:nvPicPr>
        <p:blipFill>
          <a:blip r:embed="rId2" cstate="print"/>
          <a:srcRect/>
          <a:stretch>
            <a:fillRect/>
          </a:stretch>
        </p:blipFill>
        <p:spPr bwMode="auto">
          <a:xfrm>
            <a:off x="1000100" y="3857628"/>
            <a:ext cx="4286280" cy="3000372"/>
          </a:xfrm>
          <a:prstGeom prst="rect">
            <a:avLst/>
          </a:prstGeom>
          <a:noFill/>
        </p:spPr>
      </p:pic>
      <p:pic>
        <p:nvPicPr>
          <p:cNvPr id="26628" name="Picture 4" descr="http://kievgallery.narod.ru/picts-big/build7b.jpg"/>
          <p:cNvPicPr>
            <a:picLocks noChangeAspect="1" noChangeArrowheads="1"/>
          </p:cNvPicPr>
          <p:nvPr/>
        </p:nvPicPr>
        <p:blipFill>
          <a:blip r:embed="rId3" cstate="print"/>
          <a:srcRect/>
          <a:stretch>
            <a:fillRect/>
          </a:stretch>
        </p:blipFill>
        <p:spPr bwMode="auto">
          <a:xfrm>
            <a:off x="5286380" y="3857628"/>
            <a:ext cx="3857620" cy="3000372"/>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3200" dirty="0" smtClean="0">
                <a:solidFill>
                  <a:schemeClr val="accent6">
                    <a:lumMod val="50000"/>
                  </a:schemeClr>
                </a:solidFill>
              </a:rPr>
              <a:t>Art Museum named after </a:t>
            </a:r>
            <a:r>
              <a:rPr lang="en-US" sz="3200" dirty="0" err="1" smtClean="0">
                <a:solidFill>
                  <a:schemeClr val="accent6">
                    <a:lumMod val="50000"/>
                  </a:schemeClr>
                </a:solidFill>
              </a:rPr>
              <a:t>Bogdan</a:t>
            </a:r>
            <a:r>
              <a:rPr lang="en-US" sz="3200" dirty="0" smtClean="0">
                <a:solidFill>
                  <a:schemeClr val="accent6">
                    <a:lumMod val="50000"/>
                  </a:schemeClr>
                </a:solidFill>
              </a:rPr>
              <a:t> and </a:t>
            </a:r>
            <a:r>
              <a:rPr lang="en-US" sz="3200" dirty="0" err="1" smtClean="0">
                <a:solidFill>
                  <a:schemeClr val="accent6">
                    <a:lumMod val="50000"/>
                  </a:schemeClr>
                </a:solidFill>
              </a:rPr>
              <a:t>Varvara</a:t>
            </a:r>
            <a:r>
              <a:rPr lang="en-US" sz="3200" dirty="0" smtClean="0">
                <a:solidFill>
                  <a:schemeClr val="accent6">
                    <a:lumMod val="50000"/>
                  </a:schemeClr>
                </a:solidFill>
              </a:rPr>
              <a:t> </a:t>
            </a:r>
            <a:r>
              <a:rPr lang="en-US" sz="3200" dirty="0" err="1" smtClean="0">
                <a:solidFill>
                  <a:schemeClr val="accent6">
                    <a:lumMod val="50000"/>
                  </a:schemeClr>
                </a:solidFill>
              </a:rPr>
              <a:t>Khanenko</a:t>
            </a:r>
            <a:r>
              <a:rPr lang="en-US" sz="3200" dirty="0" smtClean="0">
                <a:solidFill>
                  <a:schemeClr val="accent6">
                    <a:lumMod val="50000"/>
                  </a:schemeClr>
                </a:solidFill>
              </a:rPr>
              <a:t> (Kiev Museum of Western and Oriental Arts)</a:t>
            </a:r>
            <a:br>
              <a:rPr lang="en-US" sz="3200" dirty="0" smtClean="0">
                <a:solidFill>
                  <a:schemeClr val="accent6">
                    <a:lumMod val="50000"/>
                  </a:schemeClr>
                </a:solidFill>
              </a:rPr>
            </a:br>
            <a:endParaRPr lang="ru-RU" sz="3200" dirty="0">
              <a:solidFill>
                <a:schemeClr val="accent6">
                  <a:lumMod val="50000"/>
                </a:schemeClr>
              </a:solidFill>
            </a:endParaRPr>
          </a:p>
        </p:txBody>
      </p:sp>
      <p:sp>
        <p:nvSpPr>
          <p:cNvPr id="3" name="Содержимое 2"/>
          <p:cNvSpPr>
            <a:spLocks noGrp="1"/>
          </p:cNvSpPr>
          <p:nvPr>
            <p:ph idx="1"/>
          </p:nvPr>
        </p:nvSpPr>
        <p:spPr>
          <a:xfrm>
            <a:off x="857224" y="1357298"/>
            <a:ext cx="8076464" cy="3124208"/>
          </a:xfrm>
        </p:spPr>
        <p:txBody>
          <a:bodyPr>
            <a:normAutofit fontScale="62500" lnSpcReduction="20000"/>
          </a:bodyPr>
          <a:lstStyle/>
          <a:p>
            <a:pPr algn="just">
              <a:buNone/>
            </a:pPr>
            <a:r>
              <a:rPr lang="en-US" dirty="0" smtClean="0">
                <a:solidFill>
                  <a:schemeClr val="bg2">
                    <a:lumMod val="50000"/>
                  </a:schemeClr>
                </a:solidFill>
                <a:latin typeface="Comic Sans MS" pitchFamily="66" charset="0"/>
              </a:rPr>
              <a:t>		The museum is located in the building specially built as a museum by architect </a:t>
            </a:r>
            <a:r>
              <a:rPr lang="en-US" dirty="0" err="1" smtClean="0">
                <a:solidFill>
                  <a:schemeClr val="bg2">
                    <a:lumMod val="50000"/>
                  </a:schemeClr>
                </a:solidFill>
                <a:latin typeface="Comic Sans MS" pitchFamily="66" charset="0"/>
              </a:rPr>
              <a:t>Melzer</a:t>
            </a:r>
            <a:r>
              <a:rPr lang="en-US" dirty="0" smtClean="0">
                <a:solidFill>
                  <a:schemeClr val="bg2">
                    <a:lumMod val="50000"/>
                  </a:schemeClr>
                </a:solidFill>
                <a:latin typeface="Comic Sans MS" pitchFamily="66" charset="0"/>
              </a:rPr>
              <a:t> in 1887. The basis of museum collection was the collection of </a:t>
            </a:r>
            <a:r>
              <a:rPr lang="en-US" dirty="0" err="1" smtClean="0">
                <a:solidFill>
                  <a:schemeClr val="bg2">
                    <a:lumMod val="50000"/>
                  </a:schemeClr>
                </a:solidFill>
                <a:latin typeface="Comic Sans MS" pitchFamily="66" charset="0"/>
              </a:rPr>
              <a:t>Bogdan</a:t>
            </a:r>
            <a:r>
              <a:rPr lang="en-US" dirty="0" smtClean="0">
                <a:solidFill>
                  <a:schemeClr val="bg2">
                    <a:lumMod val="50000"/>
                  </a:schemeClr>
                </a:solidFill>
                <a:latin typeface="Comic Sans MS" pitchFamily="66" charset="0"/>
              </a:rPr>
              <a:t> </a:t>
            </a:r>
            <a:r>
              <a:rPr lang="en-US" dirty="0" err="1" smtClean="0">
                <a:solidFill>
                  <a:schemeClr val="bg2">
                    <a:lumMod val="50000"/>
                  </a:schemeClr>
                </a:solidFill>
                <a:latin typeface="Comic Sans MS" pitchFamily="66" charset="0"/>
              </a:rPr>
              <a:t>Ivanovich</a:t>
            </a:r>
            <a:r>
              <a:rPr lang="en-US" dirty="0" smtClean="0">
                <a:solidFill>
                  <a:schemeClr val="bg2">
                    <a:lumMod val="50000"/>
                  </a:schemeClr>
                </a:solidFill>
                <a:latin typeface="Comic Sans MS" pitchFamily="66" charset="0"/>
              </a:rPr>
              <a:t> (1849-1917) and </a:t>
            </a:r>
            <a:r>
              <a:rPr lang="en-US" dirty="0" err="1" smtClean="0">
                <a:solidFill>
                  <a:schemeClr val="bg2">
                    <a:lumMod val="50000"/>
                  </a:schemeClr>
                </a:solidFill>
                <a:latin typeface="Comic Sans MS" pitchFamily="66" charset="0"/>
              </a:rPr>
              <a:t>Varvara</a:t>
            </a:r>
            <a:r>
              <a:rPr lang="en-US" dirty="0" smtClean="0">
                <a:solidFill>
                  <a:schemeClr val="bg2">
                    <a:lumMod val="50000"/>
                  </a:schemeClr>
                </a:solidFill>
                <a:latin typeface="Comic Sans MS" pitchFamily="66" charset="0"/>
              </a:rPr>
              <a:t> </a:t>
            </a:r>
            <a:r>
              <a:rPr lang="en-US" dirty="0" err="1" smtClean="0">
                <a:solidFill>
                  <a:schemeClr val="bg2">
                    <a:lumMod val="50000"/>
                  </a:schemeClr>
                </a:solidFill>
                <a:latin typeface="Comic Sans MS" pitchFamily="66" charset="0"/>
              </a:rPr>
              <a:t>Nikolaevna</a:t>
            </a:r>
            <a:r>
              <a:rPr lang="en-US" dirty="0" smtClean="0">
                <a:solidFill>
                  <a:schemeClr val="bg2">
                    <a:lumMod val="50000"/>
                  </a:schemeClr>
                </a:solidFill>
                <a:latin typeface="Comic Sans MS" pitchFamily="66" charset="0"/>
              </a:rPr>
              <a:t> (1852-1922) </a:t>
            </a:r>
            <a:r>
              <a:rPr lang="en-US" dirty="0" err="1" smtClean="0">
                <a:solidFill>
                  <a:schemeClr val="bg2">
                    <a:lumMod val="50000"/>
                  </a:schemeClr>
                </a:solidFill>
                <a:latin typeface="Comic Sans MS" pitchFamily="66" charset="0"/>
              </a:rPr>
              <a:t>Khanenko</a:t>
            </a:r>
            <a:r>
              <a:rPr lang="en-US" dirty="0" smtClean="0">
                <a:solidFill>
                  <a:schemeClr val="bg2">
                    <a:lumMod val="50000"/>
                  </a:schemeClr>
                </a:solidFill>
                <a:latin typeface="Comic Sans MS" pitchFamily="66" charset="0"/>
              </a:rPr>
              <a:t>. In 1917 their private collection was passed as a gift to City of Kiev. The collection of the museum has been made bigger more than 13 times in subsequent years as the result of the incorporation of some other private collections. There are around 2,000 exhibits in the halls of the museum. Art Museum named after famous Ukrainian patrons of arts </a:t>
            </a:r>
            <a:r>
              <a:rPr lang="en-US" dirty="0" err="1" smtClean="0">
                <a:solidFill>
                  <a:schemeClr val="bg2">
                    <a:lumMod val="50000"/>
                  </a:schemeClr>
                </a:solidFill>
                <a:latin typeface="Comic Sans MS" pitchFamily="66" charset="0"/>
              </a:rPr>
              <a:t>Bogdan</a:t>
            </a:r>
            <a:r>
              <a:rPr lang="en-US" dirty="0" smtClean="0">
                <a:solidFill>
                  <a:schemeClr val="bg2">
                    <a:lumMod val="50000"/>
                  </a:schemeClr>
                </a:solidFill>
                <a:latin typeface="Comic Sans MS" pitchFamily="66" charset="0"/>
              </a:rPr>
              <a:t> and </a:t>
            </a:r>
            <a:r>
              <a:rPr lang="en-US" dirty="0" err="1" smtClean="0">
                <a:solidFill>
                  <a:schemeClr val="bg2">
                    <a:lumMod val="50000"/>
                  </a:schemeClr>
                </a:solidFill>
                <a:latin typeface="Comic Sans MS" pitchFamily="66" charset="0"/>
              </a:rPr>
              <a:t>Varvara</a:t>
            </a:r>
            <a:r>
              <a:rPr lang="en-US" dirty="0" smtClean="0">
                <a:solidFill>
                  <a:schemeClr val="bg2">
                    <a:lumMod val="50000"/>
                  </a:schemeClr>
                </a:solidFill>
                <a:latin typeface="Comic Sans MS" pitchFamily="66" charset="0"/>
              </a:rPr>
              <a:t> </a:t>
            </a:r>
            <a:r>
              <a:rPr lang="en-US" dirty="0" err="1" smtClean="0">
                <a:solidFill>
                  <a:schemeClr val="bg2">
                    <a:lumMod val="50000"/>
                  </a:schemeClr>
                </a:solidFill>
                <a:latin typeface="Comic Sans MS" pitchFamily="66" charset="0"/>
              </a:rPr>
              <a:t>Khanenko</a:t>
            </a:r>
            <a:r>
              <a:rPr lang="en-US" dirty="0" smtClean="0">
                <a:solidFill>
                  <a:schemeClr val="bg2">
                    <a:lumMod val="50000"/>
                  </a:schemeClr>
                </a:solidFill>
                <a:latin typeface="Comic Sans MS" pitchFamily="66" charset="0"/>
              </a:rPr>
              <a:t> (Kiev Museum of Western and Oriental Arts) is famous as the largest collection of European and Oriental Arts in Ukraine.</a:t>
            </a:r>
            <a:endParaRPr lang="ru-RU" dirty="0">
              <a:solidFill>
                <a:schemeClr val="bg2">
                  <a:lumMod val="50000"/>
                </a:schemeClr>
              </a:solidFill>
              <a:latin typeface="Comic Sans MS" pitchFamily="66" charset="0"/>
            </a:endParaRPr>
          </a:p>
        </p:txBody>
      </p:sp>
      <p:pic>
        <p:nvPicPr>
          <p:cNvPr id="27650" name="Picture 2" descr="http://s06.radikal.ru/i179/1111/6a/a6f91a10a4a6.jpg"/>
          <p:cNvPicPr>
            <a:picLocks noChangeAspect="1" noChangeArrowheads="1"/>
          </p:cNvPicPr>
          <p:nvPr/>
        </p:nvPicPr>
        <p:blipFill>
          <a:blip r:embed="rId2" cstate="print"/>
          <a:srcRect/>
          <a:stretch>
            <a:fillRect/>
          </a:stretch>
        </p:blipFill>
        <p:spPr bwMode="auto">
          <a:xfrm>
            <a:off x="5429256" y="4339834"/>
            <a:ext cx="3357554" cy="2518166"/>
          </a:xfrm>
          <a:prstGeom prst="rect">
            <a:avLst/>
          </a:prstGeom>
          <a:noFill/>
        </p:spPr>
      </p:pic>
      <p:pic>
        <p:nvPicPr>
          <p:cNvPr id="27652" name="Picture 4" descr="http://www.crworld.ru/upload/medialibrary/332/332d006ab00485985afe308300c7c36f.jpg"/>
          <p:cNvPicPr>
            <a:picLocks noChangeAspect="1" noChangeArrowheads="1"/>
          </p:cNvPicPr>
          <p:nvPr/>
        </p:nvPicPr>
        <p:blipFill>
          <a:blip r:embed="rId3" cstate="print"/>
          <a:srcRect/>
          <a:stretch>
            <a:fillRect/>
          </a:stretch>
        </p:blipFill>
        <p:spPr bwMode="auto">
          <a:xfrm>
            <a:off x="1357290" y="4357694"/>
            <a:ext cx="3322001" cy="250030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solidFill>
                  <a:schemeClr val="accent6">
                    <a:lumMod val="50000"/>
                  </a:schemeClr>
                </a:solidFill>
              </a:rPr>
              <a:t>Dnepropetrovsk art museum</a:t>
            </a:r>
            <a:br>
              <a:rPr lang="en-US" dirty="0" smtClean="0">
                <a:solidFill>
                  <a:schemeClr val="accent6">
                    <a:lumMod val="50000"/>
                  </a:schemeClr>
                </a:solidFill>
              </a:rPr>
            </a:br>
            <a:endParaRPr lang="ru-RU" dirty="0">
              <a:solidFill>
                <a:schemeClr val="accent6">
                  <a:lumMod val="50000"/>
                </a:schemeClr>
              </a:solidFill>
            </a:endParaRPr>
          </a:p>
        </p:txBody>
      </p:sp>
      <p:sp>
        <p:nvSpPr>
          <p:cNvPr id="3" name="Содержимое 2"/>
          <p:cNvSpPr>
            <a:spLocks noGrp="1"/>
          </p:cNvSpPr>
          <p:nvPr>
            <p:ph idx="1"/>
          </p:nvPr>
        </p:nvSpPr>
        <p:spPr>
          <a:xfrm>
            <a:off x="1435608" y="1000108"/>
            <a:ext cx="7498080" cy="2928958"/>
          </a:xfrm>
        </p:spPr>
        <p:txBody>
          <a:bodyPr>
            <a:normAutofit fontScale="70000" lnSpcReduction="20000"/>
          </a:bodyPr>
          <a:lstStyle/>
          <a:p>
            <a:pPr algn="just">
              <a:buNone/>
            </a:pPr>
            <a:r>
              <a:rPr lang="en-US" dirty="0" smtClean="0">
                <a:solidFill>
                  <a:schemeClr val="bg2">
                    <a:lumMod val="50000"/>
                  </a:schemeClr>
                </a:solidFill>
                <a:latin typeface="Comic Sans MS" pitchFamily="66" charset="0"/>
              </a:rPr>
              <a:t>		One of the leading Ukrainian art museums, Dnepropetrovsk (originally </a:t>
            </a:r>
            <a:r>
              <a:rPr lang="en-US" dirty="0" err="1" smtClean="0">
                <a:solidFill>
                  <a:schemeClr val="bg2">
                    <a:lumMod val="50000"/>
                  </a:schemeClr>
                </a:solidFill>
                <a:latin typeface="Comic Sans MS" pitchFamily="66" charset="0"/>
              </a:rPr>
              <a:t>Ekaterinoslav</a:t>
            </a:r>
            <a:r>
              <a:rPr lang="en-US" dirty="0" smtClean="0">
                <a:solidFill>
                  <a:schemeClr val="bg2">
                    <a:lumMod val="50000"/>
                  </a:schemeClr>
                </a:solidFill>
                <a:latin typeface="Comic Sans MS" pitchFamily="66" charset="0"/>
              </a:rPr>
              <a:t>) art museum was founded in 1914. Now the museum owns a valuable collection of Dnepropetrovsk </a:t>
            </a:r>
            <a:r>
              <a:rPr lang="en-US" dirty="0" err="1" smtClean="0">
                <a:solidFill>
                  <a:schemeClr val="bg2">
                    <a:lumMod val="50000"/>
                  </a:schemeClr>
                </a:solidFill>
                <a:latin typeface="Comic Sans MS" pitchFamily="66" charset="0"/>
              </a:rPr>
              <a:t>regioncultural</a:t>
            </a:r>
            <a:r>
              <a:rPr lang="en-US" dirty="0" smtClean="0">
                <a:solidFill>
                  <a:schemeClr val="bg2">
                    <a:lumMod val="50000"/>
                  </a:schemeClr>
                </a:solidFill>
                <a:latin typeface="Comic Sans MS" pitchFamily="66" charset="0"/>
              </a:rPr>
              <a:t> heritage. There is a large selection of paintings, sculptures, graphics, Western European and national arts and crafts. The collection of Dnepropetrovsk art museum includes over 8000 works of art from Ukraine, Europe, and Russia. </a:t>
            </a:r>
            <a:endParaRPr lang="ru-RU" dirty="0">
              <a:solidFill>
                <a:schemeClr val="bg2">
                  <a:lumMod val="50000"/>
                </a:schemeClr>
              </a:solidFill>
              <a:latin typeface="Comic Sans MS" pitchFamily="66" charset="0"/>
            </a:endParaRPr>
          </a:p>
        </p:txBody>
      </p:sp>
      <p:pic>
        <p:nvPicPr>
          <p:cNvPr id="28674" name="Picture 2" descr="http://ua-travelling.com/uploads/gallery/60fd6ec9bm3sv.jpg"/>
          <p:cNvPicPr>
            <a:picLocks noChangeAspect="1" noChangeArrowheads="1"/>
          </p:cNvPicPr>
          <p:nvPr/>
        </p:nvPicPr>
        <p:blipFill>
          <a:blip r:embed="rId2" cstate="print"/>
          <a:srcRect/>
          <a:stretch>
            <a:fillRect/>
          </a:stretch>
        </p:blipFill>
        <p:spPr bwMode="auto">
          <a:xfrm>
            <a:off x="1071538" y="3787616"/>
            <a:ext cx="3786214" cy="3070384"/>
          </a:xfrm>
          <a:prstGeom prst="rect">
            <a:avLst/>
          </a:prstGeom>
          <a:noFill/>
        </p:spPr>
      </p:pic>
      <p:pic>
        <p:nvPicPr>
          <p:cNvPr id="28676" name="Picture 4" descr="http://www.dv-reclama.ru/ftp/2013/Personalnaya_vystavka_hudojnik_Nikas_Safronov_Dalnevostochnyy_hudojestvennyy_muzey_Habarovsk_3.jpg"/>
          <p:cNvPicPr>
            <a:picLocks noChangeAspect="1" noChangeArrowheads="1"/>
          </p:cNvPicPr>
          <p:nvPr/>
        </p:nvPicPr>
        <p:blipFill>
          <a:blip r:embed="rId3" cstate="print"/>
          <a:srcRect/>
          <a:stretch>
            <a:fillRect/>
          </a:stretch>
        </p:blipFill>
        <p:spPr bwMode="auto">
          <a:xfrm>
            <a:off x="4491816" y="3786190"/>
            <a:ext cx="4652183" cy="3071809"/>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nn-NO" dirty="0" smtClean="0">
                <a:solidFill>
                  <a:schemeClr val="accent6">
                    <a:lumMod val="50000"/>
                  </a:schemeClr>
                </a:solidFill>
              </a:rPr>
              <a:t>Ivano Frankivsk  regional art museum</a:t>
            </a:r>
            <a:endParaRPr lang="ru-RU" dirty="0">
              <a:solidFill>
                <a:schemeClr val="accent6">
                  <a:lumMod val="50000"/>
                </a:schemeClr>
              </a:solidFill>
            </a:endParaRPr>
          </a:p>
        </p:txBody>
      </p:sp>
      <p:sp>
        <p:nvSpPr>
          <p:cNvPr id="3" name="Содержимое 2"/>
          <p:cNvSpPr>
            <a:spLocks noGrp="1"/>
          </p:cNvSpPr>
          <p:nvPr>
            <p:ph idx="1"/>
          </p:nvPr>
        </p:nvSpPr>
        <p:spPr>
          <a:xfrm>
            <a:off x="1142976" y="1447800"/>
            <a:ext cx="7790712" cy="2624142"/>
          </a:xfrm>
        </p:spPr>
        <p:txBody>
          <a:bodyPr>
            <a:normAutofit fontScale="70000" lnSpcReduction="20000"/>
          </a:bodyPr>
          <a:lstStyle/>
          <a:p>
            <a:pPr>
              <a:buNone/>
            </a:pPr>
            <a:r>
              <a:rPr lang="en-US" dirty="0" smtClean="0">
                <a:solidFill>
                  <a:schemeClr val="bg2">
                    <a:lumMod val="50000"/>
                  </a:schemeClr>
                </a:solidFill>
                <a:latin typeface="Comic Sans MS" pitchFamily="66" charset="0"/>
              </a:rPr>
              <a:t>		The museum was opened in 1980, May 18 in the building of the XVII </a:t>
            </a:r>
            <a:r>
              <a:rPr lang="en-US" dirty="0" err="1" smtClean="0">
                <a:solidFill>
                  <a:schemeClr val="bg2">
                    <a:lumMod val="50000"/>
                  </a:schemeClr>
                </a:solidFill>
                <a:latin typeface="Comic Sans MS" pitchFamily="66" charset="0"/>
              </a:rPr>
              <a:t>сentury</a:t>
            </a:r>
            <a:r>
              <a:rPr lang="en-US" dirty="0" smtClean="0">
                <a:solidFill>
                  <a:schemeClr val="bg2">
                    <a:lumMod val="50000"/>
                  </a:schemeClr>
                </a:solidFill>
                <a:latin typeface="Comic Sans MS" pitchFamily="66" charset="0"/>
              </a:rPr>
              <a:t> architectural monument — Collegiate Roman Catholic church of St. Virgin Immaculate </a:t>
            </a:r>
            <a:r>
              <a:rPr lang="en-US" dirty="0" err="1" smtClean="0">
                <a:solidFill>
                  <a:schemeClr val="bg2">
                    <a:lumMod val="50000"/>
                  </a:schemeClr>
                </a:solidFill>
                <a:latin typeface="Comic Sans MS" pitchFamily="66" charset="0"/>
              </a:rPr>
              <a:t>Conception.The</a:t>
            </a:r>
            <a:r>
              <a:rPr lang="en-US" dirty="0" smtClean="0">
                <a:solidFill>
                  <a:schemeClr val="bg2">
                    <a:lumMod val="50000"/>
                  </a:schemeClr>
                </a:solidFill>
                <a:latin typeface="Comic Sans MS" pitchFamily="66" charset="0"/>
              </a:rPr>
              <a:t> museum is considered to be the regional art treasury. Its collection houses 15 thousand unique monuments of Galician icon painting and baroque sculpture, creative works of Ukrainian art classics.</a:t>
            </a:r>
          </a:p>
        </p:txBody>
      </p:sp>
      <p:pic>
        <p:nvPicPr>
          <p:cNvPr id="29698" name="Picture 2" descr="http://www.favorit-ukraine.com/u/1/images/2180-4.jpg"/>
          <p:cNvPicPr>
            <a:picLocks noChangeAspect="1" noChangeArrowheads="1"/>
          </p:cNvPicPr>
          <p:nvPr/>
        </p:nvPicPr>
        <p:blipFill>
          <a:blip r:embed="rId2" cstate="print"/>
          <a:srcRect/>
          <a:stretch>
            <a:fillRect/>
          </a:stretch>
        </p:blipFill>
        <p:spPr bwMode="auto">
          <a:xfrm rot="10800000" flipV="1">
            <a:off x="4929190" y="4097299"/>
            <a:ext cx="4214810" cy="2760701"/>
          </a:xfrm>
          <a:prstGeom prst="rect">
            <a:avLst/>
          </a:prstGeom>
          <a:noFill/>
        </p:spPr>
      </p:pic>
      <p:pic>
        <p:nvPicPr>
          <p:cNvPr id="29700" name="Picture 4" descr="click to close"/>
          <p:cNvPicPr>
            <a:picLocks noChangeAspect="1" noChangeArrowheads="1"/>
          </p:cNvPicPr>
          <p:nvPr/>
        </p:nvPicPr>
        <p:blipFill>
          <a:blip r:embed="rId3" cstate="print"/>
          <a:srcRect/>
          <a:stretch>
            <a:fillRect/>
          </a:stretch>
        </p:blipFill>
        <p:spPr bwMode="auto">
          <a:xfrm>
            <a:off x="928661" y="4143380"/>
            <a:ext cx="4008931" cy="2714621"/>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err="1" smtClean="0">
                <a:solidFill>
                  <a:schemeClr val="accent6">
                    <a:lumMod val="50000"/>
                  </a:schemeClr>
                </a:solidFill>
              </a:rPr>
              <a:t>Lviv</a:t>
            </a:r>
            <a:r>
              <a:rPr lang="en-US" dirty="0" smtClean="0">
                <a:solidFill>
                  <a:schemeClr val="accent6">
                    <a:lumMod val="50000"/>
                  </a:schemeClr>
                </a:solidFill>
              </a:rPr>
              <a:t> National Art Gallery </a:t>
            </a:r>
            <a:br>
              <a:rPr lang="en-US" dirty="0" smtClean="0">
                <a:solidFill>
                  <a:schemeClr val="accent6">
                    <a:lumMod val="50000"/>
                  </a:schemeClr>
                </a:solidFill>
              </a:rPr>
            </a:br>
            <a:endParaRPr lang="ru-RU" dirty="0">
              <a:solidFill>
                <a:schemeClr val="accent6">
                  <a:lumMod val="50000"/>
                </a:schemeClr>
              </a:solidFill>
            </a:endParaRPr>
          </a:p>
        </p:txBody>
      </p:sp>
      <p:sp>
        <p:nvSpPr>
          <p:cNvPr id="3" name="Содержимое 2"/>
          <p:cNvSpPr>
            <a:spLocks noGrp="1"/>
          </p:cNvSpPr>
          <p:nvPr>
            <p:ph idx="1"/>
          </p:nvPr>
        </p:nvSpPr>
        <p:spPr>
          <a:xfrm>
            <a:off x="1435608" y="1071546"/>
            <a:ext cx="7498080" cy="2786082"/>
          </a:xfrm>
        </p:spPr>
        <p:txBody>
          <a:bodyPr>
            <a:normAutofit fontScale="92500" lnSpcReduction="20000"/>
          </a:bodyPr>
          <a:lstStyle/>
          <a:p>
            <a:pPr>
              <a:buNone/>
            </a:pPr>
            <a:r>
              <a:rPr lang="en-US" dirty="0" smtClean="0">
                <a:solidFill>
                  <a:schemeClr val="bg2">
                    <a:lumMod val="50000"/>
                  </a:schemeClr>
                </a:solidFill>
                <a:latin typeface="Comic Sans MS" pitchFamily="66" charset="0"/>
              </a:rPr>
              <a:t>		</a:t>
            </a:r>
            <a:r>
              <a:rPr lang="en-US" dirty="0" err="1" smtClean="0">
                <a:solidFill>
                  <a:schemeClr val="bg2">
                    <a:lumMod val="50000"/>
                  </a:schemeClr>
                </a:solidFill>
                <a:latin typeface="Comic Sans MS" pitchFamily="66" charset="0"/>
              </a:rPr>
              <a:t>Lviv</a:t>
            </a:r>
            <a:r>
              <a:rPr lang="en-US" dirty="0" smtClean="0">
                <a:solidFill>
                  <a:schemeClr val="bg2">
                    <a:lumMod val="50000"/>
                  </a:schemeClr>
                </a:solidFill>
                <a:latin typeface="Comic Sans MS" pitchFamily="66" charset="0"/>
              </a:rPr>
              <a:t> National Art Gallery , a leading art museum in Ukraine, has over 60,000 artworks in its collection, including works of Polish, Italian, French, German, Dutch and Flemish, Spanish, Austrian and other European artists.</a:t>
            </a:r>
            <a:endParaRPr lang="ru-RU" dirty="0">
              <a:solidFill>
                <a:schemeClr val="bg2">
                  <a:lumMod val="50000"/>
                </a:schemeClr>
              </a:solidFill>
              <a:latin typeface="Comic Sans MS" pitchFamily="66" charset="0"/>
            </a:endParaRPr>
          </a:p>
        </p:txBody>
      </p:sp>
      <p:pic>
        <p:nvPicPr>
          <p:cNvPr id="5" name="Picture 2" descr="File:Lwowska Galeria Sztuki - Wnętrza 01.JPG"/>
          <p:cNvPicPr>
            <a:picLocks noChangeAspect="1" noChangeArrowheads="1"/>
          </p:cNvPicPr>
          <p:nvPr/>
        </p:nvPicPr>
        <p:blipFill>
          <a:blip r:embed="rId2" cstate="print"/>
          <a:srcRect/>
          <a:stretch>
            <a:fillRect/>
          </a:stretch>
        </p:blipFill>
        <p:spPr bwMode="auto">
          <a:xfrm>
            <a:off x="5072066" y="3804048"/>
            <a:ext cx="4071934" cy="3053951"/>
          </a:xfrm>
          <a:prstGeom prst="rect">
            <a:avLst/>
          </a:prstGeom>
          <a:noFill/>
        </p:spPr>
      </p:pic>
      <p:pic>
        <p:nvPicPr>
          <p:cNvPr id="6" name="Picture 2" descr="Файл:LvivArtGallery.JPG"/>
          <p:cNvPicPr>
            <a:picLocks noChangeAspect="1" noChangeArrowheads="1"/>
          </p:cNvPicPr>
          <p:nvPr/>
        </p:nvPicPr>
        <p:blipFill>
          <a:blip r:embed="rId3" cstate="print"/>
          <a:srcRect/>
          <a:stretch>
            <a:fillRect/>
          </a:stretch>
        </p:blipFill>
        <p:spPr bwMode="auto">
          <a:xfrm>
            <a:off x="1000100" y="3804024"/>
            <a:ext cx="4071966" cy="3053975"/>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solidFill>
                  <a:schemeClr val="accent6">
                    <a:lumMod val="50000"/>
                  </a:schemeClr>
                </a:solidFill>
              </a:rPr>
              <a:t>Wooden Sculpture Museum</a:t>
            </a:r>
            <a:endParaRPr lang="ru-RU" dirty="0">
              <a:solidFill>
                <a:schemeClr val="accent6">
                  <a:lumMod val="50000"/>
                </a:schemeClr>
              </a:solidFill>
            </a:endParaRPr>
          </a:p>
        </p:txBody>
      </p:sp>
      <p:sp>
        <p:nvSpPr>
          <p:cNvPr id="3" name="Содержимое 2"/>
          <p:cNvSpPr>
            <a:spLocks noGrp="1"/>
          </p:cNvSpPr>
          <p:nvPr>
            <p:ph idx="1"/>
          </p:nvPr>
        </p:nvSpPr>
        <p:spPr>
          <a:xfrm>
            <a:off x="785786" y="1447800"/>
            <a:ext cx="4214842" cy="5410200"/>
          </a:xfrm>
        </p:spPr>
        <p:txBody>
          <a:bodyPr>
            <a:normAutofit fontScale="70000" lnSpcReduction="20000"/>
          </a:bodyPr>
          <a:lstStyle/>
          <a:p>
            <a:pPr algn="just">
              <a:buNone/>
            </a:pPr>
            <a:r>
              <a:rPr lang="uk-UA" dirty="0" smtClean="0">
                <a:solidFill>
                  <a:schemeClr val="bg2">
                    <a:lumMod val="50000"/>
                  </a:schemeClr>
                </a:solidFill>
                <a:latin typeface="Comic Sans MS" pitchFamily="66" charset="0"/>
              </a:rPr>
              <a:t>		</a:t>
            </a:r>
            <a:r>
              <a:rPr lang="en-US" dirty="0" smtClean="0">
                <a:solidFill>
                  <a:schemeClr val="bg2">
                    <a:lumMod val="50000"/>
                  </a:schemeClr>
                </a:solidFill>
                <a:latin typeface="Comic Sans MS" pitchFamily="66" charset="0"/>
              </a:rPr>
              <a:t>Museum </a:t>
            </a:r>
            <a:r>
              <a:rPr lang="en-US" dirty="0" smtClean="0">
                <a:solidFill>
                  <a:schemeClr val="bg2">
                    <a:lumMod val="50000"/>
                  </a:schemeClr>
                </a:solidFill>
                <a:latin typeface="Comic Sans MS" pitchFamily="66" charset="0"/>
              </a:rPr>
              <a:t>"Wooden Sculpture" or Wooden Sculpture Museum was created in 2008 by artist Igor </a:t>
            </a:r>
            <a:r>
              <a:rPr lang="en-US" dirty="0" err="1" smtClean="0">
                <a:solidFill>
                  <a:schemeClr val="bg2">
                    <a:lumMod val="50000"/>
                  </a:schemeClr>
                </a:solidFill>
                <a:latin typeface="Comic Sans MS" pitchFamily="66" charset="0"/>
              </a:rPr>
              <a:t>Fartushnyi</a:t>
            </a:r>
            <a:r>
              <a:rPr lang="en-US" dirty="0" smtClean="0">
                <a:solidFill>
                  <a:schemeClr val="bg2">
                    <a:lumMod val="50000"/>
                  </a:schemeClr>
                </a:solidFill>
                <a:latin typeface="Comic Sans MS" pitchFamily="66" charset="0"/>
              </a:rPr>
              <a:t>. </a:t>
            </a:r>
            <a:r>
              <a:rPr lang="en-US" dirty="0" err="1" smtClean="0">
                <a:solidFill>
                  <a:schemeClr val="bg2">
                    <a:lumMod val="50000"/>
                  </a:schemeClr>
                </a:solidFill>
                <a:latin typeface="Comic Sans MS" pitchFamily="66" charset="0"/>
              </a:rPr>
              <a:t>Themuseum</a:t>
            </a:r>
            <a:r>
              <a:rPr lang="en-US" dirty="0" smtClean="0">
                <a:solidFill>
                  <a:schemeClr val="bg2">
                    <a:lumMod val="50000"/>
                  </a:schemeClr>
                </a:solidFill>
                <a:latin typeface="Comic Sans MS" pitchFamily="66" charset="0"/>
              </a:rPr>
              <a:t> is located in village </a:t>
            </a:r>
            <a:r>
              <a:rPr lang="en-US" dirty="0" err="1" smtClean="0">
                <a:solidFill>
                  <a:schemeClr val="bg2">
                    <a:lumMod val="50000"/>
                  </a:schemeClr>
                </a:solidFill>
                <a:latin typeface="Comic Sans MS" pitchFamily="66" charset="0"/>
              </a:rPr>
              <a:t>Yabluniv</a:t>
            </a:r>
            <a:r>
              <a:rPr lang="en-US" dirty="0" smtClean="0">
                <a:solidFill>
                  <a:schemeClr val="bg2">
                    <a:lumMod val="50000"/>
                  </a:schemeClr>
                </a:solidFill>
                <a:latin typeface="Comic Sans MS" pitchFamily="66" charset="0"/>
              </a:rPr>
              <a:t>, </a:t>
            </a:r>
            <a:r>
              <a:rPr lang="en-US" dirty="0" err="1" smtClean="0">
                <a:solidFill>
                  <a:schemeClr val="bg2">
                    <a:lumMod val="50000"/>
                  </a:schemeClr>
                </a:solidFill>
                <a:latin typeface="Comic Sans MS" pitchFamily="66" charset="0"/>
              </a:rPr>
              <a:t>Kosiv</a:t>
            </a:r>
            <a:r>
              <a:rPr lang="en-US" dirty="0" smtClean="0">
                <a:solidFill>
                  <a:schemeClr val="bg2">
                    <a:lumMod val="50000"/>
                  </a:schemeClr>
                </a:solidFill>
                <a:latin typeface="Comic Sans MS" pitchFamily="66" charset="0"/>
              </a:rPr>
              <a:t> district, </a:t>
            </a:r>
            <a:r>
              <a:rPr lang="en-US" dirty="0" err="1" smtClean="0">
                <a:solidFill>
                  <a:schemeClr val="bg2">
                    <a:lumMod val="50000"/>
                  </a:schemeClr>
                </a:solidFill>
                <a:latin typeface="Comic Sans MS" pitchFamily="66" charset="0"/>
              </a:rPr>
              <a:t>Ivano-Frankivsk</a:t>
            </a:r>
            <a:r>
              <a:rPr lang="en-US" dirty="0" smtClean="0">
                <a:solidFill>
                  <a:schemeClr val="bg2">
                    <a:lumMod val="50000"/>
                  </a:schemeClr>
                </a:solidFill>
                <a:latin typeface="Comic Sans MS" pitchFamily="66" charset="0"/>
              </a:rPr>
              <a:t> region, Ukraine. The museum exhibition consists of master Igor's works</a:t>
            </a:r>
            <a:r>
              <a:rPr lang="en-US" dirty="0" smtClean="0">
                <a:solidFill>
                  <a:schemeClr val="bg2">
                    <a:lumMod val="50000"/>
                  </a:schemeClr>
                </a:solidFill>
                <a:latin typeface="Comic Sans MS" pitchFamily="66" charset="0"/>
              </a:rPr>
              <a:t>.</a:t>
            </a:r>
            <a:r>
              <a:rPr lang="en-US" dirty="0" smtClean="0">
                <a:solidFill>
                  <a:schemeClr val="bg2">
                    <a:lumMod val="50000"/>
                  </a:schemeClr>
                </a:solidFill>
                <a:latin typeface="Comic Sans MS" pitchFamily="66" charset="0"/>
              </a:rPr>
              <a:t> Museum exhibition includes more than 100 sculptures made by the artist during his life. Even more sculptures are under the creation process. </a:t>
            </a:r>
            <a:endParaRPr lang="ru-RU" dirty="0">
              <a:solidFill>
                <a:schemeClr val="bg2">
                  <a:lumMod val="50000"/>
                </a:schemeClr>
              </a:solidFill>
              <a:latin typeface="Comic Sans MS" pitchFamily="66" charset="0"/>
            </a:endParaRPr>
          </a:p>
        </p:txBody>
      </p:sp>
      <p:pic>
        <p:nvPicPr>
          <p:cNvPr id="1026" name="Picture 2" descr="http://www.cretetravel.com/images/cache/images/uploads/hotels/Yakinthos/R_Yakinthos3_669_501_s_c1.jpg"/>
          <p:cNvPicPr>
            <a:picLocks noChangeAspect="1" noChangeArrowheads="1"/>
          </p:cNvPicPr>
          <p:nvPr/>
        </p:nvPicPr>
        <p:blipFill>
          <a:blip r:embed="rId2" cstate="print"/>
          <a:srcRect/>
          <a:stretch>
            <a:fillRect/>
          </a:stretch>
        </p:blipFill>
        <p:spPr bwMode="auto">
          <a:xfrm>
            <a:off x="4946729" y="2357430"/>
            <a:ext cx="4197271" cy="3143248"/>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err="1" smtClean="0">
                <a:solidFill>
                  <a:schemeClr val="accent6">
                    <a:lumMod val="50000"/>
                  </a:schemeClr>
                </a:solidFill>
              </a:rPr>
              <a:t>Nikanor</a:t>
            </a:r>
            <a:r>
              <a:rPr lang="en-US" dirty="0" smtClean="0">
                <a:solidFill>
                  <a:schemeClr val="accent6">
                    <a:lumMod val="50000"/>
                  </a:schemeClr>
                </a:solidFill>
              </a:rPr>
              <a:t> </a:t>
            </a:r>
            <a:r>
              <a:rPr lang="en-US" dirty="0" err="1" smtClean="0">
                <a:solidFill>
                  <a:schemeClr val="accent6">
                    <a:lumMod val="50000"/>
                  </a:schemeClr>
                </a:solidFill>
              </a:rPr>
              <a:t>Onatsky</a:t>
            </a:r>
            <a:r>
              <a:rPr lang="en-US" dirty="0" smtClean="0">
                <a:solidFill>
                  <a:schemeClr val="accent6">
                    <a:lumMod val="50000"/>
                  </a:schemeClr>
                </a:solidFill>
              </a:rPr>
              <a:t> Regional Art Museum in Sumy</a:t>
            </a:r>
            <a:br>
              <a:rPr lang="en-US" dirty="0" smtClean="0">
                <a:solidFill>
                  <a:schemeClr val="accent6">
                    <a:lumMod val="50000"/>
                  </a:schemeClr>
                </a:solidFill>
              </a:rPr>
            </a:br>
            <a:endParaRPr lang="ru-RU" dirty="0">
              <a:solidFill>
                <a:schemeClr val="accent6">
                  <a:lumMod val="50000"/>
                </a:schemeClr>
              </a:solidFill>
            </a:endParaRPr>
          </a:p>
        </p:txBody>
      </p:sp>
      <p:sp>
        <p:nvSpPr>
          <p:cNvPr id="3" name="Содержимое 2"/>
          <p:cNvSpPr>
            <a:spLocks noGrp="1"/>
          </p:cNvSpPr>
          <p:nvPr>
            <p:ph idx="1"/>
          </p:nvPr>
        </p:nvSpPr>
        <p:spPr>
          <a:xfrm>
            <a:off x="1142976" y="1214422"/>
            <a:ext cx="7498080" cy="2571768"/>
          </a:xfrm>
        </p:spPr>
        <p:txBody>
          <a:bodyPr>
            <a:normAutofit fontScale="62500" lnSpcReduction="20000"/>
          </a:bodyPr>
          <a:lstStyle/>
          <a:p>
            <a:pPr>
              <a:buNone/>
            </a:pPr>
            <a:r>
              <a:rPr lang="en-US" dirty="0" smtClean="0">
                <a:solidFill>
                  <a:schemeClr val="bg2">
                    <a:lumMod val="50000"/>
                  </a:schemeClr>
                </a:solidFill>
                <a:latin typeface="Comic Sans MS" pitchFamily="66" charset="0"/>
              </a:rPr>
              <a:t>		</a:t>
            </a:r>
            <a:r>
              <a:rPr lang="en-US" dirty="0" err="1" smtClean="0">
                <a:solidFill>
                  <a:schemeClr val="bg2">
                    <a:lumMod val="50000"/>
                  </a:schemeClr>
                </a:solidFill>
                <a:latin typeface="Comic Sans MS" pitchFamily="66" charset="0"/>
              </a:rPr>
              <a:t>Nikanor</a:t>
            </a:r>
            <a:r>
              <a:rPr lang="en-US" dirty="0" smtClean="0">
                <a:solidFill>
                  <a:schemeClr val="bg2">
                    <a:lumMod val="50000"/>
                  </a:schemeClr>
                </a:solidFill>
                <a:latin typeface="Comic Sans MS" pitchFamily="66" charset="0"/>
              </a:rPr>
              <a:t> </a:t>
            </a:r>
            <a:r>
              <a:rPr lang="en-US" dirty="0" err="1" smtClean="0">
                <a:solidFill>
                  <a:schemeClr val="bg2">
                    <a:lumMod val="50000"/>
                  </a:schemeClr>
                </a:solidFill>
                <a:latin typeface="Comic Sans MS" pitchFamily="66" charset="0"/>
              </a:rPr>
              <a:t>Onatsky</a:t>
            </a:r>
            <a:r>
              <a:rPr lang="en-US" dirty="0" smtClean="0">
                <a:solidFill>
                  <a:schemeClr val="bg2">
                    <a:lumMod val="50000"/>
                  </a:schemeClr>
                </a:solidFill>
                <a:latin typeface="Comic Sans MS" pitchFamily="66" charset="0"/>
              </a:rPr>
              <a:t> Regional Art Museum in Sumy is a state museum in Sumy, Ukraine. Its collection is one of the best in Ukraine and contains works of native and from all over the world artists</a:t>
            </a:r>
            <a:r>
              <a:rPr lang="en-US" dirty="0" smtClean="0">
                <a:solidFill>
                  <a:schemeClr val="bg2">
                    <a:lumMod val="50000"/>
                  </a:schemeClr>
                </a:solidFill>
                <a:latin typeface="Comic Sans MS" pitchFamily="66" charset="0"/>
              </a:rPr>
              <a:t>.</a:t>
            </a:r>
            <a:endParaRPr lang="uk-UA" dirty="0" smtClean="0">
              <a:solidFill>
                <a:schemeClr val="bg2">
                  <a:lumMod val="50000"/>
                </a:schemeClr>
              </a:solidFill>
              <a:latin typeface="Comic Sans MS" pitchFamily="66" charset="0"/>
            </a:endParaRPr>
          </a:p>
          <a:p>
            <a:pPr>
              <a:buNone/>
            </a:pPr>
            <a:r>
              <a:rPr lang="en-US" dirty="0" smtClean="0">
                <a:solidFill>
                  <a:schemeClr val="bg2">
                    <a:lumMod val="50000"/>
                  </a:schemeClr>
                </a:solidFill>
                <a:latin typeface="Comic Sans MS" pitchFamily="66" charset="0"/>
              </a:rPr>
              <a:t>		The </a:t>
            </a:r>
            <a:r>
              <a:rPr lang="en-US" dirty="0" smtClean="0">
                <a:solidFill>
                  <a:schemeClr val="bg2">
                    <a:lumMod val="50000"/>
                  </a:schemeClr>
                </a:solidFill>
                <a:latin typeface="Comic Sans MS" pitchFamily="66" charset="0"/>
              </a:rPr>
              <a:t>museum was founded on March 1, 1920, by </a:t>
            </a:r>
            <a:r>
              <a:rPr lang="en-US" i="1" dirty="0" err="1" smtClean="0">
                <a:solidFill>
                  <a:schemeClr val="bg2">
                    <a:lumMod val="50000"/>
                  </a:schemeClr>
                </a:solidFill>
                <a:latin typeface="Comic Sans MS" pitchFamily="66" charset="0"/>
              </a:rPr>
              <a:t>Nikanor</a:t>
            </a:r>
            <a:r>
              <a:rPr lang="en-US" i="1" dirty="0" smtClean="0">
                <a:solidFill>
                  <a:schemeClr val="bg2">
                    <a:lumMod val="50000"/>
                  </a:schemeClr>
                </a:solidFill>
                <a:latin typeface="Comic Sans MS" pitchFamily="66" charset="0"/>
              </a:rPr>
              <a:t> </a:t>
            </a:r>
            <a:r>
              <a:rPr lang="en-US" i="1" dirty="0" err="1" smtClean="0">
                <a:solidFill>
                  <a:schemeClr val="bg2">
                    <a:lumMod val="50000"/>
                  </a:schemeClr>
                </a:solidFill>
                <a:latin typeface="Comic Sans MS" pitchFamily="66" charset="0"/>
              </a:rPr>
              <a:t>Onatsky</a:t>
            </a:r>
            <a:r>
              <a:rPr lang="en-US" dirty="0" smtClean="0">
                <a:solidFill>
                  <a:schemeClr val="bg2">
                    <a:lumMod val="50000"/>
                  </a:schemeClr>
                </a:solidFill>
                <a:latin typeface="Comic Sans MS" pitchFamily="66" charset="0"/>
              </a:rPr>
              <a:t> (1875–1937), an artist, teacher and public figure, an apprentice </a:t>
            </a:r>
            <a:r>
              <a:rPr lang="en-US" dirty="0" smtClean="0">
                <a:solidFill>
                  <a:schemeClr val="bg2">
                    <a:lumMod val="50000"/>
                  </a:schemeClr>
                </a:solidFill>
                <a:latin typeface="Comic Sans MS" pitchFamily="66" charset="0"/>
              </a:rPr>
              <a:t>of</a:t>
            </a:r>
            <a:r>
              <a:rPr lang="uk-UA" dirty="0" smtClean="0">
                <a:solidFill>
                  <a:schemeClr val="bg2">
                    <a:lumMod val="50000"/>
                  </a:schemeClr>
                </a:solidFill>
                <a:latin typeface="Comic Sans MS" pitchFamily="66" charset="0"/>
              </a:rPr>
              <a:t> </a:t>
            </a:r>
            <a:r>
              <a:rPr lang="en-US" dirty="0" err="1" smtClean="0">
                <a:solidFill>
                  <a:schemeClr val="bg2">
                    <a:lumMod val="50000"/>
                  </a:schemeClr>
                </a:solidFill>
                <a:latin typeface="Comic Sans MS" pitchFamily="66" charset="0"/>
              </a:rPr>
              <a:t>Ilya</a:t>
            </a:r>
            <a:r>
              <a:rPr lang="en-US" dirty="0" smtClean="0">
                <a:solidFill>
                  <a:schemeClr val="bg2">
                    <a:lumMod val="50000"/>
                  </a:schemeClr>
                </a:solidFill>
                <a:latin typeface="Comic Sans MS" pitchFamily="66" charset="0"/>
              </a:rPr>
              <a:t> </a:t>
            </a:r>
            <a:r>
              <a:rPr lang="en-US" dirty="0" err="1" smtClean="0">
                <a:solidFill>
                  <a:schemeClr val="bg2">
                    <a:lumMod val="50000"/>
                  </a:schemeClr>
                </a:solidFill>
                <a:latin typeface="Comic Sans MS" pitchFamily="66" charset="0"/>
              </a:rPr>
              <a:t>Repin</a:t>
            </a:r>
            <a:endParaRPr lang="uk-UA" dirty="0" smtClean="0">
              <a:solidFill>
                <a:schemeClr val="bg2">
                  <a:lumMod val="50000"/>
                </a:schemeClr>
              </a:solidFill>
              <a:latin typeface="Comic Sans MS" pitchFamily="66" charset="0"/>
            </a:endParaRPr>
          </a:p>
          <a:p>
            <a:pPr>
              <a:buNone/>
            </a:pPr>
            <a:r>
              <a:rPr lang="en-US" dirty="0" smtClean="0">
                <a:solidFill>
                  <a:schemeClr val="bg2">
                    <a:lumMod val="50000"/>
                  </a:schemeClr>
                </a:solidFill>
                <a:latin typeface="Comic Sans MS" pitchFamily="66" charset="0"/>
              </a:rPr>
              <a:t>		The </a:t>
            </a:r>
            <a:r>
              <a:rPr lang="en-US" dirty="0" smtClean="0">
                <a:solidFill>
                  <a:schemeClr val="bg2">
                    <a:lumMod val="50000"/>
                  </a:schemeClr>
                </a:solidFill>
                <a:latin typeface="Comic Sans MS" pitchFamily="66" charset="0"/>
              </a:rPr>
              <a:t>exposition and the funds of the museum number over 15,000 museum pieces.</a:t>
            </a:r>
            <a:endParaRPr lang="ru-RU" dirty="0">
              <a:solidFill>
                <a:schemeClr val="bg2">
                  <a:lumMod val="50000"/>
                </a:schemeClr>
              </a:solidFill>
              <a:latin typeface="Comic Sans MS" pitchFamily="66" charset="0"/>
            </a:endParaRPr>
          </a:p>
        </p:txBody>
      </p:sp>
      <p:pic>
        <p:nvPicPr>
          <p:cNvPr id="20482" name="Picture 2" descr="http://restplace.com.ua/sites/default/files/styles/large/public/gallery/muz_ohackogo.jpg"/>
          <p:cNvPicPr>
            <a:picLocks noChangeAspect="1" noChangeArrowheads="1"/>
          </p:cNvPicPr>
          <p:nvPr/>
        </p:nvPicPr>
        <p:blipFill>
          <a:blip r:embed="rId2" cstate="print"/>
          <a:srcRect/>
          <a:stretch>
            <a:fillRect/>
          </a:stretch>
        </p:blipFill>
        <p:spPr bwMode="auto">
          <a:xfrm>
            <a:off x="2357422" y="3924299"/>
            <a:ext cx="5200650" cy="2933701"/>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52</TotalTime>
  <Words>48</Words>
  <PresentationFormat>Экран (4:3)</PresentationFormat>
  <Paragraphs>17</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Солнцестояние</vt:lpstr>
      <vt:lpstr>Art galleries of Ukraine</vt:lpstr>
      <vt:lpstr>National Art Museum of Ukraine </vt:lpstr>
      <vt:lpstr>Art Museum named after Bogdan and Varvara Khanenko (Kiev Museum of Western and Oriental Arts) </vt:lpstr>
      <vt:lpstr>Dnepropetrovsk art museum </vt:lpstr>
      <vt:lpstr>Ivano Frankivsk  regional art museum</vt:lpstr>
      <vt:lpstr>Lviv National Art Gallery  </vt:lpstr>
      <vt:lpstr>Wooden Sculpture Museum</vt:lpstr>
      <vt:lpstr>Nikanor Onatsky Regional Art Museum in Sumy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 galleries of Ukraine</dc:title>
  <cp:lastModifiedBy>Admin</cp:lastModifiedBy>
  <cp:revision>9</cp:revision>
  <dcterms:modified xsi:type="dcterms:W3CDTF">2014-04-07T19:23:02Z</dcterms:modified>
</cp:coreProperties>
</file>