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8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5" autoAdjust="0"/>
    <p:restoredTop sz="94635" autoAdjust="0"/>
  </p:normalViewPr>
  <p:slideViewPr>
    <p:cSldViewPr>
      <p:cViewPr varScale="1">
        <p:scale>
          <a:sx n="117" d="100"/>
          <a:sy n="117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167AF-038F-426F-88EC-63DAC1016536}" type="datetimeFigureOut">
              <a:rPr lang="ru-RU" smtClean="0"/>
              <a:pPr/>
              <a:t>03.12.2013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D592-DCA0-49F4-8808-1BF0686D37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Презентац</a:t>
            </a:r>
            <a:r>
              <a:rPr lang="uk-UA" dirty="0" smtClean="0">
                <a:latin typeface="Comic Sans MS" pitchFamily="66" charset="0"/>
              </a:rPr>
              <a:t>ія на тему </a:t>
            </a:r>
            <a:br>
              <a:rPr lang="uk-UA" dirty="0" smtClean="0">
                <a:latin typeface="Comic Sans MS" pitchFamily="66" charset="0"/>
              </a:rPr>
            </a:br>
            <a:r>
              <a:rPr lang="uk-UA" dirty="0" smtClean="0">
                <a:latin typeface="Comic Sans MS" pitchFamily="66" charset="0"/>
              </a:rPr>
              <a:t>“</a:t>
            </a:r>
            <a:r>
              <a:rPr lang="ru-RU" dirty="0" smtClean="0">
                <a:latin typeface="Comic Sans MS" pitchFamily="66" charset="0"/>
              </a:rPr>
              <a:t>Планета </a:t>
            </a:r>
            <a:r>
              <a:rPr lang="uk-UA" dirty="0" smtClean="0">
                <a:latin typeface="Comic Sans MS" pitchFamily="66" charset="0"/>
              </a:rPr>
              <a:t>Земля”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655568" y="5440288"/>
            <a:ext cx="3488432" cy="141771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Підготував</a:t>
            </a:r>
          </a:p>
          <a:p>
            <a:r>
              <a:rPr lang="uk-UA" dirty="0" smtClean="0"/>
              <a:t>Учень 11 класу</a:t>
            </a:r>
          </a:p>
          <a:p>
            <a:r>
              <a:rPr lang="uk-UA" dirty="0" smtClean="0"/>
              <a:t>Тонконог Іван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Batang" pitchFamily="18" charset="-127"/>
                <a:ea typeface="Batang" pitchFamily="18" charset="-127"/>
              </a:rPr>
              <a:t>Історичні записки</a:t>
            </a:r>
            <a:r>
              <a:rPr lang="en-US" sz="1400" dirty="0" smtClean="0">
                <a:latin typeface="Batang" pitchFamily="18" charset="-127"/>
                <a:ea typeface="Batang" pitchFamily="18" charset="-127"/>
              </a:rPr>
              <a:t>|</a:t>
            </a:r>
            <a:r>
              <a:rPr lang="ru-RU" sz="14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sz="1400" dirty="0" smtClean="0">
                <a:latin typeface="Batang" pitchFamily="18" charset="-127"/>
                <a:ea typeface="Batang" pitchFamily="18" charset="-127"/>
              </a:rPr>
              <a:t>Місяць супутник</a:t>
            </a:r>
            <a:endParaRPr lang="ru-RU" sz="1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312368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1600" dirty="0" smtClean="0"/>
              <a:t>Вперше Земля була сфотографована з космосу в 1959 році апаратом Експлорер-6. Першим людиною, що побачив змелі з космосу, став в 1961 р. Юрій Гагарін.Екіпаж Аполлона-8 в 1968 році першим спостерігав схід Землі з місячної орбіти. У 1972 році екіпаж Аполлона-17 зробив знаменитий знімок Землі –“T</a:t>
            </a:r>
            <a:r>
              <a:rPr lang="ru-RU" sz="1600" dirty="0" smtClean="0"/>
              <a:t>he </a:t>
            </a:r>
            <a:r>
              <a:rPr lang="en-US" sz="1600" dirty="0" smtClean="0"/>
              <a:t>B</a:t>
            </a:r>
            <a:r>
              <a:rPr lang="ru-RU" sz="1600" dirty="0" smtClean="0"/>
              <a:t>lue </a:t>
            </a:r>
            <a:r>
              <a:rPr lang="en-US" sz="1600" dirty="0" smtClean="0"/>
              <a:t>M</a:t>
            </a:r>
            <a:r>
              <a:rPr lang="ru-RU" sz="1600" dirty="0" smtClean="0"/>
              <a:t>arble»</a:t>
            </a:r>
            <a:br>
              <a:rPr lang="ru-RU" sz="1600" dirty="0" smtClean="0"/>
            </a:b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Місяць</a:t>
            </a:r>
            <a:r>
              <a:rPr lang="en-US" sz="1600" dirty="0" smtClean="0"/>
              <a:t>- </a:t>
            </a:r>
            <a:r>
              <a:rPr lang="en-US" sz="1600" dirty="0" smtClean="0"/>
              <a:t>відносно великий планетоподобні супутник з діаметром, рівним чверті земного. Це найбільший, по відношенню до розмірів своєї планети, супутник сонячної системи. За назвою земного місяця , природні супутники інших планет також називають "місяцями ". Гравітаційне тяжіння між Землею і Місяцем є причиною земних припливів і відливів. Аналогічний ефект на Місяці виявляється в тому, що вона постійно </a:t>
            </a:r>
            <a:r>
              <a:rPr lang="uk-UA" sz="1600" dirty="0" smtClean="0"/>
              <a:t>повернена </a:t>
            </a:r>
            <a:r>
              <a:rPr lang="en-US" sz="1600" dirty="0" smtClean="0"/>
              <a:t>до Землі однією і тією ж</a:t>
            </a:r>
            <a:r>
              <a:rPr lang="uk-UA" sz="1600" dirty="0" smtClean="0"/>
              <a:t> стороною</a:t>
            </a:r>
            <a:r>
              <a:rPr lang="en-US" sz="1600" dirty="0" smtClean="0"/>
              <a:t>. Під час </a:t>
            </a:r>
            <a:r>
              <a:rPr lang="uk-UA" sz="1600" dirty="0" smtClean="0"/>
              <a:t>оберту </a:t>
            </a:r>
            <a:r>
              <a:rPr lang="en-US" sz="1600" dirty="0" smtClean="0"/>
              <a:t>Місяця </a:t>
            </a:r>
            <a:r>
              <a:rPr lang="uk-UA" sz="1600" dirty="0" smtClean="0"/>
              <a:t>навколо </a:t>
            </a:r>
            <a:r>
              <a:rPr lang="en-US" sz="1600" dirty="0" smtClean="0"/>
              <a:t>Землі Сонце висвітлює різні ділянки поверхні супутника , що проявляється в явищі місячних фаз : темна частина поверхні відділяється від світлої термінатором.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053" name="Picture 5" descr="C:\Users\Администратор\Desktop\black-and-white-pla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2893301" cy="1808313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luxfon.com-2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2952328" cy="1800200"/>
          </a:xfrm>
          <a:prstGeom prst="rect">
            <a:avLst/>
          </a:prstGeom>
          <a:noFill/>
        </p:spPr>
      </p:pic>
      <p:pic>
        <p:nvPicPr>
          <p:cNvPr id="2055" name="Picture 7" descr="C:\Users\Администратор\Desktop\8826-1680x1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37112"/>
            <a:ext cx="2952328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Batang" pitchFamily="18" charset="-127"/>
                <a:ea typeface="Batang" pitchFamily="18" charset="-127"/>
              </a:rPr>
              <a:t>Цікаві факти</a:t>
            </a:r>
            <a:endParaRPr lang="ru-RU" sz="1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6012160" cy="181588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uk-UA" sz="1400" dirty="0" smtClean="0">
              <a:ea typeface="Calibri"/>
              <a:cs typeface="Times New Roman"/>
            </a:endParaRPr>
          </a:p>
          <a:p>
            <a:r>
              <a:rPr lang="uk-UA" sz="1400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Сахарські міражі</a:t>
            </a:r>
          </a:p>
          <a:p>
            <a:r>
              <a:rPr lang="en-US" sz="1400" dirty="0" smtClean="0">
                <a:ea typeface="Calibri"/>
                <a:cs typeface="Times New Roman"/>
              </a:rPr>
              <a:t>У пустелі Сахара щороку спостерігається величезне число міражів. Іноді міражі обманюють навіть дуже досвідчених провідників караванів. Так, в середині 20 століття в пустелі загинули 60 чоловік і 90 верблюдів. Караван «погнався» за міражем, який забрав його на 60 кілометрів убік від колодязя. Тепер складені навіть спеціальні «карти міражів» з відміткою місць, де і які явища звичайно спостерігаються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64904"/>
            <a:ext cx="6012160" cy="2246769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uk-UA" sz="1400" dirty="0" smtClean="0"/>
          </a:p>
          <a:p>
            <a:r>
              <a:rPr lang="uk-UA" sz="1400" dirty="0" smtClean="0">
                <a:solidFill>
                  <a:schemeClr val="accent6">
                    <a:lumMod val="75000"/>
                  </a:schemeClr>
                </a:solidFill>
              </a:rPr>
              <a:t>Землю чекає участь Венери</a:t>
            </a:r>
          </a:p>
          <a:p>
            <a:r>
              <a:rPr lang="uk-UA" sz="1400" dirty="0" smtClean="0"/>
              <a:t>Майбутні планети тісно пов'язане з майбутнім Сонця. У результаті накопичення в ядрі Сонця "відпрацьованого" ​​гелію, світність зірки почне повільно зростати. Яскравість сонця зросте на 10% протягом наступних 1,1 мільярд років і ще на 40% протягом наступних 3,5 мільярд років. Згідно з деякими кліматичними моделям, збільшення кількості сонячного випромінювання, що падає на поверхню Землі, призведе до катастрофічних наслідків, включаючи можливість повного випаровування всіх океанів.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69161"/>
            <a:ext cx="6012160" cy="2031325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accent6">
                    <a:lumMod val="75000"/>
                  </a:schemeClr>
                </a:solidFill>
              </a:rPr>
              <a:t>Уявіть, якщо..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US" sz="1400" dirty="0" smtClean="0"/>
              <a:t>Земля і повітря невіддільні. Якби земна атмосфера не </a:t>
            </a:r>
            <a:r>
              <a:rPr lang="uk-UA" sz="1400" dirty="0" smtClean="0"/>
              <a:t>переміщувалася</a:t>
            </a:r>
            <a:r>
              <a:rPr lang="en-US" sz="1400" dirty="0" smtClean="0"/>
              <a:t> разом із Землею, то багато </a:t>
            </a:r>
            <a:r>
              <a:rPr lang="uk-UA" sz="1400" dirty="0" smtClean="0"/>
              <a:t>подорожів </a:t>
            </a:r>
            <a:r>
              <a:rPr lang="en-US" sz="1400" dirty="0" smtClean="0"/>
              <a:t>було б вельми просто здійснювати. Достатньо було б піднятися над земною поверхнею на повітряній кулі і опуститися тоді, коли потрібн</a:t>
            </a:r>
            <a:r>
              <a:rPr lang="uk-UA" sz="1400" dirty="0" smtClean="0"/>
              <a:t>а</a:t>
            </a:r>
            <a:r>
              <a:rPr lang="en-US" sz="1400" dirty="0" smtClean="0"/>
              <a:t> ділянк</a:t>
            </a:r>
            <a:r>
              <a:rPr lang="uk-UA" sz="1400" dirty="0" smtClean="0"/>
              <a:t>а</a:t>
            </a:r>
            <a:r>
              <a:rPr lang="en-US" sz="1400" dirty="0" smtClean="0"/>
              <a:t> Землі буде під повітряною кулею.</a:t>
            </a:r>
            <a:endParaRPr lang="uk-UA" sz="1400" dirty="0" smtClean="0"/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uk-UA" sz="1400" dirty="0" smtClean="0"/>
              <a:t>Якби всі люди вживали в їжу і використовували на корм худобі рослинні ресурси морів і океанів, то їжі було б достатньо для +290 мільярдів  чоловік.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6" name="Picture 2" descr="C:\Users\Администратор\Desktop\77612876_4059800_mir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92696"/>
            <a:ext cx="3059832" cy="180020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venu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9" y="2564904"/>
            <a:ext cx="3059832" cy="2232248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1290926924_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69160"/>
            <a:ext cx="3059832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Новая папка\Картинкі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256490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atin typeface="Comic Sans MS" pitchFamily="66" charset="0"/>
              </a:rPr>
              <a:t>Кінець</a:t>
            </a:r>
            <a:r>
              <a:rPr lang="en-US" sz="5400" dirty="0" smtClean="0">
                <a:latin typeface="Comic Sans MS" pitchFamily="66" charset="0"/>
              </a:rPr>
              <a:t>.</a:t>
            </a:r>
            <a:endParaRPr lang="ru-RU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14469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2160240" cy="18002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73959847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437112"/>
            <a:ext cx="2160240" cy="18002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bd2b9aa5f09b968d23b1a585ccb8f1f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437112"/>
            <a:ext cx="2160240" cy="180020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0a2ee31428a2bd5bb05c750b57622a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37112"/>
            <a:ext cx="2232248" cy="18002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Облетівши землю, я побачив, яка прекрасна наша планета.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Люди, будемо </a:t>
            </a:r>
            <a:r>
              <a:rPr lang="uk-UA" sz="2000" dirty="0" smtClean="0">
                <a:latin typeface="Monotype Corsiva" pitchFamily="66" charset="0"/>
              </a:rPr>
              <a:t>берегти</a:t>
            </a:r>
            <a:r>
              <a:rPr lang="ru-RU" sz="2000" dirty="0" smtClean="0">
                <a:latin typeface="Monotype Corsiva" pitchFamily="66" charset="0"/>
              </a:rPr>
              <a:t>, і примножувати цю красу, а не руйнувати її.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                                                                                               Ю</a:t>
            </a:r>
            <a:r>
              <a:rPr lang="uk-UA" sz="2000" dirty="0" smtClean="0">
                <a:latin typeface="Monotype Corsiva" pitchFamily="66" charset="0"/>
              </a:rPr>
              <a:t>рій Гагарін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44824"/>
            <a:ext cx="8640960" cy="115212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0"/>
            <a:ext cx="5112568" cy="260648"/>
          </a:xfrm>
        </p:spPr>
        <p:txBody>
          <a:bodyPr>
            <a:no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Планета Земля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2952328"/>
          </a:xfrm>
          <a:noFill/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chemeClr val="tx1"/>
                </a:solidFill>
                <a:ea typeface="Calibri"/>
                <a:cs typeface="Times New Roman"/>
              </a:rPr>
              <a:t>Земля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 - ​​третя від сонця планета Сонячної системи, найбільша по діаметру, масі і щільності серед планет земної групи.</a:t>
            </a:r>
            <a:endParaRPr lang="ru-RU" sz="2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Наукові дані вказують на те, що Земля утворилася з Сонячної туманності </a:t>
            </a:r>
            <a:r>
              <a:rPr lang="ru-RU" sz="2000" dirty="0" smtClean="0">
                <a:solidFill>
                  <a:schemeClr val="tx1"/>
                </a:solidFill>
                <a:ea typeface="Calibri"/>
                <a:cs typeface="Times New Roman"/>
              </a:rPr>
              <a:t>приблизно 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4,54 мільйонів років тому, і незабаром після цього придбала свій єдиний природний супутник - Місяць. Життя з'явилася на Землі близько 3,5 мільярдів років тому.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1224136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348880"/>
            <a:ext cx="9144000" cy="172819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Администратор\Desktop\Earth-2048x1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21088"/>
            <a:ext cx="2952328" cy="237626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kosmos-planety-1920-1200-5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21088"/>
            <a:ext cx="2880320" cy="237626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c9f11b76bbe3412aeec8aaf840d23a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21088"/>
            <a:ext cx="2952328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0"/>
            <a:ext cx="5470376" cy="332656"/>
          </a:xfrm>
        </p:spPr>
        <p:txBody>
          <a:bodyPr>
            <a:normAutofit/>
          </a:bodyPr>
          <a:lstStyle/>
          <a:p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Земля - начарівніша планета Сонячної системи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230425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1"/>
                </a:solidFill>
              </a:rPr>
              <a:t>З моменту появи життя на планеті, біосфера Землі значно змінила атмосферу та інші абіотичні чинники, зумовивши кількісне зростання аеробних організмів. Після, утворюється озоновий шар і магнітне поле Землі, що послаблює шкідливу сонячну радіацію. Завдяки всьому цьому, на Землі зберігається життя, кора і тектонічні  плити планети поступово рухаються по Землі. Поверхня, це 70 % океану і 30 % суші. Внутрішні області Землі досить активні і складаються з товстого відносно твердого шару званого мантією, яка покрывае рідке зовнішнє ядро ( яке і є джерелом магнітного поля Землі ) і внутрішнє тверде залізне ядро.</a:t>
            </a:r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1026" name="Picture 2" descr="C:\Users\Администратор\Desktop\1347987894-530405-0252230_www.nevseoboi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77072"/>
            <a:ext cx="4392488" cy="232089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16031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7072"/>
            <a:ext cx="4392488" cy="231325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3000"/>
            </a:schemeClr>
          </a:solidFill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764704"/>
            <a:ext cx="4788024" cy="3096344"/>
          </a:xfrm>
          <a:solidFill>
            <a:schemeClr val="tx1">
              <a:alpha val="2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Вісь обертання: 23,4 </a:t>
            </a:r>
            <a:r>
              <a:rPr lang="uk-UA" sz="1600" dirty="0" smtClean="0"/>
              <a:t>° С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Маса: </a:t>
            </a:r>
            <a:r>
              <a:rPr lang="uk-UA" sz="1600" dirty="0" smtClean="0"/>
              <a:t>~ 6х10 в 24 сте</a:t>
            </a:r>
            <a:r>
              <a:rPr lang="en-US" sz="1600" dirty="0" smtClean="0"/>
              <a:t>пе</a:t>
            </a:r>
            <a:r>
              <a:rPr lang="uk-UA" sz="1600" dirty="0" smtClean="0"/>
              <a:t>ні кг.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Ра</a:t>
            </a: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діус: </a:t>
            </a:r>
            <a:r>
              <a:rPr lang="uk-UA" sz="1600" dirty="0" smtClean="0"/>
              <a:t>6378 км.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Температура поверхні: </a:t>
            </a:r>
            <a:b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1600" dirty="0" smtClean="0"/>
              <a:t>середня  </a:t>
            </a: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r>
              <a:rPr lang="uk-UA" sz="1600" dirty="0" smtClean="0"/>
              <a:t>+16° С </a:t>
            </a:r>
            <a:br>
              <a:rPr lang="uk-UA" sz="1600" dirty="0" smtClean="0"/>
            </a:br>
            <a:r>
              <a:rPr lang="uk-UA" sz="1600" dirty="0" smtClean="0"/>
              <a:t>максимальна               +60° С</a:t>
            </a:r>
            <a:br>
              <a:rPr lang="uk-UA" sz="1600" dirty="0" smtClean="0"/>
            </a:br>
            <a:r>
              <a:rPr lang="uk-UA" sz="1600" dirty="0" smtClean="0"/>
              <a:t>мінімальна                    -88° С </a:t>
            </a:r>
            <a:br>
              <a:rPr lang="uk-UA" sz="1600" dirty="0" smtClean="0"/>
            </a:b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Рік: </a:t>
            </a:r>
            <a:r>
              <a:rPr lang="uk-UA" sz="1600" dirty="0" smtClean="0"/>
              <a:t>365 діб 5год 48 хв. 46с.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</a:rPr>
              <a:t>Склад атмосфери: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-Азот</a:t>
            </a:r>
            <a:r>
              <a:rPr lang="en-US" sz="1600" dirty="0" smtClean="0"/>
              <a:t> (78</a:t>
            </a:r>
            <a:r>
              <a:rPr lang="ru-RU" sz="1600" dirty="0" smtClean="0"/>
              <a:t>%)</a:t>
            </a:r>
            <a:br>
              <a:rPr lang="ru-RU" sz="1600" dirty="0" smtClean="0"/>
            </a:br>
            <a:r>
              <a:rPr lang="uk-UA" sz="1600" dirty="0" smtClean="0"/>
              <a:t>-Кисень (21%)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-Аргон (0,93%)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/>
              <a:t>-Вуглекислий газ (0,038%)</a:t>
            </a:r>
            <a:br>
              <a:rPr lang="uk-UA" sz="16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764704"/>
            <a:ext cx="4283968" cy="3096344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sz="1300" dirty="0" smtClean="0">
                <a:solidFill>
                  <a:schemeClr val="accent6">
                    <a:lumMod val="75000"/>
                  </a:schemeClr>
                </a:solidFill>
              </a:rPr>
              <a:t>Внутрішня будова планети:</a:t>
            </a:r>
            <a:endParaRPr lang="ru-RU" sz="1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-кора</a:t>
            </a:r>
            <a:endParaRPr lang="ru-RU" sz="1300" dirty="0" smtClean="0">
              <a:solidFill>
                <a:schemeClr val="tx1"/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-мантія</a:t>
            </a:r>
            <a:endParaRPr lang="ru-RU" sz="1300" dirty="0" smtClean="0">
              <a:solidFill>
                <a:schemeClr val="tx1"/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-ядро</a:t>
            </a:r>
            <a:r>
              <a:rPr lang="en-US" sz="1300" dirty="0" smtClean="0">
                <a:solidFill>
                  <a:schemeClr val="tx1"/>
                </a:solidFill>
              </a:rPr>
              <a:t> </a:t>
            </a:r>
            <a:endParaRPr lang="ru-RU" sz="1300" dirty="0" smtClean="0">
              <a:solidFill>
                <a:schemeClr val="tx1"/>
              </a:solidFill>
            </a:endParaRPr>
          </a:p>
          <a:p>
            <a:pPr algn="l"/>
            <a:r>
              <a:rPr lang="uk-UA" sz="1300" dirty="0" smtClean="0">
                <a:solidFill>
                  <a:schemeClr val="accent6">
                    <a:lumMod val="75000"/>
                  </a:schemeClr>
                </a:solidFill>
              </a:rPr>
              <a:t>Сім тектонічних плит:</a:t>
            </a:r>
            <a:endParaRPr lang="ru-RU" sz="1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-Африканська плита</a:t>
            </a:r>
            <a:endParaRPr lang="ru-RU" sz="1300" dirty="0" smtClean="0">
              <a:solidFill>
                <a:schemeClr val="tx1"/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-Антарктична плита</a:t>
            </a:r>
            <a:endParaRPr lang="ru-RU" sz="1300" dirty="0" smtClean="0">
              <a:solidFill>
                <a:schemeClr val="tx1"/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-Австралійська плита</a:t>
            </a:r>
            <a:endParaRPr lang="ru-RU" sz="1300" dirty="0" smtClean="0">
              <a:solidFill>
                <a:schemeClr val="tx1"/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-Євразійська плита</a:t>
            </a:r>
            <a:endParaRPr lang="ru-RU" sz="1300" dirty="0" smtClean="0">
              <a:solidFill>
                <a:schemeClr val="tx1"/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-Північно-Американська плита</a:t>
            </a:r>
            <a:endParaRPr lang="ru-RU" sz="1300" dirty="0" smtClean="0">
              <a:solidFill>
                <a:schemeClr val="tx1"/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-Південно-Американська плита</a:t>
            </a:r>
            <a:endParaRPr lang="ru-RU" sz="1300" dirty="0" smtClean="0">
              <a:solidFill>
                <a:schemeClr val="tx1"/>
              </a:solidFill>
            </a:endParaRPr>
          </a:p>
          <a:p>
            <a:pPr algn="l"/>
            <a:r>
              <a:rPr lang="uk-UA" sz="1300" dirty="0" smtClean="0">
                <a:solidFill>
                  <a:schemeClr val="tx1"/>
                </a:solidFill>
              </a:rPr>
              <a:t>-Тихоокеанська плита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tang" pitchFamily="18" charset="-127"/>
                <a:ea typeface="Batang" pitchFamily="18" charset="-127"/>
              </a:rPr>
              <a:t> Характеристика</a:t>
            </a:r>
            <a:endParaRPr lang="ru-RU" sz="1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Администратор\Desktop\314132-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2952328" cy="187220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345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37112"/>
            <a:ext cx="2952328" cy="187367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10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37112"/>
            <a:ext cx="288032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Batang" pitchFamily="18" charset="-127"/>
                <a:ea typeface="Batang" pitchFamily="18" charset="-127"/>
              </a:rPr>
              <a:t>Характеристика</a:t>
            </a:r>
            <a:endParaRPr lang="ru-RU" sz="1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20688"/>
            <a:ext cx="8784976" cy="3293209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Поверхня</a:t>
            </a:r>
            <a:r>
              <a:rPr lang="ru-RU" sz="1600" dirty="0" smtClean="0"/>
              <a:t>: 510,073 мл. км2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Земля: </a:t>
            </a:r>
            <a:r>
              <a:rPr lang="ru-RU" sz="1600" dirty="0" smtClean="0"/>
              <a:t>148,94 мл. км2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Вода: </a:t>
            </a:r>
            <a:r>
              <a:rPr lang="ru-RU" sz="1600" dirty="0" smtClean="0"/>
              <a:t>361,132 мл. км2</a:t>
            </a:r>
          </a:p>
          <a:p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Використання суші  *(дані на 1993 рік)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Рілля: </a:t>
            </a:r>
            <a:r>
              <a:rPr lang="ru-RU" sz="1600" dirty="0" smtClean="0"/>
              <a:t>10%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Багаторічні насадження: </a:t>
            </a:r>
            <a:r>
              <a:rPr lang="ru-RU" sz="1600" dirty="0" smtClean="0"/>
              <a:t>1%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Постійні пасовища: </a:t>
            </a:r>
            <a:r>
              <a:rPr lang="ru-RU" sz="1600" dirty="0" smtClean="0"/>
              <a:t>26%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Ліси й утішні місцевості: </a:t>
            </a:r>
            <a:r>
              <a:rPr lang="ru-RU" sz="1600" dirty="0" smtClean="0"/>
              <a:t>32%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Міста: </a:t>
            </a:r>
            <a:r>
              <a:rPr lang="ru-RU" sz="1600" dirty="0" smtClean="0"/>
              <a:t>1,5%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Інше: </a:t>
            </a:r>
            <a:r>
              <a:rPr lang="ru-RU" sz="1600" dirty="0" smtClean="0"/>
              <a:t>30%</a:t>
            </a:r>
          </a:p>
          <a:p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Антропогеография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*(дані на 2011 рік)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Населення людей: </a:t>
            </a:r>
            <a:r>
              <a:rPr lang="ru-RU" sz="1600" dirty="0" smtClean="0"/>
              <a:t>7.000.084.001 (до 2050 року близько 10 мл)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Щільність: </a:t>
            </a:r>
            <a:r>
              <a:rPr lang="ru-RU" sz="1600" dirty="0" smtClean="0"/>
              <a:t>40 чол./км2</a:t>
            </a:r>
            <a:endParaRPr lang="ru-RU" sz="1600" dirty="0"/>
          </a:p>
        </p:txBody>
      </p:sp>
      <p:pic>
        <p:nvPicPr>
          <p:cNvPr id="1026" name="Picture 2" descr="C:\Users\Администратор\Desktop\514299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2880320" cy="1944216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anypics.ru-567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37112"/>
            <a:ext cx="2952328" cy="1935215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reWalls.com-1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437112"/>
            <a:ext cx="2952328" cy="19313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88032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200" dirty="0" smtClean="0"/>
              <a:t> </a:t>
            </a:r>
            <a:r>
              <a:rPr lang="ru-RU" sz="1200" dirty="0" smtClean="0"/>
              <a:t>                                                                                                                            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Атмосфера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Газова оболонка — атмосфера, що оточує Землю, містить 78 % азоту, 21 % кисню і мізерну кількість інших газів.</a:t>
            </a:r>
            <a:br>
              <a:rPr lang="ru-RU" sz="1200" dirty="0" smtClean="0"/>
            </a:br>
            <a:r>
              <a:rPr lang="ru-RU" sz="1200" dirty="0" smtClean="0"/>
              <a:t>Нижній шар атмосфери називається тропосферою, яка досягає висоти 10— 12 км (у середніх широтах). У ній із збільшенням висоти температура спадає; вище починається стратосфера — шар постійної температури близько — 40 °С. З висоти близько 25 </a:t>
            </a:r>
            <a:r>
              <a:rPr lang="ru-RU" sz="1200" dirty="0" smtClean="0"/>
              <a:t>км. </a:t>
            </a:r>
            <a:r>
              <a:rPr lang="ru-RU" sz="1200" dirty="0" smtClean="0"/>
              <a:t>температура земної атмосфери повільно зростає внаслідок поглинання ультрафіолетового випромінювання Сонця.</a:t>
            </a:r>
            <a:br>
              <a:rPr lang="ru-RU" sz="1200" dirty="0" smtClean="0"/>
            </a:br>
            <a:r>
              <a:rPr lang="ru-RU" sz="1200" dirty="0" smtClean="0"/>
              <a:t>Густина атмосфери теж зменшується з висотою. Так, на висоті близько 6 км вона в 2 раза менша, ніж біля поверхні Землі, а на висоті в сотні кілометрів у мільйони разів менша. На висоті кількох радіусів Землі, е здебільшого водень з концентрацією частинок порядку тисяч атомів в 1 см3.</a:t>
            </a:r>
            <a:br>
              <a:rPr lang="ru-RU" sz="1200" dirty="0" smtClean="0"/>
            </a:br>
            <a:r>
              <a:rPr lang="ru-RU" sz="1200" dirty="0" smtClean="0"/>
              <a:t>У верхніх шарах земної атмосфери сонячне випромінювання спричиняє сильну іонізацію. Іонізовані шари атмосфери називаються іоносферою.</a:t>
            </a:r>
            <a:br>
              <a:rPr lang="ru-RU" sz="1200" dirty="0" smtClean="0"/>
            </a:br>
            <a:r>
              <a:rPr lang="ru-RU" sz="1200" dirty="0" smtClean="0"/>
              <a:t>Атмосфера відбиває чи поглинає більшу частину випромінювання, що надходить до Землі з космічного простору. Наприклад, вона не пропускає рентгенівське випромінювання Сонця. Атмосфера захищає нас і від безперервного бомбардування мікрометеоритами, і від руйнівної дії космічного проміння — потоків частинок (здебільшого протонів і ядер атомів гелію), що летять з великою швидкістю.</a:t>
            </a:r>
            <a:br>
              <a:rPr lang="ru-RU" sz="1200" dirty="0" smtClean="0"/>
            </a:br>
            <a:r>
              <a:rPr lang="ru-RU" sz="1200" dirty="0" smtClean="0"/>
              <a:t>Атмосфера відіграє найважливішу роль у тепловому балансі Землі. Видиме сонячне випромінювання може проходити крізь</a:t>
            </a:r>
            <a:br>
              <a:rPr lang="ru-RU" sz="1200" dirty="0" smtClean="0"/>
            </a:br>
            <a:r>
              <a:rPr lang="ru-RU" sz="1200" dirty="0" smtClean="0"/>
              <a:t>неї майже не послаблюючись. Його поглинає земна поверхня, яка при цьому нагрівається і випромінює інфрачервоні промені.</a:t>
            </a:r>
            <a:br>
              <a:rPr lang="ru-RU" sz="1200" dirty="0" smtClean="0"/>
            </a:br>
            <a:r>
              <a:rPr lang="ru-RU" sz="1200" dirty="0" smtClean="0"/>
              <a:t>За сучасними уявленнями, тільки завдяки існуванню гідросфери та атмосфери на Землі змогло зародитися життя. Тому проблеми екології, охорони природи нашої унікальної планети набувають особливого значення.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tang" pitchFamily="18" charset="-127"/>
                <a:ea typeface="Batang" pitchFamily="18" charset="-127"/>
              </a:rPr>
              <a:t>Характеристика</a:t>
            </a:r>
            <a:endParaRPr lang="ru-RU" sz="1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Администратор\Desktop\281917500_61676d0c1f_o_wallpapersuggest_com-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4104456" cy="2304256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360414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4104456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952328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Ядро.</a:t>
            </a:r>
            <a:r>
              <a:rPr lang="ru-RU" sz="1200" b="1" dirty="0" smtClean="0"/>
              <a:t> </a:t>
            </a:r>
            <a:r>
              <a:rPr lang="ru-RU" sz="1200" dirty="0" smtClean="0"/>
              <a:t>Ядро – це центральна, серцевинна частина земної кулі. Воно поки що є загадкою для науки. Впевнено можна казати лише про його радіус – близько 3500 км. Учені вважають, що зовнішня частина ядра перебуває в розплавлено-рідкому стані, а внутрішня – в твердому. Припускають також, що ядро складається з речовини, схожої на метали (із заліза з домішками кремнію або із заліза і нікелю, є й інші припущення). Температура в ядрі досягає 5 000</a:t>
            </a:r>
            <a:r>
              <a:rPr lang="ru-RU" sz="1200" baseline="30000" dirty="0" smtClean="0"/>
              <a:t>0 </a:t>
            </a:r>
            <a:r>
              <a:rPr lang="ru-RU" sz="1200" dirty="0" smtClean="0"/>
              <a:t>С.</a:t>
            </a:r>
            <a:br>
              <a:rPr lang="ru-RU" sz="1200" dirty="0" smtClean="0"/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Мантія</a:t>
            </a:r>
            <a:r>
              <a:rPr lang="ru-RU" sz="1200" b="1" i="1" dirty="0" smtClean="0"/>
              <a:t>.</a:t>
            </a:r>
            <a:r>
              <a:rPr lang="ru-RU" sz="1200" dirty="0" smtClean="0"/>
              <a:t> Це – внутрішня оболонка, яка вкриває ядро (з грецької “мантія” – “покривало”). Її потужність майже 3 000 км. Мантія – найбільша з внутрішніх оболонок планети (83 % об’єму Землі). Мантію, як і ядро, ніхто ніколи не бачив. Припускають, що, чим ближче до центра Землі, тим тиск у ній більший, а температура вища: від кількох сотень градусів до +2 500 </a:t>
            </a:r>
            <a:r>
              <a:rPr lang="ru-RU" sz="1200" baseline="30000" dirty="0" smtClean="0"/>
              <a:t>0</a:t>
            </a:r>
            <a:r>
              <a:rPr lang="ru-RU" sz="1200" dirty="0" smtClean="0"/>
              <a:t>С. При такій температурі речовина мантії мала б бути розплавленою, але плавленню заважає великий тиск. Тому вважають, що вона тверда, але водночас і розпечена.</a:t>
            </a:r>
            <a:br>
              <a:rPr lang="ru-RU" sz="1200" dirty="0" smtClean="0"/>
            </a:b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Земна кора.</a:t>
            </a:r>
            <a:r>
              <a:rPr lang="ru-RU" sz="1200" dirty="0" smtClean="0"/>
              <a:t> Земна кора – верхній твердий шар нашої планети. Порівняно з ядром і мантією, вона дуже тонка. Товща (потужність) земної кори найбільша під горами – 70 км, під рівнинами вона становить 35–40 км, а під океанами – лише 5–10 км. Земну кору часто порівнюють зі шкіркою яблука на противагу усій його м’якоті. Проте, це та земна твердь, що є для людей основою світу. Саме на цій тонкій земній корі збудовано міста, по ній ходять люди, течуть річки, в зниженнях лежать моря і океани, з неї видобувають корисні копалини.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Batang" pitchFamily="18" charset="-127"/>
                <a:ea typeface="Batang" pitchFamily="18" charset="-127"/>
              </a:rPr>
              <a:t>Характеристика</a:t>
            </a:r>
            <a:endParaRPr lang="ru-RU" sz="1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Администратор\Desktop\image09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2880320" cy="238559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vnut-stroenie-zem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2857500" cy="237626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496261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149080"/>
            <a:ext cx="2880320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Новая папка\Картинкі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tang" pitchFamily="18" charset="-127"/>
                <a:ea typeface="Batang" pitchFamily="18" charset="-127"/>
              </a:rPr>
              <a:t>Характеристика</a:t>
            </a:r>
            <a:endParaRPr lang="ru-RU" sz="1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6"/>
            <a:ext cx="9144000" cy="3323987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                                                                                                   </a:t>
            </a:r>
            <a:r>
              <a:rPr lang="uk-UA" sz="1400" dirty="0" smtClean="0">
                <a:solidFill>
                  <a:schemeClr val="accent6">
                    <a:lumMod val="75000"/>
                  </a:schemeClr>
                </a:solidFill>
              </a:rPr>
              <a:t>Магнітне поле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dirty="0" smtClean="0"/>
              <a:t>Магнітне поле Землі досить велике (близько 5- 10-5 Тл). З віддаленням від Землі індукція магнітного поля слабшає.</a:t>
            </a:r>
          </a:p>
          <a:p>
            <a:r>
              <a:rPr lang="ru-RU" sz="1400" dirty="0" smtClean="0"/>
              <a:t>Дослідження навколоземного простору космічними апаратами показало, що наша планета оточена потужним радіаційним поясом ,який складається із заряджених елементарних частинок — протонів і електронів, які швидко рухаються. Його називають також поясом частинок високих енергій.</a:t>
            </a:r>
          </a:p>
          <a:p>
            <a:r>
              <a:rPr lang="ru-RU" sz="1400" dirty="0" smtClean="0"/>
              <a:t>Внутрішня частина поясу простягається приблизно на 500— 5000 км від поверхні Землі. Зовнішня частина радіаційного поясу знаходиться на висоті від одного до п'яти радіусів Землі і скла­дається переважно з електронів, що мають енергію десятки тисяч електрон-вольтів — у 10 раз меншу за енергію частинок внутрішнього поясу.</a:t>
            </a:r>
          </a:p>
          <a:p>
            <a:r>
              <a:rPr lang="ru-RU" sz="1400" dirty="0" smtClean="0"/>
              <a:t>Частинки, які утворюють радіаційний пояс, напевно, захоплює земне магнітне поле з тих частинок, що безперервно викидає Соние. Особливо потужні потоки частинок народжуються при вибухових явищах на Сонці — так званих сонячних спалахах. Потік сонячних частинок рухається із швидкістю 400—1000 км/с і досягає Землі приблизно через 1—2 дні після того, як спалах гарячих газів на Сонці спричинив його. Такий посилений корпускулярний потік збурює магнітне поле Землі. Швидко й дуже змінюються характеристики магнітного поля, що називається магнітною бурею. Стрілка компаса коливається. </a:t>
            </a:r>
          </a:p>
          <a:p>
            <a:endParaRPr lang="ru-RU" sz="1400" dirty="0"/>
          </a:p>
        </p:txBody>
      </p:sp>
      <p:pic>
        <p:nvPicPr>
          <p:cNvPr id="1027" name="Picture 3" descr="C:\Users\Администратор\Desktop\w2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4320480" cy="2594763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1331738278_post-3-13161444646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861048"/>
            <a:ext cx="4320480" cy="26021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796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Презентація на тему  “Планета Земля”</vt:lpstr>
      <vt:lpstr>Облетівши землю, я побачив, яка прекрасна наша планета. Люди, будемо берегти, і примножувати цю красу, а не руйнувати її.                                                                                                  Юрій Гагарін</vt:lpstr>
      <vt:lpstr>Планета Земля</vt:lpstr>
      <vt:lpstr>Земля - начарівніша планета Сонячної системи</vt:lpstr>
      <vt:lpstr> Вісь обертання: 23,4 ° С Маса: ~ 6х10 в 24 степені кг. Радіус: 6378 км. Температура поверхні:  середня                         +16° С  максимальна               +60° С мінімальна                    -88° С  Рік: 365 діб 5год 48 хв. 46с.  Склад атмосфери: -Азот (78%) -Кисень (21%) -Аргон (0,93%) -Вуглекислий газ (0,038%)  </vt:lpstr>
      <vt:lpstr>Слайд 6</vt:lpstr>
      <vt:lpstr>                                                                                                                               Атмосфера Газова оболонка — атмосфера, що оточує Землю, містить 78 % азоту, 21 % кисню і мізерну кількість інших газів. Нижній шар атмосфери називається тропосферою, яка досягає висоти 10— 12 км (у середніх широтах). У ній із збільшенням висоти температура спадає; вище починається стратосфера — шар постійної температури близько — 40 °С. З висоти близько 25 км. температура земної атмосфери повільно зростає внаслідок поглинання ультрафіолетового випромінювання Сонця. Густина атмосфери теж зменшується з висотою. Так, на висоті близько 6 км вона в 2 раза менша, ніж біля поверхні Землі, а на висоті в сотні кілометрів у мільйони разів менша. На висоті кількох радіусів Землі, е здебільшого водень з концентрацією частинок порядку тисяч атомів в 1 см3. У верхніх шарах земної атмосфери сонячне випромінювання спричиняє сильну іонізацію. Іонізовані шари атмосфери називаються іоносферою. Атмосфера відбиває чи поглинає більшу частину випромінювання, що надходить до Землі з космічного простору. Наприклад, вона не пропускає рентгенівське випромінювання Сонця. Атмосфера захищає нас і від безперервного бомбардування мікрометеоритами, і від руйнівної дії космічного проміння — потоків частинок (здебільшого протонів і ядер атомів гелію), що летять з великою швидкістю. Атмосфера відіграє найважливішу роль у тепловому балансі Землі. Видиме сонячне випромінювання може проходити крізь неї майже не послаблюючись. Його поглинає земна поверхня, яка при цьому нагрівається і випромінює інфрачервоні промені. За сучасними уявленнями, тільки завдяки існуванню гідросфери та атмосфери на Землі змогло зародитися життя. Тому проблеми екології, охорони природи нашої унікальної планети набувають особливого значення.   </vt:lpstr>
      <vt:lpstr>Ядро. Ядро – це центральна, серцевинна частина земної кулі. Воно поки що є загадкою для науки. Впевнено можна казати лише про його радіус – близько 3500 км. Учені вважають, що зовнішня частина ядра перебуває в розплавлено-рідкому стані, а внутрішня – в твердому. Припускають також, що ядро складається з речовини, схожої на метали (із заліза з домішками кремнію або із заліза і нікелю, є й інші припущення). Температура в ядрі досягає 5 0000 С. Мантія. Це – внутрішня оболонка, яка вкриває ядро (з грецької “мантія” – “покривало”). Її потужність майже 3 000 км. Мантія – найбільша з внутрішніх оболонок планети (83 % об’єму Землі). Мантію, як і ядро, ніхто ніколи не бачив. Припускають, що, чим ближче до центра Землі, тим тиск у ній більший, а температура вища: від кількох сотень градусів до +2 500 0С. При такій температурі речовина мантії мала б бути розплавленою, але плавленню заважає великий тиск. Тому вважають, що вона тверда, але водночас і розпечена. Земна кора. Земна кора – верхній твердий шар нашої планети. Порівняно з ядром і мантією, вона дуже тонка. Товща (потужність) земної кори найбільша під горами – 70 км, під рівнинами вона становить 35–40 км, а під океанами – лише 5–10 км. Земну кору часто порівнюють зі шкіркою яблука на противагу усій його м’якоті. Проте, це та земна твердь, що є для людей основою світу. Саме на цій тонкій земній корі збудовано міста, по ній ходять люди, течуть річки, в зниженнях лежать моря і океани, з неї видобувають корисні копалини. </vt:lpstr>
      <vt:lpstr>Слайд 9</vt:lpstr>
      <vt:lpstr>Вперше Земля була сфотографована з космосу в 1959 році апаратом Експлорер-6. Першим людиною, що побачив змелі з космосу, став в 1961 р. Юрій Гагарін.Екіпаж Аполлона-8 в 1968 році першим спостерігав схід Землі з місячної орбіти. У 1972 році екіпаж Аполлона-17 зробив знаменитий знімок Землі –“The Blue Marble» Місяць- відносно великий планетоподобні супутник з діаметром, рівним чверті земного. Це найбільший, по відношенню до розмірів своєї планети, супутник сонячної системи. За назвою земного місяця , природні супутники інших планет також називають "місяцями ". Гравітаційне тяжіння між Землею і Місяцем є причиною земних припливів і відливів. Аналогічний ефект на Місяці виявляється в тому, що вона постійно повернена до Землі однією і тією ж стороною. Під час оберту Місяця навколо Землі Сонце висвітлює різні ділянки поверхні супутника , що проявляється в явищі місячних фаз : темна частина поверхні відділяється від світлої термінатором.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48</cp:revision>
  <dcterms:created xsi:type="dcterms:W3CDTF">2013-12-02T16:25:34Z</dcterms:created>
  <dcterms:modified xsi:type="dcterms:W3CDTF">2013-12-03T19:04:49Z</dcterms:modified>
</cp:coreProperties>
</file>