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Синтетичні мийні засоби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6021288"/>
            <a:ext cx="1976561" cy="625624"/>
          </a:xfrm>
        </p:spPr>
        <p:txBody>
          <a:bodyPr>
            <a:normAutofit fontScale="77500" lnSpcReduction="20000"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Учениці 41 групи Шаповал Марі</a:t>
            </a:r>
            <a:r>
              <a:rPr lang="ru-RU" sz="2400" dirty="0" smtClean="0">
                <a:solidFill>
                  <a:schemeClr val="bg1"/>
                </a:solidFill>
              </a:rPr>
              <a:t>ї</a:t>
            </a: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bg1"/>
                </a:solidFill>
              </a:rPr>
              <a:t>Щоб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захисти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навколишнє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середовище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забруднення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синтетичними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мийними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засобами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потрібно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використовувати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їх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помірних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кількостях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Тоді</a:t>
            </a:r>
            <a:r>
              <a:rPr lang="ru-RU" sz="2000" dirty="0">
                <a:solidFill>
                  <a:schemeClr val="bg1"/>
                </a:solidFill>
              </a:rPr>
              <a:t> буде </a:t>
            </a:r>
            <a:r>
              <a:rPr lang="ru-RU" sz="2000" dirty="0" err="1">
                <a:solidFill>
                  <a:schemeClr val="bg1"/>
                </a:solidFill>
              </a:rPr>
              <a:t>більше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гарантії</a:t>
            </a:r>
            <a:r>
              <a:rPr lang="ru-RU" sz="2000" dirty="0">
                <a:solidFill>
                  <a:schemeClr val="bg1"/>
                </a:solidFill>
              </a:rPr>
              <a:t> 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засіб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витрачатиметься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повністю</a:t>
            </a:r>
            <a:r>
              <a:rPr lang="ru-RU" sz="2000" dirty="0">
                <a:solidFill>
                  <a:schemeClr val="bg1"/>
                </a:solidFill>
              </a:rPr>
              <a:t> і не </a:t>
            </a:r>
            <a:r>
              <a:rPr lang="ru-RU" sz="2000" dirty="0" err="1">
                <a:solidFill>
                  <a:schemeClr val="bg1"/>
                </a:solidFill>
              </a:rPr>
              <a:t>створюватиметься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надлишок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який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потрапляє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навколишнє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середовище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33439"/>
            <a:ext cx="4019600" cy="40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3" y="2830438"/>
            <a:ext cx="3671689" cy="367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5421288" cy="47419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обережності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миючих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віддавати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миючим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засобам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яскраво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вираженого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запаху;</a:t>
            </a:r>
          </a:p>
          <a:p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ромивати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посуд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миючих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 секунд у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проточній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полоскати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білизну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змішувати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миючих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звертати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миючих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Віддавати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засобам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вмістом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фосфатів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04664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Складно уявити, що повна відмова від використання миючих засобів можлива - ці речовини значно полегшують підтримання чистоти в будинку, спрощують такі неприємні побутові обов'язки, як прибирання та миття посуду. Але </a:t>
            </a:r>
            <a:r>
              <a:rPr lang="uk-UA" sz="2000" dirty="0" smtClean="0">
                <a:solidFill>
                  <a:schemeClr val="bg1"/>
                </a:solidFill>
              </a:rPr>
              <a:t>необхідно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звести ризик від використання побутової хімії до мінімуму, дотримуючись простих правил </a:t>
            </a:r>
            <a:r>
              <a:rPr lang="uk-UA" sz="2000" dirty="0" smtClean="0">
                <a:solidFill>
                  <a:schemeClr val="bg1"/>
                </a:solidFill>
              </a:rPr>
              <a:t>обережності.</a:t>
            </a:r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3843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2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980728"/>
            <a:ext cx="4752528" cy="5449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З тих </a:t>
            </a:r>
            <a:r>
              <a:rPr lang="ru-RU" sz="2000" dirty="0" err="1">
                <a:solidFill>
                  <a:schemeClr val="bg1"/>
                </a:solidFill>
              </a:rPr>
              <a:t>пір</a:t>
            </a:r>
            <a:r>
              <a:rPr lang="ru-RU" sz="2000" dirty="0">
                <a:solidFill>
                  <a:schemeClr val="bg1"/>
                </a:solidFill>
              </a:rPr>
              <a:t>, як </a:t>
            </a:r>
            <a:r>
              <a:rPr lang="ru-RU" sz="2000" dirty="0" smtClean="0">
                <a:solidFill>
                  <a:schemeClr val="bg1"/>
                </a:solidFill>
              </a:rPr>
              <a:t>люди почали </a:t>
            </a:r>
            <a:r>
              <a:rPr lang="ru-RU" sz="2000" dirty="0" err="1">
                <a:solidFill>
                  <a:schemeClr val="bg1"/>
                </a:solidFill>
              </a:rPr>
              <a:t>робити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одяг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smtClean="0">
                <a:solidFill>
                  <a:schemeClr val="bg1"/>
                </a:solidFill>
              </a:rPr>
              <a:t>тканин,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хвилювало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очищення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цього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одягу</a:t>
            </a:r>
            <a:r>
              <a:rPr lang="ru-RU" sz="2000" dirty="0">
                <a:solidFill>
                  <a:schemeClr val="bg1"/>
                </a:solidFill>
              </a:rPr>
              <a:t>. В </a:t>
            </a:r>
            <a:r>
              <a:rPr lang="ru-RU" sz="2000" dirty="0" err="1">
                <a:solidFill>
                  <a:schemeClr val="bg1"/>
                </a:solidFill>
              </a:rPr>
              <a:t>різний</a:t>
            </a:r>
            <a:r>
              <a:rPr lang="ru-RU" sz="2000" dirty="0">
                <a:solidFill>
                  <a:schemeClr val="bg1"/>
                </a:solidFill>
              </a:rPr>
              <a:t> час і в </a:t>
            </a:r>
            <a:r>
              <a:rPr lang="ru-RU" sz="2000" dirty="0" err="1">
                <a:solidFill>
                  <a:schemeClr val="bg1"/>
                </a:solidFill>
              </a:rPr>
              <a:t>різних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країнах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цього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підходили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по-різному</a:t>
            </a:r>
            <a:r>
              <a:rPr lang="ru-RU" sz="2000" dirty="0">
                <a:solidFill>
                  <a:schemeClr val="bg1"/>
                </a:solidFill>
              </a:rPr>
              <a:t>, але все-таки в </a:t>
            </a:r>
            <a:r>
              <a:rPr lang="ru-RU" sz="2000" dirty="0" err="1">
                <a:solidFill>
                  <a:schemeClr val="bg1"/>
                </a:solidFill>
              </a:rPr>
              <a:t>більшості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випадків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чищення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одягу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використовувалася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вода. </a:t>
            </a:r>
            <a:r>
              <a:rPr lang="ru-RU" sz="2000" dirty="0" err="1" smtClean="0">
                <a:solidFill>
                  <a:schemeClr val="bg1"/>
                </a:solidFill>
              </a:rPr>
              <a:t>Проте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далеко не </a:t>
            </a:r>
            <a:r>
              <a:rPr lang="ru-RU" sz="2000" dirty="0" err="1">
                <a:solidFill>
                  <a:schemeClr val="bg1"/>
                </a:solidFill>
              </a:rPr>
              <a:t>всяке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забруднення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вдавалося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прибрати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одягу</a:t>
            </a:r>
            <a:r>
              <a:rPr lang="ru-RU" sz="2000" dirty="0">
                <a:solidFill>
                  <a:schemeClr val="bg1"/>
                </a:solidFill>
              </a:rPr>
              <a:t> простою водою, і </a:t>
            </a:r>
            <a:r>
              <a:rPr lang="ru-RU" sz="2000" dirty="0" err="1">
                <a:solidFill>
                  <a:schemeClr val="bg1"/>
                </a:solidFill>
              </a:rPr>
              <a:t>найперші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миючі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засоби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з'явилися</a:t>
            </a:r>
            <a:r>
              <a:rPr lang="ru-RU" sz="2000" dirty="0">
                <a:solidFill>
                  <a:schemeClr val="bg1"/>
                </a:solidFill>
              </a:rPr>
              <a:t> для того, </a:t>
            </a:r>
            <a:r>
              <a:rPr lang="ru-RU" sz="2000" dirty="0" err="1">
                <a:solidFill>
                  <a:schemeClr val="bg1"/>
                </a:solidFill>
              </a:rPr>
              <a:t>щоб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відпирати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одяг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жиру 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миючі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засоби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були</a:t>
            </a:r>
            <a:r>
              <a:rPr lang="ru-RU" sz="2000" dirty="0">
                <a:solidFill>
                  <a:schemeClr val="bg1"/>
                </a:solidFill>
              </a:rPr>
              <a:t> в основному </a:t>
            </a:r>
            <a:r>
              <a:rPr lang="ru-RU" sz="2000" dirty="0" err="1">
                <a:solidFill>
                  <a:schemeClr val="bg1"/>
                </a:solidFill>
              </a:rPr>
              <a:t>рослинного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походження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наприклад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корінь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мильнянки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який</a:t>
            </a:r>
            <a:r>
              <a:rPr lang="ru-RU" sz="2000" dirty="0">
                <a:solidFill>
                  <a:schemeClr val="bg1"/>
                </a:solidFill>
              </a:rPr>
              <a:t> широко </a:t>
            </a:r>
            <a:r>
              <a:rPr lang="ru-RU" sz="2000" dirty="0" err="1">
                <a:solidFill>
                  <a:schemeClr val="bg1"/>
                </a:solidFill>
              </a:rPr>
              <a:t>використовували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слов'яни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мінерального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походження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як </a:t>
            </a:r>
            <a:r>
              <a:rPr lang="ru-RU" sz="2000" dirty="0" err="1">
                <a:solidFill>
                  <a:schemeClr val="bg1"/>
                </a:solidFill>
              </a:rPr>
              <a:t>калієва</a:t>
            </a:r>
            <a:r>
              <a:rPr lang="ru-RU" sz="2000" dirty="0">
                <a:solidFill>
                  <a:schemeClr val="bg1"/>
                </a:solidFill>
              </a:rPr>
              <a:t> зола.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0" y="620688"/>
            <a:ext cx="3785914" cy="54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5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Мило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Мило – миючий засіб. Основною його складовою є розчинні у воді солі Натрію та Калію вищих карбонових кислот , наприклад натрій </a:t>
            </a:r>
            <a:r>
              <a:rPr lang="uk-UA" sz="2000" dirty="0" err="1" smtClean="0">
                <a:solidFill>
                  <a:schemeClr val="bg1"/>
                </a:solidFill>
              </a:rPr>
              <a:t>стеарат</a:t>
            </a:r>
            <a:r>
              <a:rPr lang="uk-UA" sz="2000" dirty="0" smtClean="0">
                <a:solidFill>
                  <a:schemeClr val="bg1"/>
                </a:solidFill>
              </a:rPr>
              <a:t> С</a:t>
            </a:r>
            <a:r>
              <a:rPr lang="uk-UA" sz="1400" dirty="0" smtClean="0">
                <a:solidFill>
                  <a:schemeClr val="bg1"/>
                </a:solidFill>
              </a:rPr>
              <a:t>17</a:t>
            </a:r>
            <a:r>
              <a:rPr lang="uk-UA" sz="2000" dirty="0" smtClean="0">
                <a:solidFill>
                  <a:schemeClr val="bg1"/>
                </a:solidFill>
              </a:rPr>
              <a:t>Н</a:t>
            </a:r>
            <a:r>
              <a:rPr lang="uk-UA" sz="1400" dirty="0" smtClean="0">
                <a:solidFill>
                  <a:schemeClr val="bg1"/>
                </a:solidFill>
              </a:rPr>
              <a:t>35</a:t>
            </a:r>
            <a:r>
              <a:rPr lang="uk-UA" sz="2000" dirty="0" smtClean="0">
                <a:solidFill>
                  <a:schemeClr val="bg1"/>
                </a:solidFill>
              </a:rPr>
              <a:t>СОО</a:t>
            </a:r>
            <a:r>
              <a:rPr lang="en-US" sz="2000" dirty="0" smtClean="0">
                <a:solidFill>
                  <a:schemeClr val="bg1"/>
                </a:solidFill>
              </a:rPr>
              <a:t>N</a:t>
            </a:r>
            <a:r>
              <a:rPr lang="en-US" sz="1800" dirty="0" smtClean="0">
                <a:solidFill>
                  <a:schemeClr val="bg1"/>
                </a:solidFill>
              </a:rPr>
              <a:t>a</a:t>
            </a:r>
            <a:r>
              <a:rPr lang="uk-UA" sz="2000" dirty="0" smtClean="0">
                <a:solidFill>
                  <a:schemeClr val="bg1"/>
                </a:solidFill>
              </a:rPr>
              <a:t> і калій </a:t>
            </a:r>
            <a:r>
              <a:rPr lang="uk-UA" sz="2000" dirty="0" err="1" smtClean="0">
                <a:solidFill>
                  <a:schemeClr val="bg1"/>
                </a:solidFill>
              </a:rPr>
              <a:t>пальмітат</a:t>
            </a:r>
            <a:r>
              <a:rPr lang="uk-UA" sz="2000" dirty="0" smtClean="0">
                <a:solidFill>
                  <a:schemeClr val="bg1"/>
                </a:solidFill>
              </a:rPr>
              <a:t> С</a:t>
            </a:r>
            <a:r>
              <a:rPr lang="uk-UA" sz="1400" dirty="0" smtClean="0">
                <a:solidFill>
                  <a:schemeClr val="bg1"/>
                </a:solidFill>
              </a:rPr>
              <a:t>15</a:t>
            </a:r>
            <a:r>
              <a:rPr lang="uk-UA" sz="2000" dirty="0" smtClean="0">
                <a:solidFill>
                  <a:schemeClr val="bg1"/>
                </a:solidFill>
              </a:rPr>
              <a:t>Н</a:t>
            </a:r>
            <a:r>
              <a:rPr lang="uk-UA" sz="1400" dirty="0" smtClean="0">
                <a:solidFill>
                  <a:schemeClr val="bg1"/>
                </a:solidFill>
              </a:rPr>
              <a:t>31</a:t>
            </a:r>
            <a:r>
              <a:rPr lang="uk-UA" sz="2000" dirty="0" smtClean="0">
                <a:solidFill>
                  <a:schemeClr val="bg1"/>
                </a:solidFill>
              </a:rPr>
              <a:t>СООК.  Їх добувають у процесі синтетичним способом із продуктів переробки нафти. Добавками в милі є барвники ароматизатори антисептичні та зволожувальні речовини.</a:t>
            </a:r>
          </a:p>
          <a:p>
            <a:pPr marL="0" indent="0">
              <a:buNone/>
            </a:pPr>
            <a:endParaRPr lang="uk-UA" sz="2000" dirty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2" y="2780928"/>
            <a:ext cx="5195490" cy="345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996952"/>
            <a:ext cx="3673971" cy="367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</a:rPr>
              <a:t>Такі властивості мила, як твердість, розчинність у воді, здатність до </a:t>
            </a:r>
            <a:r>
              <a:rPr lang="uk-UA" sz="1800" dirty="0" err="1" smtClean="0">
                <a:solidFill>
                  <a:schemeClr val="bg1"/>
                </a:solidFill>
              </a:rPr>
              <a:t>піноутворення</a:t>
            </a:r>
            <a:r>
              <a:rPr lang="uk-UA" sz="1800" dirty="0" smtClean="0">
                <a:solidFill>
                  <a:schemeClr val="bg1"/>
                </a:solidFill>
              </a:rPr>
              <a:t> залежать від того, солі яких вищих карбонових кислот переважають у його складі. 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</a:rPr>
              <a:t>Зокрема: 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солі пальмітинової кислоти надають милу твердість і високе </a:t>
            </a:r>
            <a:r>
              <a:rPr lang="uk-UA" sz="1800" dirty="0" err="1" smtClean="0">
                <a:solidFill>
                  <a:schemeClr val="bg1"/>
                </a:solidFill>
              </a:rPr>
              <a:t>піноутворення</a:t>
            </a:r>
            <a:r>
              <a:rPr lang="uk-UA" sz="1800" dirty="0" smtClean="0">
                <a:solidFill>
                  <a:schemeClr val="bg1"/>
                </a:solidFill>
              </a:rPr>
              <a:t>;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 олеїнової -  розчинність у холодній воді й мийну здатність;</a:t>
            </a:r>
          </a:p>
          <a:p>
            <a:r>
              <a:rPr lang="uk-UA" sz="1800" dirty="0">
                <a:solidFill>
                  <a:schemeClr val="bg1"/>
                </a:solidFill>
              </a:rPr>
              <a:t>с</a:t>
            </a:r>
            <a:r>
              <a:rPr lang="uk-UA" sz="1800" dirty="0" smtClean="0">
                <a:solidFill>
                  <a:schemeClr val="bg1"/>
                </a:solidFill>
              </a:rPr>
              <a:t>теаринової – посилюють дію мила в гарячій воді.</a:t>
            </a:r>
          </a:p>
          <a:p>
            <a:pPr marL="0" indent="0">
              <a:buNone/>
            </a:pPr>
            <a:r>
              <a:rPr lang="uk-UA" sz="1800" dirty="0" err="1" smtClean="0">
                <a:solidFill>
                  <a:schemeClr val="bg1"/>
                </a:solidFill>
              </a:rPr>
              <a:t>Високоякісті</a:t>
            </a:r>
            <a:r>
              <a:rPr lang="uk-UA" sz="1800" dirty="0" smtClean="0">
                <a:solidFill>
                  <a:schemeClr val="bg1"/>
                </a:solidFill>
              </a:rPr>
              <a:t> сорти мила виготовляють із додаванням </a:t>
            </a:r>
            <a:r>
              <a:rPr lang="uk-UA" sz="1800" dirty="0">
                <a:solidFill>
                  <a:schemeClr val="bg1"/>
                </a:solidFill>
              </a:rPr>
              <a:t>солей </a:t>
            </a:r>
            <a:r>
              <a:rPr lang="uk-UA" sz="1800" dirty="0" err="1" smtClean="0">
                <a:solidFill>
                  <a:schemeClr val="bg1"/>
                </a:solidFill>
              </a:rPr>
              <a:t>лауринової</a:t>
            </a:r>
            <a:r>
              <a:rPr lang="uk-UA" sz="1800" dirty="0" smtClean="0">
                <a:solidFill>
                  <a:schemeClr val="bg1"/>
                </a:solidFill>
              </a:rPr>
              <a:t> кислоти С</a:t>
            </a:r>
            <a:r>
              <a:rPr lang="uk-UA" sz="1200" dirty="0" smtClean="0">
                <a:solidFill>
                  <a:schemeClr val="bg1"/>
                </a:solidFill>
              </a:rPr>
              <a:t>11</a:t>
            </a:r>
            <a:r>
              <a:rPr lang="uk-UA" sz="1800" dirty="0" smtClean="0">
                <a:solidFill>
                  <a:schemeClr val="bg1"/>
                </a:solidFill>
              </a:rPr>
              <a:t>Н</a:t>
            </a:r>
            <a:r>
              <a:rPr lang="uk-UA" sz="1200" dirty="0" smtClean="0">
                <a:solidFill>
                  <a:schemeClr val="bg1"/>
                </a:solidFill>
              </a:rPr>
              <a:t>23</a:t>
            </a:r>
            <a:r>
              <a:rPr lang="uk-UA" sz="1800" dirty="0" smtClean="0">
                <a:solidFill>
                  <a:schemeClr val="bg1"/>
                </a:solidFill>
              </a:rPr>
              <a:t>СООН, що </a:t>
            </a:r>
            <a:r>
              <a:rPr lang="uk-UA" sz="1800" dirty="0" smtClean="0">
                <a:solidFill>
                  <a:schemeClr val="bg1"/>
                </a:solidFill>
              </a:rPr>
              <a:t>містяться </a:t>
            </a:r>
            <a:r>
              <a:rPr lang="uk-UA" sz="1800" dirty="0" smtClean="0">
                <a:solidFill>
                  <a:schemeClr val="bg1"/>
                </a:solidFill>
              </a:rPr>
              <a:t>в кокосовому маслі.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6" y="2996952"/>
            <a:ext cx="7761083" cy="374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9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00" y="116632"/>
            <a:ext cx="8229600" cy="764704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Мийна дія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00" y="908720"/>
            <a:ext cx="864096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Мийна дія мила пояснюється особливою будовою молекул солей, що входять до його складу.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 молекулах розрізняють дві частини: перша утворена вуглеводневим замісником, вона неполярна і не змочується водою, друга – полярна, тому що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йон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Натрію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ній заряджений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позитивно, а група атомів –СОО  – негативно. Полярна 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будова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цієї 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частини забезпечує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їй змочування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водою. Завдяки такій будові молекули здатні «відірвати»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часторчки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бруду, що не змочуються водою, від поверхні тканини чи посуду 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 утримувати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 у розчині.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0" y="3624808"/>
            <a:ext cx="8162806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6" y="3933056"/>
            <a:ext cx="8424936" cy="25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849378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err="1">
                <a:solidFill>
                  <a:schemeClr val="bg1"/>
                </a:solidFill>
              </a:rPr>
              <a:t>Крім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прання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білизни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тобто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очищення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його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бруду</a:t>
            </a:r>
            <a:r>
              <a:rPr lang="ru-RU" sz="2200" dirty="0">
                <a:solidFill>
                  <a:schemeClr val="bg1"/>
                </a:solidFill>
              </a:rPr>
              <a:t>, з початком </a:t>
            </a:r>
            <a:r>
              <a:rPr lang="ru-RU" sz="2200" dirty="0" err="1">
                <a:solidFill>
                  <a:schemeClr val="bg1"/>
                </a:solidFill>
              </a:rPr>
              <a:t>виготовлення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кольорових</a:t>
            </a:r>
            <a:r>
              <a:rPr lang="ru-RU" sz="2200" dirty="0">
                <a:solidFill>
                  <a:schemeClr val="bg1"/>
                </a:solidFill>
              </a:rPr>
              <a:t> тканин </a:t>
            </a:r>
            <a:r>
              <a:rPr lang="ru-RU" sz="2200" dirty="0" err="1">
                <a:solidFill>
                  <a:schemeClr val="bg1"/>
                </a:solidFill>
              </a:rPr>
              <a:t>виникла</a:t>
            </a:r>
            <a:r>
              <a:rPr lang="ru-RU" sz="2200" dirty="0">
                <a:solidFill>
                  <a:schemeClr val="bg1"/>
                </a:solidFill>
              </a:rPr>
              <a:t> проблема </a:t>
            </a:r>
            <a:r>
              <a:rPr lang="ru-RU" sz="2200" dirty="0" err="1">
                <a:solidFill>
                  <a:schemeClr val="bg1"/>
                </a:solidFill>
              </a:rPr>
              <a:t>збереження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кольору</a:t>
            </a:r>
            <a:r>
              <a:rPr lang="ru-RU" sz="2200" dirty="0">
                <a:solidFill>
                  <a:schemeClr val="bg1"/>
                </a:solidFill>
              </a:rPr>
              <a:t>, а </a:t>
            </a:r>
            <a:r>
              <a:rPr lang="ru-RU" sz="2200" dirty="0" err="1">
                <a:solidFill>
                  <a:schemeClr val="bg1"/>
                </a:solidFill>
              </a:rPr>
              <a:t>білі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тканини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з'явилися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після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кольорових</a:t>
            </a:r>
            <a:r>
              <a:rPr lang="ru-RU" sz="2200" dirty="0">
                <a:solidFill>
                  <a:schemeClr val="bg1"/>
                </a:solidFill>
              </a:rPr>
              <a:t>, породили проблему </a:t>
            </a:r>
            <a:r>
              <a:rPr lang="ru-RU" sz="2200" dirty="0" err="1" smtClean="0">
                <a:solidFill>
                  <a:schemeClr val="bg1"/>
                </a:solidFill>
              </a:rPr>
              <a:t>відбілювання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dirty="0" err="1">
                <a:solidFill>
                  <a:schemeClr val="bg1"/>
                </a:solidFill>
              </a:rPr>
              <a:t>Спочатку</a:t>
            </a:r>
            <a:r>
              <a:rPr lang="ru-RU" sz="2200" dirty="0">
                <a:solidFill>
                  <a:schemeClr val="bg1"/>
                </a:solidFill>
              </a:rPr>
              <a:t> для </a:t>
            </a:r>
            <a:r>
              <a:rPr lang="ru-RU" sz="2200" dirty="0" err="1">
                <a:solidFill>
                  <a:schemeClr val="bg1"/>
                </a:solidFill>
              </a:rPr>
              <a:t>цієї</a:t>
            </a:r>
            <a:r>
              <a:rPr lang="ru-RU" sz="2200" dirty="0">
                <a:solidFill>
                  <a:schemeClr val="bg1"/>
                </a:solidFill>
              </a:rPr>
              <a:t> мети </a:t>
            </a:r>
            <a:r>
              <a:rPr lang="ru-RU" sz="2200" dirty="0" err="1">
                <a:solidFill>
                  <a:schemeClr val="bg1"/>
                </a:solidFill>
              </a:rPr>
              <a:t>використовувалися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натуральні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засоби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які</a:t>
            </a:r>
            <a:r>
              <a:rPr lang="ru-RU" sz="2200" dirty="0">
                <a:solidFill>
                  <a:schemeClr val="bg1"/>
                </a:solidFill>
              </a:rPr>
              <a:t>, на жаль, не </a:t>
            </a:r>
            <a:r>
              <a:rPr lang="ru-RU" sz="2200" dirty="0" err="1">
                <a:solidFill>
                  <a:schemeClr val="bg1"/>
                </a:solidFill>
              </a:rPr>
              <a:t>сприяли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збереженню</a:t>
            </a:r>
            <a:r>
              <a:rPr lang="ru-RU" sz="2200" dirty="0">
                <a:solidFill>
                  <a:schemeClr val="bg1"/>
                </a:solidFill>
              </a:rPr>
              <a:t> тканин. Через </a:t>
            </a:r>
            <a:r>
              <a:rPr lang="ru-RU" sz="2200" dirty="0" err="1">
                <a:solidFill>
                  <a:schemeClr val="bg1"/>
                </a:solidFill>
              </a:rPr>
              <a:t>багатократні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прання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одяг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або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білизна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досить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швидко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псувалися</a:t>
            </a:r>
            <a:r>
              <a:rPr lang="ru-RU" sz="2200" dirty="0" smtClean="0">
                <a:solidFill>
                  <a:schemeClr val="bg1"/>
                </a:solidFill>
              </a:rPr>
              <a:t> й </a:t>
            </a:r>
            <a:r>
              <a:rPr lang="ru-RU" sz="2200" dirty="0">
                <a:solidFill>
                  <a:schemeClr val="bg1"/>
                </a:solidFill>
              </a:rPr>
              <a:t>приходили в </a:t>
            </a:r>
            <a:r>
              <a:rPr lang="ru-RU" sz="2200" dirty="0" err="1">
                <a:solidFill>
                  <a:schemeClr val="bg1"/>
                </a:solidFill>
              </a:rPr>
              <a:t>непридатність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З </a:t>
            </a:r>
            <a:r>
              <a:rPr lang="ru-RU" sz="2200" dirty="0">
                <a:solidFill>
                  <a:schemeClr val="bg1"/>
                </a:solidFill>
              </a:rPr>
              <a:t>часом </a:t>
            </a:r>
            <a:r>
              <a:rPr lang="ru-RU" sz="2200" dirty="0" err="1">
                <a:solidFill>
                  <a:schemeClr val="bg1"/>
                </a:solidFill>
              </a:rPr>
              <a:t>розвиток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хімії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сприяв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створенню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синтетичних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миючих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засобів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які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справлялися</a:t>
            </a:r>
            <a:r>
              <a:rPr lang="ru-RU" sz="2200" dirty="0">
                <a:solidFill>
                  <a:schemeClr val="bg1"/>
                </a:solidFill>
              </a:rPr>
              <a:t> з </a:t>
            </a:r>
            <a:r>
              <a:rPr lang="ru-RU" sz="2200" dirty="0" err="1">
                <a:solidFill>
                  <a:schemeClr val="bg1"/>
                </a:solidFill>
              </a:rPr>
              <a:t>очищенням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err="1" smtClean="0">
                <a:solidFill>
                  <a:schemeClr val="bg1"/>
                </a:solidFill>
              </a:rPr>
              <a:t>відбілюванням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тканин </a:t>
            </a:r>
            <a:r>
              <a:rPr lang="ru-RU" sz="2200" dirty="0" err="1">
                <a:solidFill>
                  <a:schemeClr val="bg1"/>
                </a:solidFill>
              </a:rPr>
              <a:t>краще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ніж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натуральні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dirty="0" err="1">
                <a:solidFill>
                  <a:schemeClr val="bg1"/>
                </a:solidFill>
              </a:rPr>
              <a:t>Еволюція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миючих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засобів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продовжується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й </a:t>
            </a:r>
            <a:r>
              <a:rPr lang="ru-RU" sz="2200" dirty="0">
                <a:solidFill>
                  <a:schemeClr val="bg1"/>
                </a:solidFill>
              </a:rPr>
              <a:t>у наш час. Вони </a:t>
            </a:r>
            <a:r>
              <a:rPr lang="ru-RU" sz="2200" dirty="0" err="1">
                <a:solidFill>
                  <a:schemeClr val="bg1"/>
                </a:solidFill>
              </a:rPr>
              <a:t>зазнають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певних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змін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які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дозволяють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поліпшити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якість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прання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err="1" smtClean="0">
                <a:solidFill>
                  <a:schemeClr val="bg1"/>
                </a:solidFill>
              </a:rPr>
              <a:t>потурбуватися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про </a:t>
            </a:r>
            <a:r>
              <a:rPr lang="ru-RU" sz="2200" dirty="0" err="1">
                <a:solidFill>
                  <a:schemeClr val="bg1"/>
                </a:solidFill>
              </a:rPr>
              <a:t>збереження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зовнішнього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вигляду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тканини</a:t>
            </a:r>
            <a:r>
              <a:rPr lang="ru-RU" sz="2200" dirty="0">
                <a:solidFill>
                  <a:schemeClr val="bg1"/>
                </a:solidFill>
              </a:rPr>
              <a:t> та </a:t>
            </a:r>
            <a:r>
              <a:rPr lang="ru-RU" sz="2200" dirty="0" err="1">
                <a:solidFill>
                  <a:schemeClr val="bg1"/>
                </a:solidFill>
              </a:rPr>
              <a:t>її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міцності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98" y="476672"/>
            <a:ext cx="3719104" cy="57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bg1"/>
                </a:solidFill>
              </a:rPr>
              <a:t>Синтетичні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мийні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засоби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 err="1" smtClean="0">
                <a:solidFill>
                  <a:schemeClr val="bg1"/>
                </a:solidFill>
              </a:rPr>
              <a:t>мийні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засоби</a:t>
            </a:r>
            <a:r>
              <a:rPr lang="ru-RU" sz="2000" dirty="0" smtClean="0">
                <a:solidFill>
                  <a:schemeClr val="bg1"/>
                </a:solidFill>
              </a:rPr>
              <a:t> нового </a:t>
            </a:r>
            <a:r>
              <a:rPr lang="ru-RU" sz="2000" dirty="0" err="1" smtClean="0">
                <a:solidFill>
                  <a:schemeClr val="bg1"/>
                </a:solidFill>
              </a:rPr>
              <a:t>покоління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крім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мийної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основи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містять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різні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добавки </a:t>
            </a:r>
            <a:r>
              <a:rPr lang="ru-RU" sz="2000" dirty="0" err="1" smtClean="0">
                <a:solidFill>
                  <a:schemeClr val="bg1"/>
                </a:solidFill>
              </a:rPr>
              <a:t>такі</a:t>
            </a:r>
            <a:r>
              <a:rPr lang="ru-RU" sz="2000" dirty="0">
                <a:solidFill>
                  <a:schemeClr val="bg1"/>
                </a:solidFill>
              </a:rPr>
              <a:t> як </a:t>
            </a:r>
            <a:r>
              <a:rPr lang="ru-RU" sz="2000" dirty="0" err="1">
                <a:solidFill>
                  <a:schemeClr val="bg1"/>
                </a:solidFill>
              </a:rPr>
              <a:t>відбілювачі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стабілізатори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піни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пом’якшувачі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ін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засноване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використінні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дешевої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сировини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є </a:t>
            </a:r>
            <a:r>
              <a:rPr lang="ru-RU" sz="2000" dirty="0" err="1" smtClean="0">
                <a:solidFill>
                  <a:schemeClr val="bg1"/>
                </a:solidFill>
              </a:rPr>
              <a:t>продукти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переробки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нафти</a:t>
            </a:r>
            <a:r>
              <a:rPr lang="ru-RU" sz="2000" dirty="0" smtClean="0">
                <a:solidFill>
                  <a:schemeClr val="bg1"/>
                </a:solidFill>
              </a:rPr>
              <a:t> й газу.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За хімічним складом мийна основа – це різні органічні сполуки, що подібно до мила мають дві частини, а тому взаємодіють з речовинами забруднень на тканині та </a:t>
            </a:r>
            <a:r>
              <a:rPr lang="uk-UA" sz="2000" dirty="0">
                <a:solidFill>
                  <a:schemeClr val="bg1"/>
                </a:solidFill>
              </a:rPr>
              <a:t>переводять </a:t>
            </a:r>
            <a:r>
              <a:rPr lang="uk-UA" sz="2000" dirty="0" smtClean="0">
                <a:solidFill>
                  <a:schemeClr val="bg1"/>
                </a:solidFill>
              </a:rPr>
              <a:t>їх у розчин.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8864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Синтетичні </a:t>
            </a:r>
            <a:r>
              <a:rPr lang="uk-UA" sz="2800" dirty="0">
                <a:solidFill>
                  <a:schemeClr val="bg1"/>
                </a:solidFill>
              </a:rPr>
              <a:t>мийні засоби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82119"/>
            <a:ext cx="4518024" cy="338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2" y="3717032"/>
            <a:ext cx="3984035" cy="294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Нині </a:t>
            </a:r>
            <a:r>
              <a:rPr lang="uk-UA" sz="2000" dirty="0" err="1" smtClean="0">
                <a:solidFill>
                  <a:schemeClr val="bg1"/>
                </a:solidFill>
              </a:rPr>
              <a:t>світотве</a:t>
            </a:r>
            <a:r>
              <a:rPr lang="uk-UA" sz="2000" dirty="0" smtClean="0">
                <a:solidFill>
                  <a:schemeClr val="bg1"/>
                </a:solidFill>
              </a:rPr>
              <a:t> виробництво синтетичних мийних засобів обчислюється десятками мільйонів тонн у рік. </a:t>
            </a:r>
            <a:r>
              <a:rPr lang="uk-UA" sz="2000" dirty="0" err="1" smtClean="0">
                <a:solidFill>
                  <a:schemeClr val="bg1"/>
                </a:solidFill>
              </a:rPr>
              <a:t>Однам</a:t>
            </a:r>
            <a:r>
              <a:rPr lang="uk-UA" sz="2000" dirty="0" smtClean="0">
                <a:solidFill>
                  <a:schemeClr val="bg1"/>
                </a:solidFill>
              </a:rPr>
              <a:t> майже 70 % СМЗ споживають жителі найбільш </a:t>
            </a:r>
            <a:r>
              <a:rPr lang="uk-UA" sz="2000" dirty="0">
                <a:solidFill>
                  <a:schemeClr val="bg1"/>
                </a:solidFill>
              </a:rPr>
              <a:t>розвинених </a:t>
            </a:r>
            <a:r>
              <a:rPr lang="uk-UA" sz="2000" dirty="0" smtClean="0">
                <a:solidFill>
                  <a:schemeClr val="bg1"/>
                </a:solidFill>
              </a:rPr>
              <a:t>країн, хоча таких держав лише п</a:t>
            </a:r>
            <a:r>
              <a:rPr lang="en-US" sz="2000" dirty="0" smtClean="0">
                <a:solidFill>
                  <a:schemeClr val="bg1"/>
                </a:solidFill>
              </a:rPr>
              <a:t>’</a:t>
            </a:r>
            <a:r>
              <a:rPr lang="uk-UA" sz="2000" dirty="0" err="1" smtClean="0">
                <a:solidFill>
                  <a:schemeClr val="bg1"/>
                </a:solidFill>
              </a:rPr>
              <a:t>ята</a:t>
            </a:r>
            <a:r>
              <a:rPr lang="uk-UA" sz="2000" dirty="0" smtClean="0">
                <a:solidFill>
                  <a:schemeClr val="bg1"/>
                </a:solidFill>
              </a:rPr>
              <a:t> частина.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У </a:t>
            </a:r>
            <a:r>
              <a:rPr lang="uk-UA" sz="2000" dirty="0">
                <a:solidFill>
                  <a:schemeClr val="bg1"/>
                </a:solidFill>
              </a:rPr>
              <a:t>багатьох </a:t>
            </a:r>
            <a:r>
              <a:rPr lang="uk-UA" sz="2000" dirty="0" smtClean="0">
                <a:solidFill>
                  <a:schemeClr val="bg1"/>
                </a:solidFill>
              </a:rPr>
              <a:t>країнах «третього світу» мило є елементом розкоші. Тому там процвітають хвороби «брудних рук». До такого роду хвороб можна віднести хворобу </a:t>
            </a:r>
            <a:r>
              <a:rPr lang="uk-UA" sz="2000" dirty="0" err="1" smtClean="0">
                <a:solidFill>
                  <a:schemeClr val="bg1"/>
                </a:solidFill>
              </a:rPr>
              <a:t>Ебола</a:t>
            </a:r>
            <a:r>
              <a:rPr lang="uk-UA" sz="2000" dirty="0" smtClean="0">
                <a:solidFill>
                  <a:schemeClr val="bg1"/>
                </a:solidFill>
              </a:rPr>
              <a:t>, що спалахнула у 2014 році й забрала життя понад 7300 чоловік. Цих жертв можна було б </a:t>
            </a:r>
            <a:r>
              <a:rPr lang="uk-UA" sz="2000" dirty="0" err="1" smtClean="0">
                <a:solidFill>
                  <a:schemeClr val="bg1"/>
                </a:solidFill>
              </a:rPr>
              <a:t>уникниту</a:t>
            </a:r>
            <a:r>
              <a:rPr lang="uk-UA" sz="2000" dirty="0" smtClean="0">
                <a:solidFill>
                  <a:schemeClr val="bg1"/>
                </a:solidFill>
              </a:rPr>
              <a:t>, щоденно миючи руки з милом.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78505"/>
            <a:ext cx="5727576" cy="322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136904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 завжди розглядала навколишнє середовище як </a:t>
            </a:r>
            <a:r>
              <a:rPr lang="uk-UA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джерело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своїх життєвих ресурсів, за рахунок нього задовольняла власні потреби, не враховуючи при цьому можливих негативних екологічних наслідків.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Нині, особливо в місцях виливу відходів банно-пральних комбінатів, відбуваються незворотні зміни в рослинному й тваринному світі. Також важливою складовою </a:t>
            </a:r>
            <a:r>
              <a:rPr lang="uk-UA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забруднення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екології є вилив води після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побутового прання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миття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ін.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основному від СМЗ страждають тварини, які дихають зябрами.  Оскільки всі зябра змащенні спеціальним жиром, а миючі засоби покликані розчиняти жир, це призводить до непрацездатності зябер і риба починає поступово задихатися.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830"/>
            <a:ext cx="6408712" cy="356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860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Синтетичні мийні засоби</vt:lpstr>
      <vt:lpstr>Презентация PowerPoint</vt:lpstr>
      <vt:lpstr>Мило</vt:lpstr>
      <vt:lpstr>Презентация PowerPoint</vt:lpstr>
      <vt:lpstr>Мийна дія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User1</cp:lastModifiedBy>
  <cp:revision>23</cp:revision>
  <dcterms:modified xsi:type="dcterms:W3CDTF">2015-04-13T19:22:18Z</dcterms:modified>
</cp:coreProperties>
</file>