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72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F382F-D1B7-475E-BC7A-B290E907DA3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ABE01D8-E8DE-4F68-8398-F967980C3663}">
      <dgm:prSet/>
      <dgm:spPr/>
      <dgm:t>
        <a:bodyPr/>
        <a:lstStyle/>
        <a:p>
          <a:pPr rtl="0"/>
          <a:r>
            <a:rPr lang="ru-RU" smtClean="0"/>
            <a:t>Площа: 9,6 млн. км. кв.</a:t>
          </a:r>
          <a:endParaRPr lang="ru-RU"/>
        </a:p>
      </dgm:t>
    </dgm:pt>
    <dgm:pt modelId="{75F363C9-305C-4BDF-85B9-A34AAE725FD6}" type="parTrans" cxnId="{A8570F38-534C-4406-A054-8A4CBAFF9E1E}">
      <dgm:prSet/>
      <dgm:spPr/>
      <dgm:t>
        <a:bodyPr/>
        <a:lstStyle/>
        <a:p>
          <a:endParaRPr lang="ru-RU"/>
        </a:p>
      </dgm:t>
    </dgm:pt>
    <dgm:pt modelId="{BF020687-F622-432E-82D0-723C0332065F}" type="sibTrans" cxnId="{A8570F38-534C-4406-A054-8A4CBAFF9E1E}">
      <dgm:prSet/>
      <dgm:spPr/>
      <dgm:t>
        <a:bodyPr/>
        <a:lstStyle/>
        <a:p>
          <a:endParaRPr lang="ru-RU"/>
        </a:p>
      </dgm:t>
    </dgm:pt>
    <dgm:pt modelId="{7ABB1F07-5048-4D60-AF89-41E03C2D33F8}">
      <dgm:prSet/>
      <dgm:spPr/>
      <dgm:t>
        <a:bodyPr/>
        <a:lstStyle/>
        <a:p>
          <a:pPr rtl="0"/>
          <a:r>
            <a:rPr lang="ru-RU" smtClean="0"/>
            <a:t>Населення: 1 339 млн. осіб (1 місце в світі)</a:t>
          </a:r>
          <a:endParaRPr lang="ru-RU"/>
        </a:p>
      </dgm:t>
    </dgm:pt>
    <dgm:pt modelId="{90D535EB-6EFB-42E6-AA6E-3F9F90FC216D}" type="parTrans" cxnId="{373971AC-1872-43B1-9B99-DD2389ACB5D3}">
      <dgm:prSet/>
      <dgm:spPr/>
      <dgm:t>
        <a:bodyPr/>
        <a:lstStyle/>
        <a:p>
          <a:endParaRPr lang="ru-RU"/>
        </a:p>
      </dgm:t>
    </dgm:pt>
    <dgm:pt modelId="{325AF2E0-D639-4CA4-96B0-BAA6C6E818B2}" type="sibTrans" cxnId="{373971AC-1872-43B1-9B99-DD2389ACB5D3}">
      <dgm:prSet/>
      <dgm:spPr/>
      <dgm:t>
        <a:bodyPr/>
        <a:lstStyle/>
        <a:p>
          <a:endParaRPr lang="ru-RU"/>
        </a:p>
      </dgm:t>
    </dgm:pt>
    <dgm:pt modelId="{D814D623-4DED-4F70-B4B5-985ED03F3951}">
      <dgm:prSet/>
      <dgm:spPr/>
      <dgm:t>
        <a:bodyPr/>
        <a:lstStyle/>
        <a:p>
          <a:pPr rtl="0"/>
          <a:r>
            <a:rPr lang="ru-RU" smtClean="0"/>
            <a:t>Столиця: Пекін</a:t>
          </a:r>
          <a:endParaRPr lang="ru-RU"/>
        </a:p>
      </dgm:t>
    </dgm:pt>
    <dgm:pt modelId="{3D802901-4308-498B-8706-9B994F5726A6}" type="parTrans" cxnId="{60D72640-5ED2-4A62-BB6E-8C90235836D8}">
      <dgm:prSet/>
      <dgm:spPr/>
      <dgm:t>
        <a:bodyPr/>
        <a:lstStyle/>
        <a:p>
          <a:endParaRPr lang="ru-RU"/>
        </a:p>
      </dgm:t>
    </dgm:pt>
    <dgm:pt modelId="{C63A58B0-211B-4AFB-AAB6-810AB3727B56}" type="sibTrans" cxnId="{60D72640-5ED2-4A62-BB6E-8C90235836D8}">
      <dgm:prSet/>
      <dgm:spPr/>
      <dgm:t>
        <a:bodyPr/>
        <a:lstStyle/>
        <a:p>
          <a:endParaRPr lang="ru-RU"/>
        </a:p>
      </dgm:t>
    </dgm:pt>
    <dgm:pt modelId="{F03579C2-4C76-4F71-AF5F-2EA3648011B9}">
      <dgm:prSet/>
      <dgm:spPr/>
      <dgm:t>
        <a:bodyPr/>
        <a:lstStyle/>
        <a:p>
          <a:pPr rtl="0"/>
          <a:r>
            <a:rPr lang="ru-RU" smtClean="0"/>
            <a:t>Державний лад: соціалістична республіка, унітарна держава</a:t>
          </a:r>
          <a:endParaRPr lang="ru-RU"/>
        </a:p>
      </dgm:t>
    </dgm:pt>
    <dgm:pt modelId="{22C9B41D-D9CA-48F7-9378-19539CF817B1}" type="parTrans" cxnId="{4B4D92CD-0983-4268-8BAD-DD83AD97E274}">
      <dgm:prSet/>
      <dgm:spPr/>
      <dgm:t>
        <a:bodyPr/>
        <a:lstStyle/>
        <a:p>
          <a:endParaRPr lang="ru-RU"/>
        </a:p>
      </dgm:t>
    </dgm:pt>
    <dgm:pt modelId="{927A682B-597B-4328-8F4B-7329E51444E3}" type="sibTrans" cxnId="{4B4D92CD-0983-4268-8BAD-DD83AD97E274}">
      <dgm:prSet/>
      <dgm:spPr/>
      <dgm:t>
        <a:bodyPr/>
        <a:lstStyle/>
        <a:p>
          <a:endParaRPr lang="ru-RU"/>
        </a:p>
      </dgm:t>
    </dgm:pt>
    <dgm:pt modelId="{F6204DD1-6328-4839-8CA9-350ED6EFE2B6}">
      <dgm:prSet/>
      <dgm:spPr/>
      <dgm:t>
        <a:bodyPr/>
        <a:lstStyle/>
        <a:p>
          <a:pPr rtl="0"/>
          <a:r>
            <a:rPr lang="ru-RU" smtClean="0"/>
            <a:t>Склад території: 22 провінції (без Тайваня), 5 автономних районів, 4 міста центрального підпорядкування : Пекін, Шанхай, Тяньцзінь, Чунцин.</a:t>
          </a:r>
          <a:endParaRPr lang="ru-RU"/>
        </a:p>
      </dgm:t>
    </dgm:pt>
    <dgm:pt modelId="{B43593BD-5FFE-4D84-A434-2907B2826E8B}" type="parTrans" cxnId="{A3EF4700-6EB8-4F2E-BF19-38B70AA7E20C}">
      <dgm:prSet/>
      <dgm:spPr/>
      <dgm:t>
        <a:bodyPr/>
        <a:lstStyle/>
        <a:p>
          <a:endParaRPr lang="ru-RU"/>
        </a:p>
      </dgm:t>
    </dgm:pt>
    <dgm:pt modelId="{44419143-7F44-4A51-911B-EB0FA4A9DACB}" type="sibTrans" cxnId="{A3EF4700-6EB8-4F2E-BF19-38B70AA7E20C}">
      <dgm:prSet/>
      <dgm:spPr/>
      <dgm:t>
        <a:bodyPr/>
        <a:lstStyle/>
        <a:p>
          <a:endParaRPr lang="ru-RU"/>
        </a:p>
      </dgm:t>
    </dgm:pt>
    <dgm:pt modelId="{8051F0DE-B3B2-437A-A90F-F8930D135D44}">
      <dgm:prSet/>
      <dgm:spPr/>
      <dgm:t>
        <a:bodyPr/>
        <a:lstStyle/>
        <a:p>
          <a:pPr rtl="0"/>
          <a:r>
            <a:rPr lang="ru-RU" dirty="0" smtClean="0"/>
            <a:t>Великі </a:t>
          </a:r>
          <a:r>
            <a:rPr lang="ru-RU" dirty="0" err="1" smtClean="0"/>
            <a:t>міста</a:t>
          </a:r>
          <a:r>
            <a:rPr lang="ru-RU" dirty="0" smtClean="0"/>
            <a:t>: </a:t>
          </a:r>
          <a:r>
            <a:rPr lang="ru-RU" dirty="0" err="1" smtClean="0"/>
            <a:t>міста</a:t>
          </a:r>
          <a:r>
            <a:rPr lang="ru-RU" dirty="0" smtClean="0"/>
            <a:t> - </a:t>
          </a:r>
          <a:r>
            <a:rPr lang="ru-RU" dirty="0" err="1" smtClean="0"/>
            <a:t>мультимільйонери</a:t>
          </a:r>
          <a:r>
            <a:rPr lang="ru-RU" dirty="0" smtClean="0"/>
            <a:t> – Шанхай(14,2 млн. </a:t>
          </a:r>
          <a:r>
            <a:rPr lang="ru-RU" dirty="0" err="1" smtClean="0"/>
            <a:t>чол</a:t>
          </a:r>
          <a:r>
            <a:rPr lang="ru-RU" dirty="0" smtClean="0"/>
            <a:t>.), </a:t>
          </a:r>
          <a:r>
            <a:rPr lang="ru-RU" dirty="0" err="1" smtClean="0"/>
            <a:t>Пекін</a:t>
          </a:r>
          <a:r>
            <a:rPr lang="ru-RU" dirty="0" smtClean="0"/>
            <a:t> (12,6 млн. </a:t>
          </a:r>
          <a:r>
            <a:rPr lang="ru-RU" dirty="0" err="1" smtClean="0"/>
            <a:t>чол</a:t>
          </a:r>
          <a:r>
            <a:rPr lang="ru-RU" dirty="0" smtClean="0"/>
            <a:t>.), </a:t>
          </a:r>
          <a:r>
            <a:rPr lang="ru-RU" dirty="0" err="1" smtClean="0"/>
            <a:t>Тяньцзінь</a:t>
          </a:r>
          <a:r>
            <a:rPr lang="ru-RU" dirty="0" smtClean="0"/>
            <a:t> (9,5 млн. </a:t>
          </a:r>
          <a:r>
            <a:rPr lang="ru-RU" dirty="0" err="1" smtClean="0"/>
            <a:t>чол</a:t>
          </a:r>
          <a:r>
            <a:rPr lang="ru-RU" dirty="0" smtClean="0"/>
            <a:t>.), </a:t>
          </a:r>
          <a:r>
            <a:rPr lang="ru-RU" dirty="0" err="1" smtClean="0"/>
            <a:t>Шеньян</a:t>
          </a:r>
          <a:r>
            <a:rPr lang="ru-RU" dirty="0" smtClean="0"/>
            <a:t> (5,1 млн. </a:t>
          </a:r>
          <a:r>
            <a:rPr lang="ru-RU" dirty="0" err="1" smtClean="0"/>
            <a:t>чол</a:t>
          </a:r>
          <a:r>
            <a:rPr lang="ru-RU" dirty="0" smtClean="0"/>
            <a:t>), </a:t>
          </a:r>
          <a:r>
            <a:rPr lang="ru-RU" dirty="0" err="1" smtClean="0"/>
            <a:t>більше</a:t>
          </a:r>
          <a:r>
            <a:rPr lang="ru-RU" dirty="0" smtClean="0"/>
            <a:t> 40 </a:t>
          </a:r>
          <a:r>
            <a:rPr lang="ru-RU" dirty="0" err="1" smtClean="0"/>
            <a:t>міст-мільйонерів</a:t>
          </a:r>
          <a:r>
            <a:rPr lang="ru-RU" dirty="0" smtClean="0"/>
            <a:t>.</a:t>
          </a:r>
          <a:endParaRPr lang="ru-RU" dirty="0"/>
        </a:p>
      </dgm:t>
    </dgm:pt>
    <dgm:pt modelId="{C7B95B09-2315-44EA-AE01-819D6D703D06}" type="parTrans" cxnId="{47FA945D-A68B-4CFD-BD76-1ADE6ABD21C0}">
      <dgm:prSet/>
      <dgm:spPr/>
      <dgm:t>
        <a:bodyPr/>
        <a:lstStyle/>
        <a:p>
          <a:endParaRPr lang="ru-RU"/>
        </a:p>
      </dgm:t>
    </dgm:pt>
    <dgm:pt modelId="{2076D440-BE01-4A38-8636-8233E9669D46}" type="sibTrans" cxnId="{47FA945D-A68B-4CFD-BD76-1ADE6ABD21C0}">
      <dgm:prSet/>
      <dgm:spPr/>
      <dgm:t>
        <a:bodyPr/>
        <a:lstStyle/>
        <a:p>
          <a:endParaRPr lang="ru-RU"/>
        </a:p>
      </dgm:t>
    </dgm:pt>
    <dgm:pt modelId="{D701C1D1-302F-4171-ABF5-10D85FB4E826}">
      <dgm:prSet/>
      <dgm:spPr/>
      <dgm:t>
        <a:bodyPr/>
        <a:lstStyle/>
        <a:p>
          <a:pPr rtl="0"/>
          <a:r>
            <a:rPr lang="ru-RU" smtClean="0"/>
            <a:t>Грошова одиниця: юань</a:t>
          </a:r>
          <a:endParaRPr lang="ru-RU"/>
        </a:p>
      </dgm:t>
    </dgm:pt>
    <dgm:pt modelId="{418FD607-0930-4F10-A6B2-328774AD7A19}" type="parTrans" cxnId="{FC204036-7EDE-490B-91C6-8993BDCFB5E8}">
      <dgm:prSet/>
      <dgm:spPr/>
      <dgm:t>
        <a:bodyPr/>
        <a:lstStyle/>
        <a:p>
          <a:endParaRPr lang="ru-RU"/>
        </a:p>
      </dgm:t>
    </dgm:pt>
    <dgm:pt modelId="{C793E589-2371-4E94-BFDC-DAF202C4CE9B}" type="sibTrans" cxnId="{FC204036-7EDE-490B-91C6-8993BDCFB5E8}">
      <dgm:prSet/>
      <dgm:spPr/>
      <dgm:t>
        <a:bodyPr/>
        <a:lstStyle/>
        <a:p>
          <a:endParaRPr lang="ru-RU"/>
        </a:p>
      </dgm:t>
    </dgm:pt>
    <dgm:pt modelId="{D84A4B24-2A06-4BE0-99C2-8378E505E430}" type="pres">
      <dgm:prSet presAssocID="{F3AF382F-D1B7-475E-BC7A-B290E907DA3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6AA43E-7B29-4567-BB6F-1403A1ABAC98}" type="pres">
      <dgm:prSet presAssocID="{3ABE01D8-E8DE-4F68-8398-F967980C3663}" presName="parentText" presStyleLbl="node1" presStyleIdx="0" presStyleCnt="7" custLinFactY="3177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C828C1-6D44-4770-B67A-2DD8966FD6B9}" type="pres">
      <dgm:prSet presAssocID="{BF020687-F622-432E-82D0-723C0332065F}" presName="spacer" presStyleCnt="0"/>
      <dgm:spPr/>
    </dgm:pt>
    <dgm:pt modelId="{E9A333D9-7534-40D2-8B51-F8997D037D12}" type="pres">
      <dgm:prSet presAssocID="{7ABB1F07-5048-4D60-AF89-41E03C2D33F8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3998DA-A8D3-421F-8B9E-63DED584FCC4}" type="pres">
      <dgm:prSet presAssocID="{325AF2E0-D639-4CA4-96B0-BAA6C6E818B2}" presName="spacer" presStyleCnt="0"/>
      <dgm:spPr/>
    </dgm:pt>
    <dgm:pt modelId="{DDD89948-7670-4365-B6EC-646393110CA9}" type="pres">
      <dgm:prSet presAssocID="{D814D623-4DED-4F70-B4B5-985ED03F3951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06BA46-5AD5-4196-A22F-5A04DEC31606}" type="pres">
      <dgm:prSet presAssocID="{C63A58B0-211B-4AFB-AAB6-810AB3727B56}" presName="spacer" presStyleCnt="0"/>
      <dgm:spPr/>
    </dgm:pt>
    <dgm:pt modelId="{C4703D8E-868D-4A75-A5C2-630FF27A8DA4}" type="pres">
      <dgm:prSet presAssocID="{F03579C2-4C76-4F71-AF5F-2EA3648011B9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2F3CD3-BD6C-4819-AF04-A150D9AF1D43}" type="pres">
      <dgm:prSet presAssocID="{927A682B-597B-4328-8F4B-7329E51444E3}" presName="spacer" presStyleCnt="0"/>
      <dgm:spPr/>
    </dgm:pt>
    <dgm:pt modelId="{8904346E-9E5C-4E3D-A821-73B32DBA4F8E}" type="pres">
      <dgm:prSet presAssocID="{F6204DD1-6328-4839-8CA9-350ED6EFE2B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3523F2E-5944-4D44-8ABB-4702352C8A86}" type="pres">
      <dgm:prSet presAssocID="{44419143-7F44-4A51-911B-EB0FA4A9DACB}" presName="spacer" presStyleCnt="0"/>
      <dgm:spPr/>
    </dgm:pt>
    <dgm:pt modelId="{61DF9383-D6A3-4F1C-98FB-CEC2C01C936A}" type="pres">
      <dgm:prSet presAssocID="{8051F0DE-B3B2-437A-A90F-F8930D135D4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ABBD35-8FC1-47A9-8CEC-F863557CEF6D}" type="pres">
      <dgm:prSet presAssocID="{2076D440-BE01-4A38-8636-8233E9669D46}" presName="spacer" presStyleCnt="0"/>
      <dgm:spPr/>
    </dgm:pt>
    <dgm:pt modelId="{E6B92A2D-18A4-4DFA-9B07-B67E002356C5}" type="pres">
      <dgm:prSet presAssocID="{D701C1D1-302F-4171-ABF5-10D85FB4E826}" presName="parentText" presStyleLbl="node1" presStyleIdx="6" presStyleCnt="7" custLinFactNeighborX="0" custLinFactNeighborY="-997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BD721F-C482-4588-A7CD-311E5B3B14FC}" type="presOf" srcId="{F6204DD1-6328-4839-8CA9-350ED6EFE2B6}" destId="{8904346E-9E5C-4E3D-A821-73B32DBA4F8E}" srcOrd="0" destOrd="0" presId="urn:microsoft.com/office/officeart/2005/8/layout/vList2"/>
    <dgm:cxn modelId="{5DDAFAFA-0B11-4FEE-AED2-73D68BE490D7}" type="presOf" srcId="{3ABE01D8-E8DE-4F68-8398-F967980C3663}" destId="{906AA43E-7B29-4567-BB6F-1403A1ABAC98}" srcOrd="0" destOrd="0" presId="urn:microsoft.com/office/officeart/2005/8/layout/vList2"/>
    <dgm:cxn modelId="{4B4D92CD-0983-4268-8BAD-DD83AD97E274}" srcId="{F3AF382F-D1B7-475E-BC7A-B290E907DA39}" destId="{F03579C2-4C76-4F71-AF5F-2EA3648011B9}" srcOrd="3" destOrd="0" parTransId="{22C9B41D-D9CA-48F7-9378-19539CF817B1}" sibTransId="{927A682B-597B-4328-8F4B-7329E51444E3}"/>
    <dgm:cxn modelId="{47FA945D-A68B-4CFD-BD76-1ADE6ABD21C0}" srcId="{F3AF382F-D1B7-475E-BC7A-B290E907DA39}" destId="{8051F0DE-B3B2-437A-A90F-F8930D135D44}" srcOrd="5" destOrd="0" parTransId="{C7B95B09-2315-44EA-AE01-819D6D703D06}" sibTransId="{2076D440-BE01-4A38-8636-8233E9669D46}"/>
    <dgm:cxn modelId="{155D9B4D-3E73-41F3-A0A4-A288860E1D10}" type="presOf" srcId="{D701C1D1-302F-4171-ABF5-10D85FB4E826}" destId="{E6B92A2D-18A4-4DFA-9B07-B67E002356C5}" srcOrd="0" destOrd="0" presId="urn:microsoft.com/office/officeart/2005/8/layout/vList2"/>
    <dgm:cxn modelId="{9CA750F0-E614-44B4-963F-3E78F0FBFB10}" type="presOf" srcId="{8051F0DE-B3B2-437A-A90F-F8930D135D44}" destId="{61DF9383-D6A3-4F1C-98FB-CEC2C01C936A}" srcOrd="0" destOrd="0" presId="urn:microsoft.com/office/officeart/2005/8/layout/vList2"/>
    <dgm:cxn modelId="{FC204036-7EDE-490B-91C6-8993BDCFB5E8}" srcId="{F3AF382F-D1B7-475E-BC7A-B290E907DA39}" destId="{D701C1D1-302F-4171-ABF5-10D85FB4E826}" srcOrd="6" destOrd="0" parTransId="{418FD607-0930-4F10-A6B2-328774AD7A19}" sibTransId="{C793E589-2371-4E94-BFDC-DAF202C4CE9B}"/>
    <dgm:cxn modelId="{A8570F38-534C-4406-A054-8A4CBAFF9E1E}" srcId="{F3AF382F-D1B7-475E-BC7A-B290E907DA39}" destId="{3ABE01D8-E8DE-4F68-8398-F967980C3663}" srcOrd="0" destOrd="0" parTransId="{75F363C9-305C-4BDF-85B9-A34AAE725FD6}" sibTransId="{BF020687-F622-432E-82D0-723C0332065F}"/>
    <dgm:cxn modelId="{A3EF4700-6EB8-4F2E-BF19-38B70AA7E20C}" srcId="{F3AF382F-D1B7-475E-BC7A-B290E907DA39}" destId="{F6204DD1-6328-4839-8CA9-350ED6EFE2B6}" srcOrd="4" destOrd="0" parTransId="{B43593BD-5FFE-4D84-A434-2907B2826E8B}" sibTransId="{44419143-7F44-4A51-911B-EB0FA4A9DACB}"/>
    <dgm:cxn modelId="{C9CB209C-139D-4E75-B58C-031393BFC784}" type="presOf" srcId="{F3AF382F-D1B7-475E-BC7A-B290E907DA39}" destId="{D84A4B24-2A06-4BE0-99C2-8378E505E430}" srcOrd="0" destOrd="0" presId="urn:microsoft.com/office/officeart/2005/8/layout/vList2"/>
    <dgm:cxn modelId="{BA8C410E-7EFB-4E52-9E1D-14D76E268E0F}" type="presOf" srcId="{D814D623-4DED-4F70-B4B5-985ED03F3951}" destId="{DDD89948-7670-4365-B6EC-646393110CA9}" srcOrd="0" destOrd="0" presId="urn:microsoft.com/office/officeart/2005/8/layout/vList2"/>
    <dgm:cxn modelId="{373971AC-1872-43B1-9B99-DD2389ACB5D3}" srcId="{F3AF382F-D1B7-475E-BC7A-B290E907DA39}" destId="{7ABB1F07-5048-4D60-AF89-41E03C2D33F8}" srcOrd="1" destOrd="0" parTransId="{90D535EB-6EFB-42E6-AA6E-3F9F90FC216D}" sibTransId="{325AF2E0-D639-4CA4-96B0-BAA6C6E818B2}"/>
    <dgm:cxn modelId="{823C2760-7329-418D-B40B-3497A9E7FD2F}" type="presOf" srcId="{7ABB1F07-5048-4D60-AF89-41E03C2D33F8}" destId="{E9A333D9-7534-40D2-8B51-F8997D037D12}" srcOrd="0" destOrd="0" presId="urn:microsoft.com/office/officeart/2005/8/layout/vList2"/>
    <dgm:cxn modelId="{60D72640-5ED2-4A62-BB6E-8C90235836D8}" srcId="{F3AF382F-D1B7-475E-BC7A-B290E907DA39}" destId="{D814D623-4DED-4F70-B4B5-985ED03F3951}" srcOrd="2" destOrd="0" parTransId="{3D802901-4308-498B-8706-9B994F5726A6}" sibTransId="{C63A58B0-211B-4AFB-AAB6-810AB3727B56}"/>
    <dgm:cxn modelId="{017B9ACF-9E74-482D-88EE-A6C250BB99AD}" type="presOf" srcId="{F03579C2-4C76-4F71-AF5F-2EA3648011B9}" destId="{C4703D8E-868D-4A75-A5C2-630FF27A8DA4}" srcOrd="0" destOrd="0" presId="urn:microsoft.com/office/officeart/2005/8/layout/vList2"/>
    <dgm:cxn modelId="{353ABDC9-A134-4F8D-9314-F50AC3A5F4A0}" type="presParOf" srcId="{D84A4B24-2A06-4BE0-99C2-8378E505E430}" destId="{906AA43E-7B29-4567-BB6F-1403A1ABAC98}" srcOrd="0" destOrd="0" presId="urn:microsoft.com/office/officeart/2005/8/layout/vList2"/>
    <dgm:cxn modelId="{4001A48D-D045-4C9A-B286-81D15994BCCF}" type="presParOf" srcId="{D84A4B24-2A06-4BE0-99C2-8378E505E430}" destId="{0FC828C1-6D44-4770-B67A-2DD8966FD6B9}" srcOrd="1" destOrd="0" presId="urn:microsoft.com/office/officeart/2005/8/layout/vList2"/>
    <dgm:cxn modelId="{59823610-238C-4E87-AFB8-3E9FB992CC6B}" type="presParOf" srcId="{D84A4B24-2A06-4BE0-99C2-8378E505E430}" destId="{E9A333D9-7534-40D2-8B51-F8997D037D12}" srcOrd="2" destOrd="0" presId="urn:microsoft.com/office/officeart/2005/8/layout/vList2"/>
    <dgm:cxn modelId="{51BDF6E7-0394-472E-9065-06EECAE0EF17}" type="presParOf" srcId="{D84A4B24-2A06-4BE0-99C2-8378E505E430}" destId="{323998DA-A8D3-421F-8B9E-63DED584FCC4}" srcOrd="3" destOrd="0" presId="urn:microsoft.com/office/officeart/2005/8/layout/vList2"/>
    <dgm:cxn modelId="{B5B2DDE6-BAF0-4107-B842-FDC78E7D2D1B}" type="presParOf" srcId="{D84A4B24-2A06-4BE0-99C2-8378E505E430}" destId="{DDD89948-7670-4365-B6EC-646393110CA9}" srcOrd="4" destOrd="0" presId="urn:microsoft.com/office/officeart/2005/8/layout/vList2"/>
    <dgm:cxn modelId="{A087776F-E6FE-4060-8BC1-F0A927BF4074}" type="presParOf" srcId="{D84A4B24-2A06-4BE0-99C2-8378E505E430}" destId="{B506BA46-5AD5-4196-A22F-5A04DEC31606}" srcOrd="5" destOrd="0" presId="urn:microsoft.com/office/officeart/2005/8/layout/vList2"/>
    <dgm:cxn modelId="{CF4EB69B-5E41-44EC-8FCB-3398D18CA48E}" type="presParOf" srcId="{D84A4B24-2A06-4BE0-99C2-8378E505E430}" destId="{C4703D8E-868D-4A75-A5C2-630FF27A8DA4}" srcOrd="6" destOrd="0" presId="urn:microsoft.com/office/officeart/2005/8/layout/vList2"/>
    <dgm:cxn modelId="{50ECFD82-DC14-4FBA-B049-5B1BB8DF3B67}" type="presParOf" srcId="{D84A4B24-2A06-4BE0-99C2-8378E505E430}" destId="{0B2F3CD3-BD6C-4819-AF04-A150D9AF1D43}" srcOrd="7" destOrd="0" presId="urn:microsoft.com/office/officeart/2005/8/layout/vList2"/>
    <dgm:cxn modelId="{6755A725-D818-4038-A094-E4F4C4AA697D}" type="presParOf" srcId="{D84A4B24-2A06-4BE0-99C2-8378E505E430}" destId="{8904346E-9E5C-4E3D-A821-73B32DBA4F8E}" srcOrd="8" destOrd="0" presId="urn:microsoft.com/office/officeart/2005/8/layout/vList2"/>
    <dgm:cxn modelId="{C92FDC02-BC84-42FB-AE3F-33299244CEF9}" type="presParOf" srcId="{D84A4B24-2A06-4BE0-99C2-8378E505E430}" destId="{93523F2E-5944-4D44-8ABB-4702352C8A86}" srcOrd="9" destOrd="0" presId="urn:microsoft.com/office/officeart/2005/8/layout/vList2"/>
    <dgm:cxn modelId="{4FCD5F5A-1FA9-449C-AFB3-0FB0D1A8098C}" type="presParOf" srcId="{D84A4B24-2A06-4BE0-99C2-8378E505E430}" destId="{61DF9383-D6A3-4F1C-98FB-CEC2C01C936A}" srcOrd="10" destOrd="0" presId="urn:microsoft.com/office/officeart/2005/8/layout/vList2"/>
    <dgm:cxn modelId="{0BE484A4-9516-4078-982D-D7F4D48FEDF5}" type="presParOf" srcId="{D84A4B24-2A06-4BE0-99C2-8378E505E430}" destId="{A5ABBD35-8FC1-47A9-8CEC-F863557CEF6D}" srcOrd="11" destOrd="0" presId="urn:microsoft.com/office/officeart/2005/8/layout/vList2"/>
    <dgm:cxn modelId="{C27E4716-E00D-4EBF-85E4-6753A0FCAD0B}" type="presParOf" srcId="{D84A4B24-2A06-4BE0-99C2-8378E505E430}" destId="{E6B92A2D-18A4-4DFA-9B07-B67E002356C5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8A76BAE-262B-4CCE-80B7-CC040C36C71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6CD475E-BB16-4F20-AC67-CEF40F613A65}">
      <dgm:prSet/>
      <dgm:spPr/>
      <dgm:t>
        <a:bodyPr/>
        <a:lstStyle/>
        <a:p>
          <a:pPr rtl="0"/>
          <a:r>
            <a:rPr lang="ru-RU" dirty="0" err="1" smtClean="0"/>
            <a:t>Китайська</a:t>
          </a:r>
          <a:r>
            <a:rPr lang="ru-RU" dirty="0" smtClean="0"/>
            <a:t> </a:t>
          </a:r>
          <a:r>
            <a:rPr lang="ru-RU" dirty="0" err="1" smtClean="0"/>
            <a:t>вища</a:t>
          </a:r>
          <a:r>
            <a:rPr lang="ru-RU" dirty="0" smtClean="0"/>
            <a:t> </a:t>
          </a:r>
          <a:r>
            <a:rPr lang="ru-RU" dirty="0" err="1" smtClean="0"/>
            <a:t>освіта</a:t>
          </a:r>
          <a:r>
            <a:rPr lang="ru-RU" dirty="0" smtClean="0"/>
            <a:t> </a:t>
          </a:r>
          <a:r>
            <a:rPr lang="ru-RU" dirty="0" err="1" smtClean="0"/>
            <a:t>має</a:t>
          </a:r>
          <a:r>
            <a:rPr lang="ru-RU" dirty="0" smtClean="0"/>
            <a:t> 100-річну </a:t>
          </a:r>
          <a:r>
            <a:rPr lang="ru-RU" dirty="0" err="1" smtClean="0"/>
            <a:t>історію</a:t>
          </a:r>
          <a:r>
            <a:rPr lang="ru-RU" dirty="0" smtClean="0"/>
            <a:t>. За </a:t>
          </a:r>
          <a:r>
            <a:rPr lang="ru-RU" dirty="0" err="1" smtClean="0"/>
            <a:t>новітніми</a:t>
          </a:r>
          <a:r>
            <a:rPr lang="ru-RU" dirty="0" smtClean="0"/>
            <a:t> </a:t>
          </a:r>
          <a:r>
            <a:rPr lang="ru-RU" dirty="0" err="1" smtClean="0"/>
            <a:t>статистичними</a:t>
          </a:r>
          <a:r>
            <a:rPr lang="ru-RU" dirty="0" smtClean="0"/>
            <a:t> </a:t>
          </a:r>
          <a:r>
            <a:rPr lang="ru-RU" dirty="0" err="1" smtClean="0"/>
            <a:t>даними</a:t>
          </a:r>
          <a:r>
            <a:rPr lang="ru-RU" dirty="0" smtClean="0"/>
            <a:t>, в </a:t>
          </a:r>
          <a:r>
            <a:rPr lang="ru-RU" dirty="0" err="1" smtClean="0"/>
            <a:t>даний</a:t>
          </a:r>
          <a:r>
            <a:rPr lang="ru-RU" dirty="0" smtClean="0"/>
            <a:t> час в </a:t>
          </a:r>
          <a:r>
            <a:rPr lang="ru-RU" dirty="0" err="1" smtClean="0"/>
            <a:t>Китаї</a:t>
          </a:r>
          <a:r>
            <a:rPr lang="ru-RU" dirty="0" smtClean="0"/>
            <a:t> </a:t>
          </a:r>
          <a:r>
            <a:rPr lang="ru-RU" dirty="0" err="1" smtClean="0"/>
            <a:t>налічується</a:t>
          </a:r>
          <a:r>
            <a:rPr lang="ru-RU" dirty="0" smtClean="0"/>
            <a:t> 3 </a:t>
          </a:r>
          <a:r>
            <a:rPr lang="ru-RU" dirty="0" err="1" smtClean="0"/>
            <a:t>тисячі</a:t>
          </a:r>
          <a:r>
            <a:rPr lang="ru-RU" dirty="0" smtClean="0"/>
            <a:t> </a:t>
          </a:r>
          <a:r>
            <a:rPr lang="ru-RU" dirty="0" err="1" smtClean="0"/>
            <a:t>вузів</a:t>
          </a:r>
          <a:r>
            <a:rPr lang="ru-RU" dirty="0" smtClean="0"/>
            <a:t>, у тому </a:t>
          </a:r>
          <a:r>
            <a:rPr lang="ru-RU" dirty="0" err="1" smtClean="0"/>
            <a:t>числі</a:t>
          </a:r>
          <a:r>
            <a:rPr lang="ru-RU" dirty="0" smtClean="0"/>
            <a:t> </a:t>
          </a:r>
          <a:r>
            <a:rPr lang="ru-RU" dirty="0" err="1" smtClean="0"/>
            <a:t>дві</a:t>
          </a:r>
          <a:r>
            <a:rPr lang="ru-RU" dirty="0" smtClean="0"/>
            <a:t> </a:t>
          </a:r>
          <a:r>
            <a:rPr lang="ru-RU" dirty="0" err="1" smtClean="0"/>
            <a:t>третини</a:t>
          </a:r>
          <a:r>
            <a:rPr lang="ru-RU" dirty="0" smtClean="0"/>
            <a:t> є </a:t>
          </a:r>
          <a:r>
            <a:rPr lang="ru-RU" dirty="0" err="1" smtClean="0"/>
            <a:t>державними</a:t>
          </a:r>
          <a:r>
            <a:rPr lang="ru-RU" dirty="0" smtClean="0"/>
            <a:t>, </a:t>
          </a:r>
          <a:r>
            <a:rPr lang="ru-RU" dirty="0" err="1" smtClean="0"/>
            <a:t>решта</a:t>
          </a:r>
          <a:r>
            <a:rPr lang="ru-RU" dirty="0" smtClean="0"/>
            <a:t> - </a:t>
          </a:r>
          <a:r>
            <a:rPr lang="ru-RU" dirty="0" err="1" smtClean="0"/>
            <a:t>приватними</a:t>
          </a:r>
          <a:r>
            <a:rPr lang="ru-RU" dirty="0" smtClean="0"/>
            <a:t>. У вузах </a:t>
          </a:r>
          <a:r>
            <a:rPr lang="ru-RU" dirty="0" err="1" smtClean="0"/>
            <a:t>навчаються</a:t>
          </a:r>
          <a:r>
            <a:rPr lang="ru-RU" dirty="0" smtClean="0"/>
            <a:t> 20 млн. </a:t>
          </a:r>
          <a:r>
            <a:rPr lang="ru-RU" dirty="0" err="1" smtClean="0"/>
            <a:t>студентів</a:t>
          </a:r>
          <a:r>
            <a:rPr lang="ru-RU" dirty="0" smtClean="0"/>
            <a:t>.</a:t>
          </a:r>
          <a:endParaRPr lang="ru-RU" dirty="0"/>
        </a:p>
      </dgm:t>
    </dgm:pt>
    <dgm:pt modelId="{5718695F-28EC-4199-9387-A3C83ED5806D}" type="parTrans" cxnId="{9B22DDCB-C619-40CD-8BCA-28C1EC6A4301}">
      <dgm:prSet/>
      <dgm:spPr/>
      <dgm:t>
        <a:bodyPr/>
        <a:lstStyle/>
        <a:p>
          <a:endParaRPr lang="ru-RU"/>
        </a:p>
      </dgm:t>
    </dgm:pt>
    <dgm:pt modelId="{C45089BF-AB8B-420A-BB83-0B57186B7D63}" type="sibTrans" cxnId="{9B22DDCB-C619-40CD-8BCA-28C1EC6A4301}">
      <dgm:prSet/>
      <dgm:spPr/>
      <dgm:t>
        <a:bodyPr/>
        <a:lstStyle/>
        <a:p>
          <a:endParaRPr lang="ru-RU"/>
        </a:p>
      </dgm:t>
    </dgm:pt>
    <dgm:pt modelId="{8FA67058-E8FD-4F6A-8DCC-B0680934B67B}" type="pres">
      <dgm:prSet presAssocID="{28A76BAE-262B-4CCE-80B7-CC040C36C71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651317-9433-4E1B-A20D-14DCFE75AD1F}" type="pres">
      <dgm:prSet presAssocID="{36CD475E-BB16-4F20-AC67-CEF40F613A65}" presName="parentText" presStyleLbl="node1" presStyleIdx="0" presStyleCnt="1" custLinFactY="120842" custLinFactNeighborY="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B22DDCB-C619-40CD-8BCA-28C1EC6A4301}" srcId="{28A76BAE-262B-4CCE-80B7-CC040C36C71F}" destId="{36CD475E-BB16-4F20-AC67-CEF40F613A65}" srcOrd="0" destOrd="0" parTransId="{5718695F-28EC-4199-9387-A3C83ED5806D}" sibTransId="{C45089BF-AB8B-420A-BB83-0B57186B7D63}"/>
    <dgm:cxn modelId="{373A1EC1-DE6B-4861-8256-3240F53B6637}" type="presOf" srcId="{36CD475E-BB16-4F20-AC67-CEF40F613A65}" destId="{37651317-9433-4E1B-A20D-14DCFE75AD1F}" srcOrd="0" destOrd="0" presId="urn:microsoft.com/office/officeart/2005/8/layout/vList2"/>
    <dgm:cxn modelId="{5400F556-9E23-427D-A61E-A4E0B133A0D7}" type="presOf" srcId="{28A76BAE-262B-4CCE-80B7-CC040C36C71F}" destId="{8FA67058-E8FD-4F6A-8DCC-B0680934B67B}" srcOrd="0" destOrd="0" presId="urn:microsoft.com/office/officeart/2005/8/layout/vList2"/>
    <dgm:cxn modelId="{4EAFA34C-10C2-4281-996B-1B15A71CE7C9}" type="presParOf" srcId="{8FA67058-E8FD-4F6A-8DCC-B0680934B67B}" destId="{37651317-9433-4E1B-A20D-14DCFE75AD1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5FA979-4BC6-4D7D-B27E-85CB22895B9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D5BD42ED-7889-4611-8B01-BEC1622C946A}">
      <dgm:prSet/>
      <dgm:spPr/>
      <dgm:t>
        <a:bodyPr/>
        <a:lstStyle/>
        <a:p>
          <a:pPr rtl="0"/>
          <a:r>
            <a:rPr lang="ru-RU" dirty="0" err="1" smtClean="0"/>
            <a:t>Термін</a:t>
          </a:r>
          <a:r>
            <a:rPr lang="ru-RU" dirty="0" smtClean="0"/>
            <a:t> </a:t>
          </a:r>
          <a:r>
            <a:rPr lang="ru-RU" dirty="0" err="1" smtClean="0"/>
            <a:t>початкової</a:t>
          </a:r>
          <a:r>
            <a:rPr lang="ru-RU" dirty="0" smtClean="0"/>
            <a:t> </a:t>
          </a:r>
          <a:r>
            <a:rPr lang="ru-RU" dirty="0" err="1" smtClean="0"/>
            <a:t>освіти</a:t>
          </a:r>
          <a:r>
            <a:rPr lang="ru-RU" dirty="0" smtClean="0"/>
            <a:t> в </a:t>
          </a:r>
          <a:r>
            <a:rPr lang="ru-RU" dirty="0" err="1" smtClean="0"/>
            <a:t>Китаї</a:t>
          </a:r>
          <a:r>
            <a:rPr lang="ru-RU" dirty="0" smtClean="0"/>
            <a:t> становить 6 </a:t>
          </a:r>
          <a:r>
            <a:rPr lang="ru-RU" dirty="0" err="1" smtClean="0"/>
            <a:t>років</a:t>
          </a:r>
          <a:r>
            <a:rPr lang="ru-RU" dirty="0" smtClean="0"/>
            <a:t>.</a:t>
          </a:r>
          <a:endParaRPr lang="ru-RU" dirty="0"/>
        </a:p>
      </dgm:t>
    </dgm:pt>
    <dgm:pt modelId="{908690A2-36EA-49D8-A378-A5AC2C244115}" type="parTrans" cxnId="{8526BB39-1A74-4EE4-BCDD-BEA32365E97C}">
      <dgm:prSet/>
      <dgm:spPr/>
      <dgm:t>
        <a:bodyPr/>
        <a:lstStyle/>
        <a:p>
          <a:endParaRPr lang="ru-RU"/>
        </a:p>
      </dgm:t>
    </dgm:pt>
    <dgm:pt modelId="{051F5A1F-E7EE-4BCF-ABEE-6BFD358C1BB1}" type="sibTrans" cxnId="{8526BB39-1A74-4EE4-BCDD-BEA32365E97C}">
      <dgm:prSet/>
      <dgm:spPr/>
      <dgm:t>
        <a:bodyPr/>
        <a:lstStyle/>
        <a:p>
          <a:endParaRPr lang="ru-RU"/>
        </a:p>
      </dgm:t>
    </dgm:pt>
    <dgm:pt modelId="{A6F7ADF4-3714-4AB4-B5E0-C6CFCFB4FA70}" type="pres">
      <dgm:prSet presAssocID="{3A5FA979-4BC6-4D7D-B27E-85CB22895B9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0807BC-B741-47E2-A252-9BD97D67B4BD}" type="pres">
      <dgm:prSet presAssocID="{D5BD42ED-7889-4611-8B01-BEC1622C946A}" presName="parentText" presStyleLbl="node1" presStyleIdx="0" presStyleCnt="1" custLinFactNeighborX="-399" custLinFactNeighborY="151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BF6B143-0C57-4339-BBE2-39543C83C893}" type="presOf" srcId="{D5BD42ED-7889-4611-8B01-BEC1622C946A}" destId="{070807BC-B741-47E2-A252-9BD97D67B4BD}" srcOrd="0" destOrd="0" presId="urn:microsoft.com/office/officeart/2005/8/layout/vList2"/>
    <dgm:cxn modelId="{3841F0DF-63D8-48B8-9F6E-C0E8106FE8EB}" type="presOf" srcId="{3A5FA979-4BC6-4D7D-B27E-85CB22895B9F}" destId="{A6F7ADF4-3714-4AB4-B5E0-C6CFCFB4FA70}" srcOrd="0" destOrd="0" presId="urn:microsoft.com/office/officeart/2005/8/layout/vList2"/>
    <dgm:cxn modelId="{8526BB39-1A74-4EE4-BCDD-BEA32365E97C}" srcId="{3A5FA979-4BC6-4D7D-B27E-85CB22895B9F}" destId="{D5BD42ED-7889-4611-8B01-BEC1622C946A}" srcOrd="0" destOrd="0" parTransId="{908690A2-36EA-49D8-A378-A5AC2C244115}" sibTransId="{051F5A1F-E7EE-4BCF-ABEE-6BFD358C1BB1}"/>
    <dgm:cxn modelId="{DE15531F-021F-4756-90C3-48B6742F7B18}" type="presParOf" srcId="{A6F7ADF4-3714-4AB4-B5E0-C6CFCFB4FA70}" destId="{070807BC-B741-47E2-A252-9BD97D67B4B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5634538-8315-4313-A386-9A07D7A8A0B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3BF5BD08-0205-49F8-AE09-503C114A74B4}">
      <dgm:prSet/>
      <dgm:spPr/>
      <dgm:t>
        <a:bodyPr/>
        <a:lstStyle/>
        <a:p>
          <a:pPr rtl="0"/>
          <a:r>
            <a:rPr lang="ru-RU" dirty="0" err="1" smtClean="0"/>
            <a:t>Перші</a:t>
          </a:r>
          <a:r>
            <a:rPr lang="ru-RU" dirty="0" smtClean="0"/>
            <a:t> 9 </a:t>
          </a:r>
          <a:r>
            <a:rPr lang="ru-RU" dirty="0" err="1" smtClean="0"/>
            <a:t>років</a:t>
          </a:r>
          <a:r>
            <a:rPr lang="ru-RU" dirty="0" smtClean="0"/>
            <a:t> </a:t>
          </a:r>
          <a:r>
            <a:rPr lang="ru-RU" dirty="0" err="1" smtClean="0"/>
            <a:t>навчання</a:t>
          </a:r>
          <a:r>
            <a:rPr lang="ru-RU" dirty="0" smtClean="0"/>
            <a:t> в </a:t>
          </a:r>
          <a:r>
            <a:rPr lang="ru-RU" dirty="0" err="1" smtClean="0"/>
            <a:t>Китаї</a:t>
          </a:r>
          <a:r>
            <a:rPr lang="ru-RU" dirty="0" smtClean="0"/>
            <a:t> </a:t>
          </a:r>
          <a:r>
            <a:rPr lang="ru-RU" dirty="0" err="1" smtClean="0"/>
            <a:t>відносяться</a:t>
          </a:r>
          <a:r>
            <a:rPr lang="ru-RU" dirty="0" smtClean="0"/>
            <a:t> до </a:t>
          </a:r>
          <a:r>
            <a:rPr lang="ru-RU" dirty="0" err="1" smtClean="0"/>
            <a:t>обов'язкового</a:t>
          </a:r>
          <a:r>
            <a:rPr lang="ru-RU" dirty="0" smtClean="0"/>
            <a:t> </a:t>
          </a:r>
          <a:r>
            <a:rPr lang="ru-RU" dirty="0" err="1" smtClean="0"/>
            <a:t>етапу</a:t>
          </a:r>
          <a:r>
            <a:rPr lang="ru-RU" dirty="0" smtClean="0"/>
            <a:t> </a:t>
          </a:r>
          <a:r>
            <a:rPr lang="ru-RU" dirty="0" err="1" smtClean="0"/>
            <a:t>освіти</a:t>
          </a:r>
          <a:r>
            <a:rPr lang="ru-RU" dirty="0" smtClean="0"/>
            <a:t>.</a:t>
          </a:r>
          <a:endParaRPr lang="ru-RU" dirty="0"/>
        </a:p>
      </dgm:t>
    </dgm:pt>
    <dgm:pt modelId="{C683B346-23E2-4837-A698-3FF29D466DFA}" type="parTrans" cxnId="{5FCD7ECB-E0DA-4095-ACC3-C5D9FEE7580B}">
      <dgm:prSet/>
      <dgm:spPr/>
      <dgm:t>
        <a:bodyPr/>
        <a:lstStyle/>
        <a:p>
          <a:endParaRPr lang="ru-RU"/>
        </a:p>
      </dgm:t>
    </dgm:pt>
    <dgm:pt modelId="{FF46FF5A-376A-41D6-A2B9-4CBA7CD9C824}" type="sibTrans" cxnId="{5FCD7ECB-E0DA-4095-ACC3-C5D9FEE7580B}">
      <dgm:prSet/>
      <dgm:spPr/>
      <dgm:t>
        <a:bodyPr/>
        <a:lstStyle/>
        <a:p>
          <a:endParaRPr lang="ru-RU"/>
        </a:p>
      </dgm:t>
    </dgm:pt>
    <dgm:pt modelId="{75B2D59D-EA08-4149-B3C1-AD77D5D19DB4}" type="pres">
      <dgm:prSet presAssocID="{E5634538-8315-4313-A386-9A07D7A8A0B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EE6AB5-7DED-46EB-9629-9B3D2133741C}" type="pres">
      <dgm:prSet presAssocID="{3BF5BD08-0205-49F8-AE09-503C114A74B4}" presName="parentText" presStyleLbl="node1" presStyleIdx="0" presStyleCnt="1" custLinFactY="200000" custLinFactNeighborX="1724" custLinFactNeighborY="28610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AD26460-2BB2-4B23-A4A5-C90130C0C1E0}" type="presOf" srcId="{3BF5BD08-0205-49F8-AE09-503C114A74B4}" destId="{0DEE6AB5-7DED-46EB-9629-9B3D2133741C}" srcOrd="0" destOrd="0" presId="urn:microsoft.com/office/officeart/2005/8/layout/vList2"/>
    <dgm:cxn modelId="{5FCD7ECB-E0DA-4095-ACC3-C5D9FEE7580B}" srcId="{E5634538-8315-4313-A386-9A07D7A8A0B8}" destId="{3BF5BD08-0205-49F8-AE09-503C114A74B4}" srcOrd="0" destOrd="0" parTransId="{C683B346-23E2-4837-A698-3FF29D466DFA}" sibTransId="{FF46FF5A-376A-41D6-A2B9-4CBA7CD9C824}"/>
    <dgm:cxn modelId="{4070B14E-E390-4212-BF02-9A093115B414}" type="presOf" srcId="{E5634538-8315-4313-A386-9A07D7A8A0B8}" destId="{75B2D59D-EA08-4149-B3C1-AD77D5D19DB4}" srcOrd="0" destOrd="0" presId="urn:microsoft.com/office/officeart/2005/8/layout/vList2"/>
    <dgm:cxn modelId="{4F4D6370-DD34-4441-B607-58674781BDB6}" type="presParOf" srcId="{75B2D59D-EA08-4149-B3C1-AD77D5D19DB4}" destId="{0DEE6AB5-7DED-46EB-9629-9B3D2133741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7515610-6667-4358-B02E-EDAB0A727E6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B83B321D-E48F-4F01-A34A-0A9E40A61431}">
      <dgm:prSet/>
      <dgm:spPr/>
      <dgm:t>
        <a:bodyPr/>
        <a:lstStyle/>
        <a:p>
          <a:pPr rtl="0"/>
          <a:r>
            <a:rPr lang="ru-RU" dirty="0" err="1" smtClean="0"/>
            <a:t>Навчання</a:t>
          </a:r>
          <a:r>
            <a:rPr lang="ru-RU" dirty="0" smtClean="0"/>
            <a:t> в </a:t>
          </a:r>
          <a:r>
            <a:rPr lang="ru-RU" dirty="0" err="1" smtClean="0"/>
            <a:t>Китаї</a:t>
          </a:r>
          <a:r>
            <a:rPr lang="ru-RU" dirty="0" smtClean="0"/>
            <a:t> </a:t>
          </a:r>
          <a:r>
            <a:rPr lang="ru-RU" dirty="0" err="1" smtClean="0"/>
            <a:t>починається</a:t>
          </a:r>
          <a:r>
            <a:rPr lang="ru-RU" dirty="0" smtClean="0"/>
            <a:t> 1 </a:t>
          </a:r>
          <a:r>
            <a:rPr lang="ru-RU" dirty="0" err="1" smtClean="0"/>
            <a:t>вересня</a:t>
          </a:r>
          <a:r>
            <a:rPr lang="ru-RU" dirty="0" smtClean="0"/>
            <a:t> і </a:t>
          </a:r>
          <a:r>
            <a:rPr lang="ru-RU" dirty="0" err="1" smtClean="0"/>
            <a:t>закінчується</a:t>
          </a:r>
          <a:r>
            <a:rPr lang="ru-RU" dirty="0" smtClean="0"/>
            <a:t> на початку </a:t>
          </a:r>
          <a:r>
            <a:rPr lang="ru-RU" dirty="0" err="1" smtClean="0"/>
            <a:t>липня</a:t>
          </a:r>
          <a:r>
            <a:rPr lang="ru-RU" dirty="0" smtClean="0"/>
            <a:t>. При </a:t>
          </a:r>
          <a:r>
            <a:rPr lang="ru-RU" dirty="0" err="1" smtClean="0"/>
            <a:t>цьому</a:t>
          </a:r>
          <a:r>
            <a:rPr lang="ru-RU" dirty="0" smtClean="0"/>
            <a:t> </a:t>
          </a:r>
          <a:r>
            <a:rPr lang="ru-RU" dirty="0" err="1" smtClean="0"/>
            <a:t>студенти</a:t>
          </a:r>
          <a:r>
            <a:rPr lang="ru-RU" dirty="0" smtClean="0"/>
            <a:t> </a:t>
          </a:r>
          <a:r>
            <a:rPr lang="ru-RU" dirty="0" err="1" smtClean="0"/>
            <a:t>йдуть</a:t>
          </a:r>
          <a:r>
            <a:rPr lang="ru-RU" dirty="0" smtClean="0"/>
            <a:t> на </a:t>
          </a:r>
          <a:r>
            <a:rPr lang="ru-RU" dirty="0" err="1" smtClean="0"/>
            <a:t>тривалі</a:t>
          </a:r>
          <a:r>
            <a:rPr lang="ru-RU" dirty="0" smtClean="0"/>
            <a:t> </a:t>
          </a:r>
          <a:r>
            <a:rPr lang="ru-RU" dirty="0" err="1" smtClean="0"/>
            <a:t>зимові</a:t>
          </a:r>
          <a:r>
            <a:rPr lang="ru-RU" dirty="0" smtClean="0"/>
            <a:t> </a:t>
          </a:r>
          <a:r>
            <a:rPr lang="ru-RU" dirty="0" err="1" smtClean="0"/>
            <a:t>канікули</a:t>
          </a:r>
          <a:r>
            <a:rPr lang="ru-RU" dirty="0" smtClean="0"/>
            <a:t>, </a:t>
          </a:r>
          <a:r>
            <a:rPr lang="ru-RU" dirty="0" err="1" smtClean="0"/>
            <a:t>які</a:t>
          </a:r>
          <a:r>
            <a:rPr lang="ru-RU" dirty="0" smtClean="0"/>
            <a:t> </a:t>
          </a:r>
          <a:r>
            <a:rPr lang="ru-RU" dirty="0" err="1" smtClean="0"/>
            <a:t>тривають</a:t>
          </a:r>
          <a:r>
            <a:rPr lang="ru-RU" dirty="0" smtClean="0"/>
            <a:t> з </a:t>
          </a:r>
          <a:r>
            <a:rPr lang="ru-RU" dirty="0" err="1" smtClean="0"/>
            <a:t>кінця</a:t>
          </a:r>
          <a:r>
            <a:rPr lang="ru-RU" dirty="0" smtClean="0"/>
            <a:t> </a:t>
          </a:r>
          <a:r>
            <a:rPr lang="ru-RU" dirty="0" err="1" smtClean="0"/>
            <a:t>грудня</a:t>
          </a:r>
          <a:r>
            <a:rPr lang="ru-RU" dirty="0" smtClean="0"/>
            <a:t> і </a:t>
          </a:r>
          <a:r>
            <a:rPr lang="ru-RU" dirty="0" err="1" smtClean="0"/>
            <a:t>приблизно</a:t>
          </a:r>
          <a:r>
            <a:rPr lang="ru-RU" dirty="0" smtClean="0"/>
            <a:t> до початку лютого (</a:t>
          </a:r>
          <a:r>
            <a:rPr lang="ru-RU" dirty="0" err="1" smtClean="0"/>
            <a:t>китайський</a:t>
          </a:r>
          <a:r>
            <a:rPr lang="ru-RU" dirty="0" smtClean="0"/>
            <a:t> </a:t>
          </a:r>
          <a:r>
            <a:rPr lang="ru-RU" dirty="0" err="1" smtClean="0"/>
            <a:t>новий</a:t>
          </a:r>
          <a:r>
            <a:rPr lang="ru-RU" dirty="0" smtClean="0"/>
            <a:t> </a:t>
          </a:r>
          <a:r>
            <a:rPr lang="ru-RU" dirty="0" err="1" smtClean="0"/>
            <a:t>рік</a:t>
          </a:r>
          <a:r>
            <a:rPr lang="ru-RU" dirty="0" smtClean="0"/>
            <a:t>).</a:t>
          </a:r>
          <a:endParaRPr lang="ru-RU" dirty="0"/>
        </a:p>
      </dgm:t>
    </dgm:pt>
    <dgm:pt modelId="{B25467F8-ACE6-4DB8-BEAF-B4FAF2DA590F}" type="parTrans" cxnId="{3D32ED93-B437-4914-AD68-169DFB15F00A}">
      <dgm:prSet/>
      <dgm:spPr/>
      <dgm:t>
        <a:bodyPr/>
        <a:lstStyle/>
        <a:p>
          <a:endParaRPr lang="ru-RU"/>
        </a:p>
      </dgm:t>
    </dgm:pt>
    <dgm:pt modelId="{C607922B-D17F-4EB3-9D6E-840F1AB34EE6}" type="sibTrans" cxnId="{3D32ED93-B437-4914-AD68-169DFB15F00A}">
      <dgm:prSet/>
      <dgm:spPr/>
      <dgm:t>
        <a:bodyPr/>
        <a:lstStyle/>
        <a:p>
          <a:endParaRPr lang="ru-RU"/>
        </a:p>
      </dgm:t>
    </dgm:pt>
    <dgm:pt modelId="{62B6A309-F504-45A6-B16E-8F25D8BB2AB0}" type="pres">
      <dgm:prSet presAssocID="{97515610-6667-4358-B02E-EDAB0A727E6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B442E30-2737-44BC-8AAA-11A0A86013E0}" type="pres">
      <dgm:prSet presAssocID="{B83B321D-E48F-4F01-A34A-0A9E40A61431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D32ED93-B437-4914-AD68-169DFB15F00A}" srcId="{97515610-6667-4358-B02E-EDAB0A727E6C}" destId="{B83B321D-E48F-4F01-A34A-0A9E40A61431}" srcOrd="0" destOrd="0" parTransId="{B25467F8-ACE6-4DB8-BEAF-B4FAF2DA590F}" sibTransId="{C607922B-D17F-4EB3-9D6E-840F1AB34EE6}"/>
    <dgm:cxn modelId="{FAC96352-7805-441B-B233-A2981BF12870}" type="presOf" srcId="{B83B321D-E48F-4F01-A34A-0A9E40A61431}" destId="{7B442E30-2737-44BC-8AAA-11A0A86013E0}" srcOrd="0" destOrd="0" presId="urn:microsoft.com/office/officeart/2005/8/layout/vList2"/>
    <dgm:cxn modelId="{442A4A8A-AC93-4556-9AB0-E7A3AEFD52DC}" type="presOf" srcId="{97515610-6667-4358-B02E-EDAB0A727E6C}" destId="{62B6A309-F504-45A6-B16E-8F25D8BB2AB0}" srcOrd="0" destOrd="0" presId="urn:microsoft.com/office/officeart/2005/8/layout/vList2"/>
    <dgm:cxn modelId="{95C58A01-38A0-454F-A955-B54CCE89B48B}" type="presParOf" srcId="{62B6A309-F504-45A6-B16E-8F25D8BB2AB0}" destId="{7B442E30-2737-44BC-8AAA-11A0A86013E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6AA43E-7B29-4567-BB6F-1403A1ABAC98}">
      <dsp:nvSpPr>
        <dsp:cNvPr id="0" name=""/>
        <dsp:cNvSpPr/>
      </dsp:nvSpPr>
      <dsp:spPr>
        <a:xfrm>
          <a:off x="0" y="216024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Площа: 9,6 млн. км. кв.</a:t>
          </a:r>
          <a:endParaRPr lang="ru-RU" sz="1500" kern="1200"/>
        </a:p>
      </dsp:txBody>
      <dsp:txXfrm>
        <a:off x="27669" y="243693"/>
        <a:ext cx="7001446" cy="511472"/>
      </dsp:txXfrm>
    </dsp:sp>
    <dsp:sp modelId="{E9A333D9-7534-40D2-8B51-F8997D037D12}">
      <dsp:nvSpPr>
        <dsp:cNvPr id="0" name=""/>
        <dsp:cNvSpPr/>
      </dsp:nvSpPr>
      <dsp:spPr>
        <a:xfrm>
          <a:off x="0" y="764826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Населення: 1 339 млн. осіб (1 місце в світі)</a:t>
          </a:r>
          <a:endParaRPr lang="ru-RU" sz="1500" kern="1200"/>
        </a:p>
      </dsp:txBody>
      <dsp:txXfrm>
        <a:off x="27669" y="792495"/>
        <a:ext cx="7001446" cy="511472"/>
      </dsp:txXfrm>
    </dsp:sp>
    <dsp:sp modelId="{DDD89948-7670-4365-B6EC-646393110CA9}">
      <dsp:nvSpPr>
        <dsp:cNvPr id="0" name=""/>
        <dsp:cNvSpPr/>
      </dsp:nvSpPr>
      <dsp:spPr>
        <a:xfrm>
          <a:off x="0" y="1374836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Столиця: Пекін</a:t>
          </a:r>
          <a:endParaRPr lang="ru-RU" sz="1500" kern="1200"/>
        </a:p>
      </dsp:txBody>
      <dsp:txXfrm>
        <a:off x="27669" y="1402505"/>
        <a:ext cx="7001446" cy="511472"/>
      </dsp:txXfrm>
    </dsp:sp>
    <dsp:sp modelId="{C4703D8E-868D-4A75-A5C2-630FF27A8DA4}">
      <dsp:nvSpPr>
        <dsp:cNvPr id="0" name=""/>
        <dsp:cNvSpPr/>
      </dsp:nvSpPr>
      <dsp:spPr>
        <a:xfrm>
          <a:off x="0" y="1984846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Державний лад: соціалістична республіка, унітарна держава</a:t>
          </a:r>
          <a:endParaRPr lang="ru-RU" sz="1500" kern="1200"/>
        </a:p>
      </dsp:txBody>
      <dsp:txXfrm>
        <a:off x="27669" y="2012515"/>
        <a:ext cx="7001446" cy="511472"/>
      </dsp:txXfrm>
    </dsp:sp>
    <dsp:sp modelId="{8904346E-9E5C-4E3D-A821-73B32DBA4F8E}">
      <dsp:nvSpPr>
        <dsp:cNvPr id="0" name=""/>
        <dsp:cNvSpPr/>
      </dsp:nvSpPr>
      <dsp:spPr>
        <a:xfrm>
          <a:off x="0" y="2594857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Склад території: 22 провінції (без Тайваня), 5 автономних районів, 4 міста центрального підпорядкування : Пекін, Шанхай, Тяньцзінь, Чунцин.</a:t>
          </a:r>
          <a:endParaRPr lang="ru-RU" sz="1500" kern="1200"/>
        </a:p>
      </dsp:txBody>
      <dsp:txXfrm>
        <a:off x="27669" y="2622526"/>
        <a:ext cx="7001446" cy="511472"/>
      </dsp:txXfrm>
    </dsp:sp>
    <dsp:sp modelId="{61DF9383-D6A3-4F1C-98FB-CEC2C01C936A}">
      <dsp:nvSpPr>
        <dsp:cNvPr id="0" name=""/>
        <dsp:cNvSpPr/>
      </dsp:nvSpPr>
      <dsp:spPr>
        <a:xfrm>
          <a:off x="0" y="3204867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Великі </a:t>
          </a:r>
          <a:r>
            <a:rPr lang="ru-RU" sz="1500" kern="1200" dirty="0" err="1" smtClean="0"/>
            <a:t>міста</a:t>
          </a:r>
          <a:r>
            <a:rPr lang="ru-RU" sz="1500" kern="1200" dirty="0" smtClean="0"/>
            <a:t>: </a:t>
          </a:r>
          <a:r>
            <a:rPr lang="ru-RU" sz="1500" kern="1200" dirty="0" err="1" smtClean="0"/>
            <a:t>міста</a:t>
          </a:r>
          <a:r>
            <a:rPr lang="ru-RU" sz="1500" kern="1200" dirty="0" smtClean="0"/>
            <a:t> - </a:t>
          </a:r>
          <a:r>
            <a:rPr lang="ru-RU" sz="1500" kern="1200" dirty="0" err="1" smtClean="0"/>
            <a:t>мультимільйонери</a:t>
          </a:r>
          <a:r>
            <a:rPr lang="ru-RU" sz="1500" kern="1200" dirty="0" smtClean="0"/>
            <a:t> – Шанхай(14,2 млн. </a:t>
          </a:r>
          <a:r>
            <a:rPr lang="ru-RU" sz="1500" kern="1200" dirty="0" err="1" smtClean="0"/>
            <a:t>чол</a:t>
          </a:r>
          <a:r>
            <a:rPr lang="ru-RU" sz="1500" kern="1200" dirty="0" smtClean="0"/>
            <a:t>.), </a:t>
          </a:r>
          <a:r>
            <a:rPr lang="ru-RU" sz="1500" kern="1200" dirty="0" err="1" smtClean="0"/>
            <a:t>Пекін</a:t>
          </a:r>
          <a:r>
            <a:rPr lang="ru-RU" sz="1500" kern="1200" dirty="0" smtClean="0"/>
            <a:t> (12,6 млн. </a:t>
          </a:r>
          <a:r>
            <a:rPr lang="ru-RU" sz="1500" kern="1200" dirty="0" err="1" smtClean="0"/>
            <a:t>чол</a:t>
          </a:r>
          <a:r>
            <a:rPr lang="ru-RU" sz="1500" kern="1200" dirty="0" smtClean="0"/>
            <a:t>.), </a:t>
          </a:r>
          <a:r>
            <a:rPr lang="ru-RU" sz="1500" kern="1200" dirty="0" err="1" smtClean="0"/>
            <a:t>Тяньцзінь</a:t>
          </a:r>
          <a:r>
            <a:rPr lang="ru-RU" sz="1500" kern="1200" dirty="0" smtClean="0"/>
            <a:t> (9,5 млн. </a:t>
          </a:r>
          <a:r>
            <a:rPr lang="ru-RU" sz="1500" kern="1200" dirty="0" err="1" smtClean="0"/>
            <a:t>чол</a:t>
          </a:r>
          <a:r>
            <a:rPr lang="ru-RU" sz="1500" kern="1200" dirty="0" smtClean="0"/>
            <a:t>.), </a:t>
          </a:r>
          <a:r>
            <a:rPr lang="ru-RU" sz="1500" kern="1200" dirty="0" err="1" smtClean="0"/>
            <a:t>Шеньян</a:t>
          </a:r>
          <a:r>
            <a:rPr lang="ru-RU" sz="1500" kern="1200" dirty="0" smtClean="0"/>
            <a:t> (5,1 млн. </a:t>
          </a:r>
          <a:r>
            <a:rPr lang="ru-RU" sz="1500" kern="1200" dirty="0" err="1" smtClean="0"/>
            <a:t>чол</a:t>
          </a:r>
          <a:r>
            <a:rPr lang="ru-RU" sz="1500" kern="1200" dirty="0" smtClean="0"/>
            <a:t>), </a:t>
          </a:r>
          <a:r>
            <a:rPr lang="ru-RU" sz="1500" kern="1200" dirty="0" err="1" smtClean="0"/>
            <a:t>більше</a:t>
          </a:r>
          <a:r>
            <a:rPr lang="ru-RU" sz="1500" kern="1200" dirty="0" smtClean="0"/>
            <a:t> 40 </a:t>
          </a:r>
          <a:r>
            <a:rPr lang="ru-RU" sz="1500" kern="1200" dirty="0" err="1" smtClean="0"/>
            <a:t>міст-мільйонерів</a:t>
          </a:r>
          <a:r>
            <a:rPr lang="ru-RU" sz="1500" kern="1200" dirty="0" smtClean="0"/>
            <a:t>.</a:t>
          </a:r>
          <a:endParaRPr lang="ru-RU" sz="1500" kern="1200" dirty="0"/>
        </a:p>
      </dsp:txBody>
      <dsp:txXfrm>
        <a:off x="27669" y="3232536"/>
        <a:ext cx="7001446" cy="511472"/>
      </dsp:txXfrm>
    </dsp:sp>
    <dsp:sp modelId="{E6B92A2D-18A4-4DFA-9B07-B67E002356C5}">
      <dsp:nvSpPr>
        <dsp:cNvPr id="0" name=""/>
        <dsp:cNvSpPr/>
      </dsp:nvSpPr>
      <dsp:spPr>
        <a:xfrm>
          <a:off x="0" y="3771800"/>
          <a:ext cx="7056784" cy="5668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smtClean="0"/>
            <a:t>Грошова одиниця: юань</a:t>
          </a:r>
          <a:endParaRPr lang="ru-RU" sz="1500" kern="1200"/>
        </a:p>
      </dsp:txBody>
      <dsp:txXfrm>
        <a:off x="27669" y="3799469"/>
        <a:ext cx="7001446" cy="51147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651317-9433-4E1B-A20D-14DCFE75AD1F}">
      <dsp:nvSpPr>
        <dsp:cNvPr id="0" name=""/>
        <dsp:cNvSpPr/>
      </dsp:nvSpPr>
      <dsp:spPr>
        <a:xfrm>
          <a:off x="0" y="108613"/>
          <a:ext cx="8064896" cy="94769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err="1" smtClean="0"/>
            <a:t>Китайська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вища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освіта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має</a:t>
          </a:r>
          <a:r>
            <a:rPr lang="ru-RU" sz="1800" kern="1200" dirty="0" smtClean="0"/>
            <a:t> 100-річну </a:t>
          </a:r>
          <a:r>
            <a:rPr lang="ru-RU" sz="1800" kern="1200" dirty="0" err="1" smtClean="0"/>
            <a:t>історію</a:t>
          </a:r>
          <a:r>
            <a:rPr lang="ru-RU" sz="1800" kern="1200" dirty="0" smtClean="0"/>
            <a:t>. За </a:t>
          </a:r>
          <a:r>
            <a:rPr lang="ru-RU" sz="1800" kern="1200" dirty="0" err="1" smtClean="0"/>
            <a:t>новітніми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статистичними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даними</a:t>
          </a:r>
          <a:r>
            <a:rPr lang="ru-RU" sz="1800" kern="1200" dirty="0" smtClean="0"/>
            <a:t>, в </a:t>
          </a:r>
          <a:r>
            <a:rPr lang="ru-RU" sz="1800" kern="1200" dirty="0" err="1" smtClean="0"/>
            <a:t>даний</a:t>
          </a:r>
          <a:r>
            <a:rPr lang="ru-RU" sz="1800" kern="1200" dirty="0" smtClean="0"/>
            <a:t> час в </a:t>
          </a:r>
          <a:r>
            <a:rPr lang="ru-RU" sz="1800" kern="1200" dirty="0" err="1" smtClean="0"/>
            <a:t>Китаї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налічується</a:t>
          </a:r>
          <a:r>
            <a:rPr lang="ru-RU" sz="1800" kern="1200" dirty="0" smtClean="0"/>
            <a:t> 3 </a:t>
          </a:r>
          <a:r>
            <a:rPr lang="ru-RU" sz="1800" kern="1200" dirty="0" err="1" smtClean="0"/>
            <a:t>тисячі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вузів</a:t>
          </a:r>
          <a:r>
            <a:rPr lang="ru-RU" sz="1800" kern="1200" dirty="0" smtClean="0"/>
            <a:t>, у тому </a:t>
          </a:r>
          <a:r>
            <a:rPr lang="ru-RU" sz="1800" kern="1200" dirty="0" err="1" smtClean="0"/>
            <a:t>числі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дві</a:t>
          </a:r>
          <a:r>
            <a:rPr lang="ru-RU" sz="1800" kern="1200" dirty="0" smtClean="0"/>
            <a:t> </a:t>
          </a:r>
          <a:r>
            <a:rPr lang="ru-RU" sz="1800" kern="1200" dirty="0" err="1" smtClean="0"/>
            <a:t>третини</a:t>
          </a:r>
          <a:r>
            <a:rPr lang="ru-RU" sz="1800" kern="1200" dirty="0" smtClean="0"/>
            <a:t> є </a:t>
          </a:r>
          <a:r>
            <a:rPr lang="ru-RU" sz="1800" kern="1200" dirty="0" err="1" smtClean="0"/>
            <a:t>державними</a:t>
          </a:r>
          <a:r>
            <a:rPr lang="ru-RU" sz="1800" kern="1200" dirty="0" smtClean="0"/>
            <a:t>, </a:t>
          </a:r>
          <a:r>
            <a:rPr lang="ru-RU" sz="1800" kern="1200" dirty="0" err="1" smtClean="0"/>
            <a:t>решта</a:t>
          </a:r>
          <a:r>
            <a:rPr lang="ru-RU" sz="1800" kern="1200" dirty="0" smtClean="0"/>
            <a:t> - </a:t>
          </a:r>
          <a:r>
            <a:rPr lang="ru-RU" sz="1800" kern="1200" dirty="0" err="1" smtClean="0"/>
            <a:t>приватними</a:t>
          </a:r>
          <a:r>
            <a:rPr lang="ru-RU" sz="1800" kern="1200" dirty="0" smtClean="0"/>
            <a:t>. У вузах </a:t>
          </a:r>
          <a:r>
            <a:rPr lang="ru-RU" sz="1800" kern="1200" dirty="0" err="1" smtClean="0"/>
            <a:t>навчаються</a:t>
          </a:r>
          <a:r>
            <a:rPr lang="ru-RU" sz="1800" kern="1200" dirty="0" smtClean="0"/>
            <a:t> 20 млн. </a:t>
          </a:r>
          <a:r>
            <a:rPr lang="ru-RU" sz="1800" kern="1200" dirty="0" err="1" smtClean="0"/>
            <a:t>студентів</a:t>
          </a:r>
          <a:r>
            <a:rPr lang="ru-RU" sz="1800" kern="1200" dirty="0" smtClean="0"/>
            <a:t>.</a:t>
          </a:r>
          <a:endParaRPr lang="ru-RU" sz="1800" kern="1200" dirty="0"/>
        </a:p>
      </dsp:txBody>
      <dsp:txXfrm>
        <a:off x="46263" y="154876"/>
        <a:ext cx="7972370" cy="8551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807BC-B741-47E2-A252-9BD97D67B4BD}">
      <dsp:nvSpPr>
        <dsp:cNvPr id="0" name=""/>
        <dsp:cNvSpPr/>
      </dsp:nvSpPr>
      <dsp:spPr>
        <a:xfrm>
          <a:off x="0" y="9851"/>
          <a:ext cx="4320480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Термін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початкової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освіти</a:t>
          </a:r>
          <a:r>
            <a:rPr lang="ru-RU" sz="1700" kern="1200" dirty="0" smtClean="0"/>
            <a:t> в </a:t>
          </a:r>
          <a:r>
            <a:rPr lang="ru-RU" sz="1700" kern="1200" dirty="0" err="1" smtClean="0"/>
            <a:t>Китаї</a:t>
          </a:r>
          <a:r>
            <a:rPr lang="ru-RU" sz="1700" kern="1200" dirty="0" smtClean="0"/>
            <a:t> становить 6 </a:t>
          </a:r>
          <a:r>
            <a:rPr lang="ru-RU" sz="1700" kern="1200" dirty="0" err="1" smtClean="0"/>
            <a:t>років</a:t>
          </a:r>
          <a:r>
            <a:rPr lang="ru-RU" sz="1700" kern="1200" dirty="0" smtClean="0"/>
            <a:t>.</a:t>
          </a:r>
          <a:endParaRPr lang="ru-RU" sz="1700" kern="1200" dirty="0"/>
        </a:p>
      </dsp:txBody>
      <dsp:txXfrm>
        <a:off x="31070" y="40921"/>
        <a:ext cx="4258340" cy="57434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E6AB5-7DED-46EB-9629-9B3D2133741C}">
      <dsp:nvSpPr>
        <dsp:cNvPr id="0" name=""/>
        <dsp:cNvSpPr/>
      </dsp:nvSpPr>
      <dsp:spPr>
        <a:xfrm>
          <a:off x="0" y="11591"/>
          <a:ext cx="4176464" cy="63648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Перші</a:t>
          </a:r>
          <a:r>
            <a:rPr lang="ru-RU" sz="1700" kern="1200" dirty="0" smtClean="0"/>
            <a:t> 9 </a:t>
          </a:r>
          <a:r>
            <a:rPr lang="ru-RU" sz="1700" kern="1200" dirty="0" err="1" smtClean="0"/>
            <a:t>років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навчання</a:t>
          </a:r>
          <a:r>
            <a:rPr lang="ru-RU" sz="1700" kern="1200" dirty="0" smtClean="0"/>
            <a:t> в </a:t>
          </a:r>
          <a:r>
            <a:rPr lang="ru-RU" sz="1700" kern="1200" dirty="0" err="1" smtClean="0"/>
            <a:t>Китаї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відносяться</a:t>
          </a:r>
          <a:r>
            <a:rPr lang="ru-RU" sz="1700" kern="1200" dirty="0" smtClean="0"/>
            <a:t> до </a:t>
          </a:r>
          <a:r>
            <a:rPr lang="ru-RU" sz="1700" kern="1200" dirty="0" err="1" smtClean="0"/>
            <a:t>обов'язкового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етапу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освіти</a:t>
          </a:r>
          <a:r>
            <a:rPr lang="ru-RU" sz="1700" kern="1200" dirty="0" smtClean="0"/>
            <a:t>.</a:t>
          </a:r>
          <a:endParaRPr lang="ru-RU" sz="1700" kern="1200" dirty="0"/>
        </a:p>
      </dsp:txBody>
      <dsp:txXfrm>
        <a:off x="31070" y="42661"/>
        <a:ext cx="4114324" cy="57434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42E30-2737-44BC-8AAA-11A0A86013E0}">
      <dsp:nvSpPr>
        <dsp:cNvPr id="0" name=""/>
        <dsp:cNvSpPr/>
      </dsp:nvSpPr>
      <dsp:spPr>
        <a:xfrm>
          <a:off x="0" y="14139"/>
          <a:ext cx="8064896" cy="8950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l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Навчання</a:t>
          </a:r>
          <a:r>
            <a:rPr lang="ru-RU" sz="1700" kern="1200" dirty="0" smtClean="0"/>
            <a:t> в </a:t>
          </a:r>
          <a:r>
            <a:rPr lang="ru-RU" sz="1700" kern="1200" dirty="0" err="1" smtClean="0"/>
            <a:t>Китаї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починається</a:t>
          </a:r>
          <a:r>
            <a:rPr lang="ru-RU" sz="1700" kern="1200" dirty="0" smtClean="0"/>
            <a:t> 1 </a:t>
          </a:r>
          <a:r>
            <a:rPr lang="ru-RU" sz="1700" kern="1200" dirty="0" err="1" smtClean="0"/>
            <a:t>вересня</a:t>
          </a:r>
          <a:r>
            <a:rPr lang="ru-RU" sz="1700" kern="1200" dirty="0" smtClean="0"/>
            <a:t> і </a:t>
          </a:r>
          <a:r>
            <a:rPr lang="ru-RU" sz="1700" kern="1200" dirty="0" err="1" smtClean="0"/>
            <a:t>закінчується</a:t>
          </a:r>
          <a:r>
            <a:rPr lang="ru-RU" sz="1700" kern="1200" dirty="0" smtClean="0"/>
            <a:t> на початку </a:t>
          </a:r>
          <a:r>
            <a:rPr lang="ru-RU" sz="1700" kern="1200" dirty="0" err="1" smtClean="0"/>
            <a:t>липня</a:t>
          </a:r>
          <a:r>
            <a:rPr lang="ru-RU" sz="1700" kern="1200" dirty="0" smtClean="0"/>
            <a:t>. При </a:t>
          </a:r>
          <a:r>
            <a:rPr lang="ru-RU" sz="1700" kern="1200" dirty="0" err="1" smtClean="0"/>
            <a:t>цьому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студенти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йдуть</a:t>
          </a:r>
          <a:r>
            <a:rPr lang="ru-RU" sz="1700" kern="1200" dirty="0" smtClean="0"/>
            <a:t> на </a:t>
          </a:r>
          <a:r>
            <a:rPr lang="ru-RU" sz="1700" kern="1200" dirty="0" err="1" smtClean="0"/>
            <a:t>тривалі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зимові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канікули</a:t>
          </a:r>
          <a:r>
            <a:rPr lang="ru-RU" sz="1700" kern="1200" dirty="0" smtClean="0"/>
            <a:t>, </a:t>
          </a:r>
          <a:r>
            <a:rPr lang="ru-RU" sz="1700" kern="1200" dirty="0" err="1" smtClean="0"/>
            <a:t>які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тривають</a:t>
          </a:r>
          <a:r>
            <a:rPr lang="ru-RU" sz="1700" kern="1200" dirty="0" smtClean="0"/>
            <a:t> з </a:t>
          </a:r>
          <a:r>
            <a:rPr lang="ru-RU" sz="1700" kern="1200" dirty="0" err="1" smtClean="0"/>
            <a:t>кінця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грудня</a:t>
          </a:r>
          <a:r>
            <a:rPr lang="ru-RU" sz="1700" kern="1200" dirty="0" smtClean="0"/>
            <a:t> і </a:t>
          </a:r>
          <a:r>
            <a:rPr lang="ru-RU" sz="1700" kern="1200" dirty="0" err="1" smtClean="0"/>
            <a:t>приблизно</a:t>
          </a:r>
          <a:r>
            <a:rPr lang="ru-RU" sz="1700" kern="1200" dirty="0" smtClean="0"/>
            <a:t> до початку лютого (</a:t>
          </a:r>
          <a:r>
            <a:rPr lang="ru-RU" sz="1700" kern="1200" dirty="0" err="1" smtClean="0"/>
            <a:t>китайський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новий</a:t>
          </a:r>
          <a:r>
            <a:rPr lang="ru-RU" sz="1700" kern="1200" dirty="0" smtClean="0"/>
            <a:t> </a:t>
          </a:r>
          <a:r>
            <a:rPr lang="ru-RU" sz="1700" kern="1200" dirty="0" err="1" smtClean="0"/>
            <a:t>рік</a:t>
          </a:r>
          <a:r>
            <a:rPr lang="ru-RU" sz="1700" kern="1200" dirty="0" smtClean="0"/>
            <a:t>).</a:t>
          </a:r>
          <a:endParaRPr lang="ru-RU" sz="1700" kern="1200" dirty="0"/>
        </a:p>
      </dsp:txBody>
      <dsp:txXfrm>
        <a:off x="43693" y="57832"/>
        <a:ext cx="7977510" cy="8076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64807D-21F1-43F6-8EBF-DC8A5ABB3875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48820B-2F6D-4A75-9848-372854145D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8074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8820B-2F6D-4A75-9848-372854145DB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94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12.03.2014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microsoft.com/office/2007/relationships/hdphoto" Target="../media/hdphoto1.wdp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7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5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tags" Target="../tags/tag8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24" Type="http://schemas.openxmlformats.org/officeDocument/2006/relationships/image" Target="../media/image24.png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23" Type="http://schemas.openxmlformats.org/officeDocument/2006/relationships/image" Target="../media/image23.png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78" y="44624"/>
            <a:ext cx="8820472" cy="6615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520311"/>
            <a:ext cx="2845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dirty="0" smtClean="0">
                <a:solidFill>
                  <a:schemeClr val="bg2">
                    <a:lumMod val="90000"/>
                  </a:schemeClr>
                </a:solidFill>
              </a:rPr>
              <a:t>КИТАЙ</a:t>
            </a:r>
            <a:endParaRPr lang="ru-RU" sz="66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3" name="Kitajskie_melodii-volna_schastya(vmusice.net)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1520" y="44624"/>
            <a:ext cx="160784" cy="160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756301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9"/>
    </mc:Choice>
    <mc:Fallback>
      <p:transition spd="slow" advTm="1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936370"/>
            <a:ext cx="8718550" cy="597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74191" y="13040"/>
            <a:ext cx="459561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>
                <a:solidFill>
                  <a:srgbClr val="FF0000"/>
                </a:solidFill>
              </a:rPr>
              <a:t>Промисловість</a:t>
            </a:r>
            <a:endParaRPr lang="ru-RU" sz="54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0147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2598">
        <p:dissolve/>
      </p:transition>
    </mc:Choice>
    <mc:Fallback>
      <p:transition spd="slow" advTm="22598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76" y="116632"/>
            <a:ext cx="871855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2207450"/>
            <a:ext cx="3672408" cy="3621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32332071"/>
      </p:ext>
    </p:extLst>
  </p:cSld>
  <p:clrMapOvr>
    <a:masterClrMapping/>
  </p:clrMapOvr>
  <p:transition spd="slow" advTm="596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11760" y="116632"/>
            <a:ext cx="41498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err="1"/>
              <a:t>Сільське</a:t>
            </a:r>
            <a:r>
              <a:rPr lang="ru-RU" sz="3200" dirty="0"/>
              <a:t> </a:t>
            </a:r>
            <a:r>
              <a:rPr lang="ru-RU" sz="3200" dirty="0" err="1"/>
              <a:t>господарство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94299" y="836712"/>
            <a:ext cx="69847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Технічні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– </a:t>
            </a:r>
            <a:r>
              <a:rPr lang="ru-RU" dirty="0" err="1"/>
              <a:t>арахіс</a:t>
            </a:r>
            <a:r>
              <a:rPr lang="ru-RU" dirty="0"/>
              <a:t> (Пн.-</a:t>
            </a:r>
            <a:r>
              <a:rPr lang="ru-RU" dirty="0" err="1"/>
              <a:t>Сх</a:t>
            </a:r>
            <a:r>
              <a:rPr lang="ru-RU" dirty="0"/>
              <a:t>.), соя (</a:t>
            </a:r>
            <a:r>
              <a:rPr lang="ru-RU" dirty="0" err="1"/>
              <a:t>Сх</a:t>
            </a:r>
            <a:r>
              <a:rPr lang="ru-RU" dirty="0"/>
              <a:t>.), </a:t>
            </a:r>
            <a:r>
              <a:rPr lang="ru-RU" dirty="0" err="1"/>
              <a:t>бавовник</a:t>
            </a:r>
            <a:r>
              <a:rPr lang="ru-RU" dirty="0"/>
              <a:t> (</a:t>
            </a:r>
            <a:r>
              <a:rPr lang="ru-RU" dirty="0" err="1"/>
              <a:t>басейн</a:t>
            </a:r>
            <a:r>
              <a:rPr lang="ru-RU" dirty="0"/>
              <a:t> </a:t>
            </a:r>
            <a:r>
              <a:rPr lang="ru-RU" dirty="0" err="1"/>
              <a:t>Хуанхе</a:t>
            </a:r>
            <a:r>
              <a:rPr lang="ru-RU" dirty="0"/>
              <a:t>), чай (</a:t>
            </a:r>
            <a:r>
              <a:rPr lang="ru-RU" dirty="0" err="1"/>
              <a:t>Пд</a:t>
            </a:r>
            <a:r>
              <a:rPr lang="ru-RU" dirty="0"/>
              <a:t>.-</a:t>
            </a:r>
            <a:r>
              <a:rPr lang="ru-RU" dirty="0" err="1"/>
              <a:t>Сх</a:t>
            </a:r>
            <a:r>
              <a:rPr lang="ru-RU" dirty="0"/>
              <a:t>.), </a:t>
            </a:r>
            <a:r>
              <a:rPr lang="ru-RU" dirty="0" err="1"/>
              <a:t>цукрова</a:t>
            </a:r>
            <a:r>
              <a:rPr lang="ru-RU" dirty="0"/>
              <a:t> тростина (</a:t>
            </a:r>
            <a:r>
              <a:rPr lang="ru-RU" dirty="0" err="1"/>
              <a:t>Пд</a:t>
            </a:r>
            <a:r>
              <a:rPr lang="ru-RU" dirty="0"/>
              <a:t>.-</a:t>
            </a:r>
            <a:r>
              <a:rPr lang="ru-RU" dirty="0" err="1"/>
              <a:t>Сх</a:t>
            </a:r>
            <a:r>
              <a:rPr lang="ru-RU" dirty="0"/>
              <a:t>.), </a:t>
            </a:r>
            <a:r>
              <a:rPr lang="ru-RU" dirty="0" err="1"/>
              <a:t>цукрові</a:t>
            </a:r>
            <a:r>
              <a:rPr lang="ru-RU" dirty="0"/>
              <a:t> </a:t>
            </a:r>
            <a:r>
              <a:rPr lang="ru-RU" dirty="0" err="1"/>
              <a:t>буряки</a:t>
            </a:r>
            <a:r>
              <a:rPr lang="ru-RU" dirty="0"/>
              <a:t> (Пн.-</a:t>
            </a:r>
            <a:r>
              <a:rPr lang="ru-RU" dirty="0" err="1"/>
              <a:t>Сх</a:t>
            </a:r>
            <a:r>
              <a:rPr lang="ru-RU" dirty="0"/>
              <a:t>.)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5" y="1778051"/>
            <a:ext cx="2891177" cy="2307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3" y="1760043"/>
            <a:ext cx="2664296" cy="2370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740563"/>
            <a:ext cx="2487613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55" y="4365103"/>
            <a:ext cx="2891177" cy="217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503" y="4352910"/>
            <a:ext cx="1681036" cy="218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1877289"/>
      </p:ext>
    </p:extLst>
  </p:cSld>
  <p:clrMapOvr>
    <a:masterClrMapping/>
  </p:clrMapOvr>
  <p:transition spd="slow" advTm="7026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0682" y="91900"/>
            <a:ext cx="29129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Птахівництво</a:t>
            </a:r>
            <a:r>
              <a:rPr lang="ru-RU" dirty="0"/>
              <a:t> – </a:t>
            </a:r>
            <a:r>
              <a:rPr lang="ru-RU" dirty="0" err="1"/>
              <a:t>передмістя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87" y="461232"/>
            <a:ext cx="3543198" cy="2659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0682" y="3325634"/>
            <a:ext cx="2379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бджільництво</a:t>
            </a:r>
            <a:r>
              <a:rPr lang="ru-RU" dirty="0"/>
              <a:t> – Пн.-</a:t>
            </a:r>
            <a:r>
              <a:rPr lang="ru-RU" dirty="0" err="1"/>
              <a:t>Сх</a:t>
            </a:r>
            <a:endParaRPr lang="ru-RU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99" y="3694966"/>
            <a:ext cx="3561206" cy="26690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349643" y="37719"/>
            <a:ext cx="13213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Рибальство</a:t>
            </a:r>
            <a:endParaRPr lang="ru-RU" dirty="0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101" y="407051"/>
            <a:ext cx="3607391" cy="2430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87451" y="2987130"/>
            <a:ext cx="3045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Вівчарство</a:t>
            </a:r>
            <a:r>
              <a:rPr lang="ru-RU" dirty="0"/>
              <a:t>, </a:t>
            </a:r>
            <a:r>
              <a:rPr lang="ru-RU" dirty="0" err="1"/>
              <a:t>кози</a:t>
            </a:r>
            <a:r>
              <a:rPr lang="ru-RU" dirty="0"/>
              <a:t>, яки – </a:t>
            </a:r>
            <a:r>
              <a:rPr lang="ru-RU" dirty="0" err="1"/>
              <a:t>захід</a:t>
            </a:r>
            <a:endParaRPr lang="ru-RU" dirty="0"/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306" y="4459035"/>
            <a:ext cx="3025816" cy="2301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50" y="3356462"/>
            <a:ext cx="3213975" cy="2248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26962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8170">
        <p:blinds dir="vert"/>
      </p:transition>
    </mc:Choice>
    <mc:Fallback>
      <p:transition spd="slow" advTm="817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0" dur="indefinite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59831" y="116632"/>
            <a:ext cx="248260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/>
              <a:t>Культура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869" y="2564904"/>
            <a:ext cx="4829175" cy="322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1" y="947629"/>
            <a:ext cx="4249737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6021288"/>
            <a:ext cx="559396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/>
              <a:t>Свято дракона в </a:t>
            </a:r>
            <a:r>
              <a:rPr lang="ru-RU" sz="4400" dirty="0" err="1"/>
              <a:t>Китаї</a:t>
            </a:r>
            <a:endParaRPr lang="ru-RU" sz="4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9125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3205">
        <p:circle/>
      </p:transition>
    </mc:Choice>
    <mc:Fallback>
      <p:transition spd="slow" advTm="3205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6050149"/>
            <a:ext cx="52335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Бойове</a:t>
            </a:r>
            <a:r>
              <a:rPr lang="ru-RU" sz="3600" dirty="0"/>
              <a:t> </a:t>
            </a:r>
            <a:r>
              <a:rPr lang="ru-RU" sz="3600" dirty="0" err="1"/>
              <a:t>мистецтво</a:t>
            </a:r>
            <a:r>
              <a:rPr lang="ru-RU" sz="3600" dirty="0"/>
              <a:t> Китаю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03" y="770124"/>
            <a:ext cx="3517900" cy="528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96752"/>
            <a:ext cx="4779963" cy="407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75856" y="27104"/>
            <a:ext cx="22924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/>
              <a:t>Культура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54883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349">
        <p:circle/>
      </p:transition>
    </mc:Choice>
    <mc:Fallback>
      <p:transition spd="slow" advTm="23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53483"/>
            <a:ext cx="3240360" cy="250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44624"/>
            <a:ext cx="385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Визначні</a:t>
            </a:r>
            <a:r>
              <a:rPr lang="ru-RU" sz="3600" dirty="0"/>
              <a:t> </a:t>
            </a:r>
            <a:r>
              <a:rPr lang="ru-RU" sz="3600" dirty="0" err="1"/>
              <a:t>пам’ятки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7762" y="3661502"/>
            <a:ext cx="3007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Гігантський</a:t>
            </a:r>
            <a:r>
              <a:rPr lang="ru-RU" dirty="0"/>
              <a:t> Будда в </a:t>
            </a:r>
            <a:r>
              <a:rPr lang="ru-RU" dirty="0" err="1"/>
              <a:t>Лешань</a:t>
            </a:r>
            <a:r>
              <a:rPr lang="ru-RU" dirty="0"/>
              <a:t>.</a:t>
            </a: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" y="1250882"/>
            <a:ext cx="3621589" cy="2410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36630" y="849941"/>
            <a:ext cx="1670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Гори </a:t>
            </a:r>
            <a:r>
              <a:rPr lang="ru-RU" dirty="0" err="1"/>
              <a:t>Хуаншань</a:t>
            </a:r>
            <a:endParaRPr lang="ru-RU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129683"/>
            <a:ext cx="3240021" cy="2430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341362" y="3728825"/>
            <a:ext cx="1943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Теракотова</a:t>
            </a:r>
            <a:r>
              <a:rPr lang="ru-RU" dirty="0"/>
              <a:t> </a:t>
            </a:r>
            <a:r>
              <a:rPr lang="ru-RU" dirty="0" err="1"/>
              <a:t>армія</a:t>
            </a:r>
            <a:endParaRPr lang="ru-RU" dirty="0"/>
          </a:p>
        </p:txBody>
      </p:sp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9273"/>
            <a:ext cx="3797257" cy="25275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868144" y="880558"/>
            <a:ext cx="1979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Заборонене</a:t>
            </a:r>
            <a:r>
              <a:rPr lang="ru-RU" dirty="0"/>
              <a:t> </a:t>
            </a:r>
            <a:r>
              <a:rPr lang="ru-RU" dirty="0" err="1"/>
              <a:t>місто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4473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6691">
        <p14:ripple/>
      </p:transition>
    </mc:Choice>
    <mc:Fallback>
      <p:transition spd="slow" advTm="66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5184576" cy="305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03059" y="2996952"/>
            <a:ext cx="1540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Палац </a:t>
            </a:r>
            <a:r>
              <a:rPr lang="ru-RU" dirty="0" err="1"/>
              <a:t>Потала</a:t>
            </a:r>
            <a:endParaRPr lang="ru-RU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620688"/>
            <a:ext cx="4872203" cy="36541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231805" y="237585"/>
            <a:ext cx="2544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Велика </a:t>
            </a:r>
            <a:r>
              <a:rPr lang="ru-RU" dirty="0" err="1"/>
              <a:t>Китайська</a:t>
            </a:r>
            <a:r>
              <a:rPr lang="ru-RU" dirty="0"/>
              <a:t> </a:t>
            </a:r>
            <a:r>
              <a:rPr lang="ru-RU" dirty="0" err="1"/>
              <a:t>стіна</a:t>
            </a:r>
            <a:endParaRPr lang="ru-RU" dirty="0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96670"/>
            <a:ext cx="3587639" cy="2393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263849" y="222445"/>
            <a:ext cx="16191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Печери</a:t>
            </a:r>
            <a:r>
              <a:rPr lang="ru-RU" dirty="0"/>
              <a:t> </a:t>
            </a:r>
            <a:r>
              <a:rPr lang="ru-RU" dirty="0" err="1"/>
              <a:t>Могао</a:t>
            </a:r>
            <a:endParaRPr lang="ru-RU" dirty="0"/>
          </a:p>
        </p:txBody>
      </p:sp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992856"/>
            <a:ext cx="2543944" cy="1494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124123" y="4618631"/>
            <a:ext cx="7520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/>
              <a:t>Пудун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0509139"/>
      </p:ext>
    </p:extLst>
  </p:cSld>
  <p:clrMapOvr>
    <a:masterClrMapping/>
  </p:clrMapOvr>
  <p:transition spd="slow" advTm="4211">
    <p:wheel spokes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75875" y="241534"/>
            <a:ext cx="38137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Зовнішня</a:t>
            </a:r>
            <a:r>
              <a:rPr lang="ru-RU" sz="3600" dirty="0"/>
              <a:t> </a:t>
            </a:r>
            <a:r>
              <a:rPr lang="ru-RU" sz="3600" dirty="0" err="1"/>
              <a:t>торгівля</a:t>
            </a:r>
            <a:endParaRPr lang="ru-RU" sz="36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74" y="764704"/>
            <a:ext cx="8577263" cy="375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486025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602" y="4659808"/>
            <a:ext cx="4840017" cy="1680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446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16617">
        <p:circle/>
      </p:transition>
    </mc:Choice>
    <mc:Fallback>
      <p:transition spd="slow" advTm="16617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8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16632"/>
            <a:ext cx="58195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 err="1"/>
              <a:t>Зовнішні</a:t>
            </a:r>
            <a:r>
              <a:rPr lang="ru-RU" sz="3600" dirty="0"/>
              <a:t> </a:t>
            </a:r>
            <a:r>
              <a:rPr lang="ru-RU" sz="3600" dirty="0" err="1"/>
              <a:t>економічні</a:t>
            </a:r>
            <a:r>
              <a:rPr lang="ru-RU" sz="3600" dirty="0"/>
              <a:t> </a:t>
            </a:r>
            <a:r>
              <a:rPr lang="ru-RU" sz="3600" dirty="0" err="1"/>
              <a:t>зв'язки</a:t>
            </a:r>
            <a:endParaRPr lang="ru-RU" sz="3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268760"/>
            <a:ext cx="6696744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Китай </a:t>
            </a:r>
            <a:r>
              <a:rPr lang="ru-RU" sz="2800" dirty="0" err="1"/>
              <a:t>підтримує</a:t>
            </a:r>
            <a:r>
              <a:rPr lang="ru-RU" sz="2800" dirty="0"/>
              <a:t> торгово-</a:t>
            </a:r>
            <a:r>
              <a:rPr lang="ru-RU" sz="2800" dirty="0" err="1"/>
              <a:t>економічні</a:t>
            </a:r>
            <a:r>
              <a:rPr lang="ru-RU" sz="2800" dirty="0"/>
              <a:t> </a:t>
            </a:r>
            <a:r>
              <a:rPr lang="ru-RU" sz="2800" dirty="0" err="1"/>
              <a:t>зв'язки</a:t>
            </a:r>
            <a:r>
              <a:rPr lang="ru-RU" sz="2800" dirty="0"/>
              <a:t> з 182 </a:t>
            </a:r>
            <a:r>
              <a:rPr lang="ru-RU" sz="2800" dirty="0" err="1"/>
              <a:t>країнами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. </a:t>
            </a:r>
            <a:r>
              <a:rPr lang="ru-RU" sz="2800" dirty="0" err="1"/>
              <a:t>Основні</a:t>
            </a:r>
            <a:r>
              <a:rPr lang="ru-RU" sz="2800" dirty="0"/>
              <a:t> </a:t>
            </a:r>
            <a:r>
              <a:rPr lang="ru-RU" sz="2800" dirty="0" err="1"/>
              <a:t>торгові</a:t>
            </a:r>
            <a:r>
              <a:rPr lang="ru-RU" sz="2800" dirty="0"/>
              <a:t> </a:t>
            </a:r>
            <a:r>
              <a:rPr lang="ru-RU" sz="2800" dirty="0" err="1"/>
              <a:t>партнери</a:t>
            </a:r>
            <a:r>
              <a:rPr lang="ru-RU" sz="2800" dirty="0"/>
              <a:t> КНР — </a:t>
            </a:r>
            <a:r>
              <a:rPr lang="ru-RU" sz="2800" dirty="0" err="1"/>
              <a:t>Японія</a:t>
            </a:r>
            <a:r>
              <a:rPr lang="ru-RU" sz="2800" dirty="0"/>
              <a:t>, США, </a:t>
            </a:r>
            <a:r>
              <a:rPr lang="ru-RU" sz="2800" dirty="0" err="1"/>
              <a:t>західноєвропейські</a:t>
            </a:r>
            <a:r>
              <a:rPr lang="ru-RU" sz="2800" dirty="0"/>
              <a:t> країни (</a:t>
            </a:r>
            <a:r>
              <a:rPr lang="ru-RU" sz="2800" dirty="0" err="1"/>
              <a:t>понад</a:t>
            </a:r>
            <a:r>
              <a:rPr lang="ru-RU" sz="2800" dirty="0"/>
              <a:t> 50% </a:t>
            </a:r>
            <a:r>
              <a:rPr lang="ru-RU" sz="2800" dirty="0" err="1"/>
              <a:t>зовнішньої</a:t>
            </a:r>
            <a:r>
              <a:rPr lang="ru-RU" sz="2800" dirty="0"/>
              <a:t> </a:t>
            </a:r>
            <a:r>
              <a:rPr lang="ru-RU" sz="2800" dirty="0" err="1"/>
              <a:t>торгівлі</a:t>
            </a:r>
            <a:r>
              <a:rPr lang="ru-RU" sz="2800" dirty="0"/>
              <a:t>). </a:t>
            </a:r>
            <a:r>
              <a:rPr lang="ru-RU" sz="2800" dirty="0" err="1"/>
              <a:t>Останнім</a:t>
            </a:r>
            <a:r>
              <a:rPr lang="ru-RU" sz="2800" dirty="0"/>
              <a:t> часом </a:t>
            </a:r>
            <a:r>
              <a:rPr lang="ru-RU" sz="2800" dirty="0" err="1"/>
              <a:t>поліпшилися</a:t>
            </a:r>
            <a:r>
              <a:rPr lang="ru-RU" sz="2800" dirty="0"/>
              <a:t> </a:t>
            </a:r>
            <a:r>
              <a:rPr lang="ru-RU" sz="2800" dirty="0" err="1"/>
              <a:t>економічні</a:t>
            </a:r>
            <a:r>
              <a:rPr lang="ru-RU" sz="2800" dirty="0"/>
              <a:t> </a:t>
            </a:r>
            <a:r>
              <a:rPr lang="ru-RU" sz="2800" dirty="0" err="1"/>
              <a:t>зв'язки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країнами</a:t>
            </a:r>
            <a:r>
              <a:rPr lang="ru-RU" sz="2800" dirty="0"/>
              <a:t> СНД, у тому </a:t>
            </a:r>
            <a:r>
              <a:rPr lang="ru-RU" sz="2800" dirty="0" err="1"/>
              <a:t>числі</a:t>
            </a:r>
            <a:r>
              <a:rPr lang="ru-RU" sz="2800" dirty="0"/>
              <a:t> з </a:t>
            </a:r>
            <a:r>
              <a:rPr lang="ru-RU" sz="2800" dirty="0" err="1"/>
              <a:t>Україною</a:t>
            </a:r>
            <a:r>
              <a:rPr lang="ru-RU" sz="2800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581128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652565"/>
            <a:ext cx="28575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6006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38"/>
    </mc:Choice>
    <mc:Fallback>
      <p:transition spd="slow" advTm="15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52379605"/>
              </p:ext>
            </p:extLst>
          </p:nvPr>
        </p:nvGraphicFramePr>
        <p:xfrm>
          <a:off x="1835696" y="2132856"/>
          <a:ext cx="7056784" cy="4536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116632"/>
            <a:ext cx="2525307" cy="178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910" y="116631"/>
            <a:ext cx="2248570" cy="180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48880"/>
            <a:ext cx="1719634" cy="1719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4606305"/>
            <a:ext cx="1511097" cy="1681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534" y="69429"/>
            <a:ext cx="247650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3488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981">
        <p:dissolve/>
      </p:transition>
    </mc:Choice>
    <mc:Fallback>
      <p:transition spd="slow" advTm="20981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331640" y="199727"/>
            <a:ext cx="62930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cs typeface="Aharoni" pitchFamily="2" charset="-79"/>
              </a:rPr>
              <a:t>економіко-географічне положення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1640" y="967157"/>
            <a:ext cx="74705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dirty="0"/>
              <a:t>КНР розташована в Центральній і </a:t>
            </a:r>
            <a:r>
              <a:rPr lang="ru-RU" dirty="0" err="1"/>
              <a:t>Східній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dirty="0" smtClean="0"/>
              <a:t> </a:t>
            </a:r>
            <a:r>
              <a:rPr lang="ru-RU" dirty="0"/>
              <a:t>На </a:t>
            </a:r>
            <a:r>
              <a:rPr lang="ru-RU" dirty="0" err="1"/>
              <a:t>сході</a:t>
            </a:r>
            <a:r>
              <a:rPr lang="ru-RU" dirty="0"/>
              <a:t> її </a:t>
            </a:r>
            <a:r>
              <a:rPr lang="ru-RU" dirty="0" err="1"/>
              <a:t>омивають</a:t>
            </a:r>
            <a:r>
              <a:rPr lang="ru-RU" dirty="0"/>
              <a:t> води </a:t>
            </a:r>
            <a:r>
              <a:rPr lang="ru-RU" dirty="0" err="1"/>
              <a:t>Жовтого</a:t>
            </a:r>
            <a:r>
              <a:rPr lang="ru-RU" dirty="0"/>
              <a:t>, </a:t>
            </a:r>
            <a:r>
              <a:rPr lang="ru-RU" dirty="0" err="1"/>
              <a:t>Східнокитайського</a:t>
            </a:r>
            <a:r>
              <a:rPr lang="ru-RU" dirty="0"/>
              <a:t> та </a:t>
            </a:r>
            <a:r>
              <a:rPr lang="ru-RU" dirty="0" err="1"/>
              <a:t>Південнокитайського</a:t>
            </a:r>
            <a:r>
              <a:rPr lang="ru-RU" dirty="0"/>
              <a:t> </a:t>
            </a:r>
            <a:r>
              <a:rPr lang="ru-RU" dirty="0" err="1"/>
              <a:t>морів</a:t>
            </a:r>
            <a:r>
              <a:rPr lang="ru-RU" dirty="0"/>
              <a:t> </a:t>
            </a:r>
            <a:r>
              <a:rPr lang="ru-RU" dirty="0" err="1"/>
              <a:t>басейну</a:t>
            </a:r>
            <a:r>
              <a:rPr lang="ru-RU" dirty="0"/>
              <a:t> Тихого океану. </a:t>
            </a:r>
            <a:endParaRPr lang="ru-RU" dirty="0" smtClean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48274"/>
            <a:ext cx="6671048" cy="400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0446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035">
        <p:blinds dir="vert"/>
      </p:transition>
    </mc:Choice>
    <mc:Fallback>
      <p:transition spd="slow" advTm="9035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260648"/>
            <a:ext cx="74168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/>
              <a:t>Історичним</a:t>
            </a:r>
            <a:r>
              <a:rPr lang="ru-RU" sz="2000" dirty="0" smtClean="0"/>
              <a:t> </a:t>
            </a:r>
            <a:r>
              <a:rPr lang="ru-RU" sz="2000" dirty="0" err="1"/>
              <a:t>північним</a:t>
            </a:r>
            <a:r>
              <a:rPr lang="ru-RU" sz="2000" dirty="0"/>
              <a:t> кордоном Китаю </a:t>
            </a:r>
            <a:r>
              <a:rPr lang="ru-RU" sz="2000" dirty="0" err="1"/>
              <a:t>була</a:t>
            </a:r>
            <a:r>
              <a:rPr lang="ru-RU" sz="2000" dirty="0"/>
              <a:t> Велика </a:t>
            </a:r>
            <a:r>
              <a:rPr lang="ru-RU" sz="2000" dirty="0" err="1"/>
              <a:t>Китайська</a:t>
            </a:r>
            <a:r>
              <a:rPr lang="ru-RU" sz="2000" dirty="0"/>
              <a:t> </a:t>
            </a:r>
            <a:r>
              <a:rPr lang="ru-RU" sz="2000" dirty="0" err="1" smtClean="0"/>
              <a:t>стіна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завдовжки</a:t>
            </a:r>
            <a:r>
              <a:rPr lang="ru-RU" sz="2000" dirty="0" smtClean="0"/>
              <a:t> </a:t>
            </a:r>
            <a:r>
              <a:rPr lang="ru-RU" sz="2000" dirty="0"/>
              <a:t>6,5 тис. </a:t>
            </a:r>
            <a:r>
              <a:rPr lang="ru-RU" sz="2000" dirty="0" err="1"/>
              <a:t>кілометрів</a:t>
            </a:r>
            <a:r>
              <a:rPr lang="ru-RU" sz="2000" dirty="0"/>
              <a:t>, що </a:t>
            </a:r>
            <a:r>
              <a:rPr lang="ru-RU" sz="2000" dirty="0" err="1"/>
              <a:t>була</a:t>
            </a:r>
            <a:r>
              <a:rPr lang="ru-RU" sz="2000" dirty="0"/>
              <a:t> </a:t>
            </a:r>
            <a:r>
              <a:rPr lang="ru-RU" sz="2000" dirty="0" err="1"/>
              <a:t>збудована</a:t>
            </a:r>
            <a:r>
              <a:rPr lang="ru-RU" sz="2000" dirty="0"/>
              <a:t> в </a:t>
            </a:r>
            <a:r>
              <a:rPr lang="en-US" sz="2000" dirty="0"/>
              <a:t>IV—III </a:t>
            </a:r>
            <a:r>
              <a:rPr lang="ru-RU" sz="2000" dirty="0"/>
              <a:t>ст. до н. е. для </a:t>
            </a:r>
            <a:r>
              <a:rPr lang="ru-RU" sz="2000" dirty="0" err="1"/>
              <a:t>захисту</a:t>
            </a:r>
            <a:r>
              <a:rPr lang="ru-RU" sz="2000" dirty="0"/>
              <a:t> </a:t>
            </a:r>
            <a:r>
              <a:rPr lang="ru-RU" sz="2000" dirty="0" err="1"/>
              <a:t>від</a:t>
            </a:r>
            <a:r>
              <a:rPr lang="ru-RU" sz="2000" dirty="0"/>
              <a:t> </a:t>
            </a:r>
            <a:r>
              <a:rPr lang="ru-RU" sz="2000" dirty="0" err="1"/>
              <a:t>нападів</a:t>
            </a:r>
            <a:r>
              <a:rPr lang="ru-RU" sz="2000" dirty="0"/>
              <a:t> </a:t>
            </a:r>
            <a:r>
              <a:rPr lang="ru-RU" sz="2000" dirty="0" err="1"/>
              <a:t>кочових</a:t>
            </a:r>
            <a:r>
              <a:rPr lang="ru-RU" sz="2000" dirty="0"/>
              <a:t> </a:t>
            </a:r>
            <a:r>
              <a:rPr lang="ru-RU" sz="2000" dirty="0" err="1" smtClean="0"/>
              <a:t>племен.Нині</a:t>
            </a:r>
            <a:r>
              <a:rPr lang="ru-RU" sz="2000" dirty="0" smtClean="0"/>
              <a:t> </a:t>
            </a:r>
            <a:r>
              <a:rPr lang="ru-RU" sz="2000" dirty="0"/>
              <a:t>кордон </a:t>
            </a:r>
            <a:r>
              <a:rPr lang="ru-RU" sz="2000" dirty="0" err="1"/>
              <a:t>перемістився</a:t>
            </a:r>
            <a:r>
              <a:rPr lang="ru-RU" sz="2000" dirty="0"/>
              <a:t>, і Велика </a:t>
            </a:r>
            <a:r>
              <a:rPr lang="ru-RU" sz="2000" dirty="0" err="1"/>
              <a:t>Китайська</a:t>
            </a:r>
            <a:r>
              <a:rPr lang="ru-RU" sz="2000" dirty="0"/>
              <a:t> </a:t>
            </a:r>
            <a:r>
              <a:rPr lang="ru-RU" sz="2000" dirty="0" err="1"/>
              <a:t>стіна</a:t>
            </a:r>
            <a:r>
              <a:rPr lang="ru-RU" sz="2000" dirty="0"/>
              <a:t> </a:t>
            </a:r>
            <a:r>
              <a:rPr lang="ru-RU" sz="2000" dirty="0" err="1"/>
              <a:t>опинилася</a:t>
            </a:r>
            <a:r>
              <a:rPr lang="ru-RU" sz="2000" dirty="0"/>
              <a:t> на території </a:t>
            </a:r>
            <a:r>
              <a:rPr lang="ru-RU" sz="2000" dirty="0" err="1"/>
              <a:t>держави</a:t>
            </a:r>
            <a:r>
              <a:rPr lang="ru-RU" sz="2000" dirty="0"/>
              <a:t>. Вона є </a:t>
            </a:r>
            <a:r>
              <a:rPr lang="ru-RU" sz="2000" dirty="0" err="1"/>
              <a:t>пам'ятником</a:t>
            </a:r>
            <a:r>
              <a:rPr lang="ru-RU" sz="2000" dirty="0"/>
              <a:t> </a:t>
            </a:r>
            <a:r>
              <a:rPr lang="ru-RU" sz="2000" dirty="0" err="1"/>
              <a:t>історії</a:t>
            </a:r>
            <a:r>
              <a:rPr lang="ru-RU" sz="2000" dirty="0"/>
              <a:t>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906" y="1930897"/>
            <a:ext cx="3096344" cy="2191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6548"/>
            <a:ext cx="3276882" cy="2192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437112"/>
            <a:ext cx="2880320" cy="21574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87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17655">
        <p14:ripple/>
      </p:transition>
    </mc:Choice>
    <mc:Fallback>
      <p:transition spd="slow" advTm="176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1124744"/>
            <a:ext cx="885698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На </a:t>
            </a:r>
            <a:r>
              <a:rPr lang="ru-RU" dirty="0" err="1"/>
              <a:t>мінеральні</a:t>
            </a:r>
            <a:r>
              <a:rPr lang="ru-RU" dirty="0"/>
              <a:t> </a:t>
            </a:r>
            <a:r>
              <a:rPr lang="ru-RU" dirty="0" err="1"/>
              <a:t>ресурси</a:t>
            </a:r>
            <a:r>
              <a:rPr lang="ru-RU" dirty="0"/>
              <a:t> Китай </a:t>
            </a:r>
            <a:r>
              <a:rPr lang="ru-RU" dirty="0" err="1"/>
              <a:t>дуже</a:t>
            </a:r>
            <a:r>
              <a:rPr lang="ru-RU" dirty="0"/>
              <a:t> </a:t>
            </a:r>
            <a:r>
              <a:rPr lang="ru-RU" dirty="0" err="1"/>
              <a:t>багатий</a:t>
            </a:r>
            <a:r>
              <a:rPr lang="ru-RU" dirty="0"/>
              <a:t>, </a:t>
            </a:r>
            <a:r>
              <a:rPr lang="ru-RU" dirty="0" err="1"/>
              <a:t>недарма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називають</a:t>
            </a:r>
            <a:r>
              <a:rPr lang="ru-RU" dirty="0"/>
              <a:t> "</a:t>
            </a:r>
            <a:r>
              <a:rPr lang="ru-RU" dirty="0" err="1"/>
              <a:t>геологічною</a:t>
            </a:r>
            <a:r>
              <a:rPr lang="ru-RU" dirty="0"/>
              <a:t> </a:t>
            </a:r>
            <a:r>
              <a:rPr lang="ru-RU" dirty="0" err="1"/>
              <a:t>коморою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". КНР </a:t>
            </a:r>
            <a:r>
              <a:rPr lang="ru-RU" dirty="0" err="1"/>
              <a:t>має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запаси </a:t>
            </a:r>
            <a:r>
              <a:rPr lang="ru-RU" dirty="0" err="1"/>
              <a:t>кам'яного</a:t>
            </a:r>
            <a:r>
              <a:rPr lang="ru-RU" dirty="0"/>
              <a:t> </a:t>
            </a:r>
            <a:r>
              <a:rPr lang="ru-RU" dirty="0" err="1"/>
              <a:t>вугілля</a:t>
            </a:r>
            <a:r>
              <a:rPr lang="ru-RU" dirty="0"/>
              <a:t> (за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видобутком</a:t>
            </a:r>
            <a:r>
              <a:rPr lang="ru-RU" dirty="0"/>
              <a:t> </a:t>
            </a:r>
            <a:r>
              <a:rPr lang="ru-RU" dirty="0" err="1"/>
              <a:t>посідає</a:t>
            </a:r>
            <a:r>
              <a:rPr lang="ru-RU" dirty="0"/>
              <a:t> перше </a:t>
            </a:r>
            <a:r>
              <a:rPr lang="ru-RU" dirty="0" err="1"/>
              <a:t>місце</a:t>
            </a:r>
            <a:r>
              <a:rPr lang="ru-RU" dirty="0"/>
              <a:t> у </a:t>
            </a:r>
            <a:r>
              <a:rPr lang="ru-RU" dirty="0" err="1"/>
              <a:t>світі</a:t>
            </a:r>
            <a:r>
              <a:rPr lang="ru-RU" dirty="0"/>
              <a:t> — </a:t>
            </a:r>
            <a:r>
              <a:rPr lang="ru-RU" dirty="0" err="1"/>
              <a:t>майже</a:t>
            </a:r>
            <a:r>
              <a:rPr lang="ru-RU" dirty="0"/>
              <a:t> 1,3 млрд т на </a:t>
            </a:r>
            <a:r>
              <a:rPr lang="ru-RU" dirty="0" err="1"/>
              <a:t>рік</a:t>
            </a:r>
            <a:r>
              <a:rPr lang="ru-RU" dirty="0"/>
              <a:t>), </a:t>
            </a:r>
            <a:r>
              <a:rPr lang="ru-RU" dirty="0" err="1"/>
              <a:t>розвідані</a:t>
            </a:r>
            <a:r>
              <a:rPr lang="ru-RU" dirty="0"/>
              <a:t> </a:t>
            </a:r>
            <a:r>
              <a:rPr lang="ru-RU" dirty="0" err="1"/>
              <a:t>значні</a:t>
            </a:r>
            <a:r>
              <a:rPr lang="ru-RU" dirty="0"/>
              <a:t> запаси </a:t>
            </a:r>
            <a:r>
              <a:rPr lang="ru-RU" dirty="0" err="1"/>
              <a:t>нафти</a:t>
            </a:r>
            <a:r>
              <a:rPr lang="ru-RU" dirty="0"/>
              <a:t> і газу (</a:t>
            </a:r>
            <a:r>
              <a:rPr lang="ru-RU" dirty="0" err="1"/>
              <a:t>північний</a:t>
            </a:r>
            <a:r>
              <a:rPr lang="ru-RU" dirty="0"/>
              <a:t> </a:t>
            </a:r>
            <a:r>
              <a:rPr lang="ru-RU" dirty="0" err="1"/>
              <a:t>схід</a:t>
            </a:r>
            <a:r>
              <a:rPr lang="ru-RU" dirty="0"/>
              <a:t> та </a:t>
            </a:r>
            <a:r>
              <a:rPr lang="ru-RU" dirty="0" err="1"/>
              <a:t>захід</a:t>
            </a:r>
            <a:r>
              <a:rPr lang="ru-RU" dirty="0"/>
              <a:t> Китаю, шельф </a:t>
            </a:r>
            <a:r>
              <a:rPr lang="ru-RU" dirty="0" err="1"/>
              <a:t>морів</a:t>
            </a:r>
            <a:r>
              <a:rPr lang="ru-RU" dirty="0"/>
              <a:t>), горючих </a:t>
            </a:r>
            <a:r>
              <a:rPr lang="ru-RU" dirty="0" err="1"/>
              <a:t>сланців</a:t>
            </a:r>
            <a:r>
              <a:rPr lang="ru-RU" dirty="0"/>
              <a:t> (</a:t>
            </a:r>
            <a:r>
              <a:rPr lang="ru-RU" dirty="0" err="1"/>
              <a:t>північний</a:t>
            </a:r>
            <a:r>
              <a:rPr lang="ru-RU" dirty="0"/>
              <a:t> </a:t>
            </a:r>
            <a:r>
              <a:rPr lang="ru-RU" dirty="0" err="1"/>
              <a:t>схід</a:t>
            </a:r>
            <a:r>
              <a:rPr lang="ru-RU" dirty="0"/>
              <a:t> і </a:t>
            </a:r>
            <a:r>
              <a:rPr lang="ru-RU" dirty="0" err="1"/>
              <a:t>південь</a:t>
            </a:r>
            <a:r>
              <a:rPr lang="ru-RU" dirty="0"/>
              <a:t> Китаю).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35696" y="404664"/>
            <a:ext cx="5472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/>
              <a:t>Природні</a:t>
            </a:r>
            <a:r>
              <a:rPr lang="ru-RU" sz="3200" dirty="0"/>
              <a:t> </a:t>
            </a:r>
            <a:r>
              <a:rPr lang="ru-RU" sz="3200" dirty="0" err="1"/>
              <a:t>умови</a:t>
            </a:r>
            <a:r>
              <a:rPr lang="ru-RU" sz="3200" dirty="0"/>
              <a:t> і </a:t>
            </a:r>
            <a:r>
              <a:rPr lang="ru-RU" sz="3200" dirty="0" err="1"/>
              <a:t>ресурси</a:t>
            </a:r>
            <a:endParaRPr lang="ru-RU" sz="32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28982"/>
            <a:ext cx="3663462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3608" y="4328982"/>
            <a:ext cx="3810000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2" y="23488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05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4121">
        <p:fade/>
      </p:transition>
    </mc:Choice>
    <mc:Fallback>
      <p:transition spd="med" advTm="141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348880"/>
            <a:ext cx="2619375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2628900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71869"/>
            <a:ext cx="2628900" cy="19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419872" y="188640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Найбільші</a:t>
            </a:r>
            <a:r>
              <a:rPr lang="ru-RU" dirty="0"/>
              <a:t> річки — </a:t>
            </a:r>
            <a:r>
              <a:rPr lang="ru-RU" dirty="0" err="1"/>
              <a:t>Хуанхе</a:t>
            </a:r>
            <a:r>
              <a:rPr lang="ru-RU" dirty="0"/>
              <a:t> (</a:t>
            </a:r>
            <a:r>
              <a:rPr lang="ru-RU" dirty="0" err="1"/>
              <a:t>Жовта</a:t>
            </a:r>
            <a:r>
              <a:rPr lang="ru-RU" dirty="0"/>
              <a:t> </a:t>
            </a:r>
            <a:r>
              <a:rPr lang="ru-RU" dirty="0" err="1"/>
              <a:t>річка</a:t>
            </a:r>
            <a:r>
              <a:rPr lang="ru-RU" dirty="0"/>
              <a:t>), </a:t>
            </a:r>
            <a:r>
              <a:rPr lang="ru-RU" dirty="0" err="1"/>
              <a:t>Янцзи</a:t>
            </a:r>
            <a:r>
              <a:rPr lang="ru-RU" dirty="0"/>
              <a:t> (Чан), </a:t>
            </a:r>
            <a:r>
              <a:rPr lang="ru-RU" dirty="0" err="1"/>
              <a:t>Сі</a:t>
            </a:r>
            <a:r>
              <a:rPr lang="ru-RU" dirty="0"/>
              <a:t> (</a:t>
            </a:r>
            <a:r>
              <a:rPr lang="ru-RU" dirty="0" err="1"/>
              <a:t>Західна</a:t>
            </a:r>
            <a:r>
              <a:rPr lang="ru-RU" dirty="0"/>
              <a:t> </a:t>
            </a:r>
            <a:r>
              <a:rPr lang="ru-RU" dirty="0" err="1"/>
              <a:t>річка</a:t>
            </a:r>
            <a:r>
              <a:rPr lang="ru-RU" dirty="0"/>
              <a:t>). </a:t>
            </a:r>
            <a:endParaRPr lang="ru-RU" dirty="0" smtClean="0"/>
          </a:p>
          <a:p>
            <a:r>
              <a:rPr lang="ru-RU" dirty="0" err="1" smtClean="0"/>
              <a:t>Найбільш</a:t>
            </a:r>
            <a:r>
              <a:rPr lang="ru-RU" dirty="0" smtClean="0"/>
              <a:t> </a:t>
            </a:r>
            <a:r>
              <a:rPr lang="ru-RU" dirty="0" err="1"/>
              <a:t>значні</a:t>
            </a:r>
            <a:r>
              <a:rPr lang="ru-RU" dirty="0"/>
              <a:t> озера — </a:t>
            </a:r>
            <a:r>
              <a:rPr lang="ru-RU" dirty="0" err="1"/>
              <a:t>Кукунор</a:t>
            </a:r>
            <a:r>
              <a:rPr lang="ru-RU" dirty="0"/>
              <a:t>, </a:t>
            </a:r>
            <a:r>
              <a:rPr lang="ru-RU" dirty="0" err="1"/>
              <a:t>Дунтінху</a:t>
            </a:r>
            <a:r>
              <a:rPr lang="ru-RU" dirty="0"/>
              <a:t>, </a:t>
            </a:r>
            <a:r>
              <a:rPr lang="ru-RU" dirty="0" err="1"/>
              <a:t>Паянху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419872" y="146052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Китай </a:t>
            </a:r>
            <a:r>
              <a:rPr lang="ru-RU" dirty="0" err="1"/>
              <a:t>знаходиться</a:t>
            </a:r>
            <a:r>
              <a:rPr lang="ru-RU" dirty="0"/>
              <a:t> в межах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кліматичних</a:t>
            </a:r>
            <a:r>
              <a:rPr lang="ru-RU" dirty="0"/>
              <a:t> </a:t>
            </a:r>
            <a:r>
              <a:rPr lang="ru-RU" dirty="0" err="1"/>
              <a:t>поясів</a:t>
            </a:r>
            <a:r>
              <a:rPr lang="ru-RU" dirty="0"/>
              <a:t>: </a:t>
            </a:r>
            <a:r>
              <a:rPr lang="ru-RU" dirty="0" err="1"/>
              <a:t>помірного</a:t>
            </a:r>
            <a:r>
              <a:rPr lang="ru-RU" dirty="0"/>
              <a:t>, </a:t>
            </a:r>
            <a:r>
              <a:rPr lang="ru-RU" dirty="0" err="1"/>
              <a:t>субтропічного</a:t>
            </a:r>
            <a:r>
              <a:rPr lang="ru-RU" dirty="0"/>
              <a:t> і </a:t>
            </a:r>
            <a:r>
              <a:rPr lang="ru-RU" dirty="0" err="1"/>
              <a:t>тропічного</a:t>
            </a:r>
            <a:r>
              <a:rPr lang="ru-RU" dirty="0"/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2636912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Зимою в </a:t>
            </a:r>
            <a:r>
              <a:rPr lang="ru-RU" dirty="0" err="1"/>
              <a:t>Харбіні</a:t>
            </a:r>
            <a:r>
              <a:rPr lang="ru-RU" dirty="0"/>
              <a:t> температура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опускатися</a:t>
            </a:r>
            <a:r>
              <a:rPr lang="ru-RU" dirty="0"/>
              <a:t> до -20°С, а в </a:t>
            </a:r>
            <a:r>
              <a:rPr lang="ru-RU" dirty="0" err="1"/>
              <a:t>південних</a:t>
            </a:r>
            <a:r>
              <a:rPr lang="ru-RU" dirty="0"/>
              <a:t> </a:t>
            </a:r>
            <a:r>
              <a:rPr lang="ru-RU" dirty="0" err="1"/>
              <a:t>провінціях</a:t>
            </a:r>
            <a:r>
              <a:rPr lang="ru-RU" dirty="0"/>
              <a:t> в </a:t>
            </a:r>
            <a:r>
              <a:rPr lang="ru-RU" dirty="0" err="1"/>
              <a:t>цей</a:t>
            </a:r>
            <a:r>
              <a:rPr lang="ru-RU" dirty="0"/>
              <a:t> час +15°С. </a:t>
            </a:r>
            <a:r>
              <a:rPr lang="ru-RU" dirty="0" err="1"/>
              <a:t>Влітку</a:t>
            </a:r>
            <a:r>
              <a:rPr lang="ru-RU" dirty="0"/>
              <a:t> перепад температур не </a:t>
            </a:r>
            <a:r>
              <a:rPr lang="ru-RU" dirty="0" err="1"/>
              <a:t>такий</a:t>
            </a:r>
            <a:r>
              <a:rPr lang="ru-RU" dirty="0"/>
              <a:t> великий. </a:t>
            </a:r>
            <a:r>
              <a:rPr lang="ru-RU" dirty="0" err="1"/>
              <a:t>Найжаркіше</a:t>
            </a:r>
            <a:r>
              <a:rPr lang="ru-RU" dirty="0"/>
              <a:t> </a:t>
            </a:r>
            <a:r>
              <a:rPr lang="ru-RU" dirty="0" err="1"/>
              <a:t>місце</a:t>
            </a:r>
            <a:r>
              <a:rPr lang="ru-RU" dirty="0"/>
              <a:t> — </a:t>
            </a:r>
            <a:r>
              <a:rPr lang="ru-RU" dirty="0" err="1"/>
              <a:t>Турфанськая</a:t>
            </a:r>
            <a:r>
              <a:rPr lang="ru-RU" dirty="0"/>
              <a:t> западина, де температура </a:t>
            </a:r>
            <a:r>
              <a:rPr lang="ru-RU" dirty="0" err="1"/>
              <a:t>досягає</a:t>
            </a:r>
            <a:r>
              <a:rPr lang="ru-RU" dirty="0"/>
              <a:t> в </a:t>
            </a:r>
            <a:r>
              <a:rPr lang="ru-RU" dirty="0" err="1"/>
              <a:t>липні</a:t>
            </a:r>
            <a:r>
              <a:rPr lang="ru-RU" dirty="0"/>
              <a:t> +50°С (на </a:t>
            </a:r>
            <a:r>
              <a:rPr lang="ru-RU" dirty="0" err="1"/>
              <a:t>гарячих</a:t>
            </a:r>
            <a:r>
              <a:rPr lang="ru-RU" dirty="0"/>
              <a:t> </a:t>
            </a:r>
            <a:r>
              <a:rPr lang="ru-RU" dirty="0" err="1"/>
              <a:t>каменях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смажити</a:t>
            </a:r>
            <a:r>
              <a:rPr lang="ru-RU" dirty="0"/>
              <a:t> </a:t>
            </a:r>
            <a:r>
              <a:rPr lang="ru-RU" dirty="0" err="1"/>
              <a:t>яєчню</a:t>
            </a:r>
            <a:r>
              <a:rPr lang="ru-RU" dirty="0"/>
              <a:t>).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19872" y="484622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Ґрунтовий</a:t>
            </a:r>
            <a:r>
              <a:rPr lang="ru-RU" dirty="0"/>
              <a:t> </a:t>
            </a:r>
            <a:r>
              <a:rPr lang="ru-RU" dirty="0" err="1"/>
              <a:t>покрив</a:t>
            </a:r>
            <a:r>
              <a:rPr lang="ru-RU" dirty="0"/>
              <a:t> </a:t>
            </a:r>
            <a:r>
              <a:rPr lang="ru-RU" dirty="0" err="1"/>
              <a:t>характеризується</a:t>
            </a:r>
            <a:r>
              <a:rPr lang="ru-RU" dirty="0"/>
              <a:t> </a:t>
            </a:r>
            <a:r>
              <a:rPr lang="ru-RU" dirty="0" err="1"/>
              <a:t>значною</a:t>
            </a:r>
            <a:r>
              <a:rPr lang="ru-RU" dirty="0"/>
              <a:t> </a:t>
            </a:r>
            <a:r>
              <a:rPr lang="ru-RU" dirty="0" err="1"/>
              <a:t>різноманітністю</a:t>
            </a:r>
            <a:r>
              <a:rPr lang="ru-RU" dirty="0"/>
              <a:t>. У </a:t>
            </a:r>
            <a:r>
              <a:rPr lang="ru-RU" dirty="0" err="1"/>
              <a:t>Китаї</a:t>
            </a:r>
            <a:r>
              <a:rPr lang="ru-RU" dirty="0"/>
              <a:t> </a:t>
            </a:r>
            <a:r>
              <a:rPr lang="ru-RU" dirty="0" err="1"/>
              <a:t>представлені</a:t>
            </a:r>
            <a:r>
              <a:rPr lang="ru-RU" dirty="0"/>
              <a:t>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види</a:t>
            </a:r>
            <a:r>
              <a:rPr lang="ru-RU" dirty="0"/>
              <a:t> </a:t>
            </a:r>
            <a:r>
              <a:rPr lang="ru-RU" dirty="0" err="1"/>
              <a:t>ґрунтів</a:t>
            </a:r>
            <a:r>
              <a:rPr lang="ru-RU" dirty="0"/>
              <a:t> </a:t>
            </a:r>
            <a:r>
              <a:rPr lang="ru-RU" dirty="0" err="1"/>
              <a:t>Євразійського</a:t>
            </a:r>
            <a:r>
              <a:rPr lang="ru-RU" dirty="0"/>
              <a:t> континенту, </a:t>
            </a:r>
            <a:r>
              <a:rPr lang="ru-RU" dirty="0" err="1"/>
              <a:t>крім-тундрових</a:t>
            </a:r>
            <a:r>
              <a:rPr lang="ru-RU" dirty="0"/>
              <a:t> і </a:t>
            </a:r>
            <a:r>
              <a:rPr lang="ru-RU" dirty="0" err="1"/>
              <a:t>північної</a:t>
            </a:r>
            <a:r>
              <a:rPr lang="ru-RU" dirty="0"/>
              <a:t> тайги. 45 % території — </a:t>
            </a:r>
            <a:r>
              <a:rPr lang="ru-RU" dirty="0" err="1"/>
              <a:t>піскові</a:t>
            </a:r>
            <a:r>
              <a:rPr lang="ru-RU" dirty="0"/>
              <a:t> і </a:t>
            </a:r>
            <a:r>
              <a:rPr lang="ru-RU" dirty="0" err="1"/>
              <a:t>кам'янисті</a:t>
            </a:r>
            <a:r>
              <a:rPr lang="ru-RU" dirty="0"/>
              <a:t> </a:t>
            </a:r>
            <a:r>
              <a:rPr lang="ru-RU" dirty="0" err="1"/>
              <a:t>пустелі</a:t>
            </a:r>
            <a:r>
              <a:rPr lang="ru-RU" dirty="0"/>
              <a:t>, </a:t>
            </a:r>
            <a:r>
              <a:rPr lang="ru-RU" dirty="0" err="1"/>
              <a:t>інші</a:t>
            </a:r>
            <a:r>
              <a:rPr lang="ru-RU" dirty="0"/>
              <a:t> </a:t>
            </a:r>
            <a:r>
              <a:rPr lang="ru-RU" dirty="0" err="1"/>
              <a:t>землі</a:t>
            </a:r>
            <a:r>
              <a:rPr lang="ru-RU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013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Tm="22054">
        <p14:glitter pattern="hexagon"/>
      </p:transition>
    </mc:Choice>
    <mc:Fallback>
      <p:transition spd="slow" advTm="2205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319083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НАСЕЛЕННЯ</a:t>
            </a:r>
            <a:endParaRPr lang="ru-RU" sz="4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088524"/>
            <a:ext cx="61024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ru-RU" sz="2000" dirty="0"/>
              <a:t>ІІ тип </a:t>
            </a:r>
            <a:r>
              <a:rPr lang="ru-RU" sz="2000" dirty="0" err="1"/>
              <a:t>відтворення</a:t>
            </a:r>
            <a:r>
              <a:rPr lang="ru-RU" sz="2000" dirty="0"/>
              <a:t>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Природний</a:t>
            </a:r>
            <a:r>
              <a:rPr lang="ru-RU" sz="2000" dirty="0"/>
              <a:t> </a:t>
            </a:r>
            <a:r>
              <a:rPr lang="ru-RU" sz="2000" dirty="0" err="1"/>
              <a:t>приріст</a:t>
            </a:r>
            <a:r>
              <a:rPr lang="ru-RU" sz="2000" dirty="0"/>
              <a:t> –  12;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Демографічна</a:t>
            </a:r>
            <a:r>
              <a:rPr lang="ru-RU" sz="2000" dirty="0"/>
              <a:t> </a:t>
            </a:r>
            <a:r>
              <a:rPr lang="ru-RU" sz="2000" dirty="0" err="1"/>
              <a:t>політика</a:t>
            </a:r>
            <a:r>
              <a:rPr lang="ru-RU" sz="2000" dirty="0"/>
              <a:t> – «</a:t>
            </a:r>
            <a:r>
              <a:rPr lang="ru-RU" sz="2000" dirty="0" err="1"/>
              <a:t>Нагорода</a:t>
            </a:r>
            <a:r>
              <a:rPr lang="ru-RU" sz="2000" dirty="0"/>
              <a:t> за одну </a:t>
            </a:r>
            <a:r>
              <a:rPr lang="ru-RU" sz="2000" dirty="0" err="1"/>
              <a:t>дитину</a:t>
            </a:r>
            <a:r>
              <a:rPr lang="ru-RU" sz="2000" dirty="0"/>
              <a:t>, </a:t>
            </a:r>
            <a:r>
              <a:rPr lang="ru-RU" sz="2000" dirty="0" err="1"/>
              <a:t>прогресуюче</a:t>
            </a:r>
            <a:r>
              <a:rPr lang="ru-RU" sz="2000" dirty="0"/>
              <a:t> </a:t>
            </a:r>
            <a:r>
              <a:rPr lang="ru-RU" sz="2000" dirty="0" err="1"/>
              <a:t>покарання</a:t>
            </a:r>
            <a:r>
              <a:rPr lang="ru-RU" sz="2000" dirty="0"/>
              <a:t> за 3 й </a:t>
            </a:r>
            <a:r>
              <a:rPr lang="ru-RU" sz="2000" dirty="0" err="1"/>
              <a:t>наступних</a:t>
            </a:r>
            <a:r>
              <a:rPr lang="ru-RU" sz="2000" dirty="0"/>
              <a:t> </a:t>
            </a:r>
            <a:r>
              <a:rPr lang="ru-RU" sz="2000" dirty="0" err="1"/>
              <a:t>дітей</a:t>
            </a:r>
            <a:r>
              <a:rPr lang="ru-RU" sz="2000" dirty="0"/>
              <a:t>»;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Багатонаціональна</a:t>
            </a:r>
            <a:r>
              <a:rPr lang="ru-RU" sz="2000" dirty="0"/>
              <a:t> країна 55 </a:t>
            </a:r>
            <a:r>
              <a:rPr lang="ru-RU" sz="2000" dirty="0" err="1"/>
              <a:t>народів</a:t>
            </a:r>
            <a:r>
              <a:rPr lang="ru-RU" sz="2000" dirty="0"/>
              <a:t>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Міграції</a:t>
            </a:r>
            <a:r>
              <a:rPr lang="ru-RU" sz="2000" dirty="0"/>
              <a:t> – ХІХ-ХХ ст. – до США, </a:t>
            </a:r>
            <a:r>
              <a:rPr lang="ru-RU" sz="2000" dirty="0" err="1"/>
              <a:t>Канади</a:t>
            </a:r>
            <a:r>
              <a:rPr lang="ru-RU" sz="2000" dirty="0"/>
              <a:t>; </a:t>
            </a:r>
            <a:r>
              <a:rPr lang="ru-RU" sz="2000" dirty="0" err="1"/>
              <a:t>нині</a:t>
            </a:r>
            <a:r>
              <a:rPr lang="ru-RU" sz="2000" dirty="0"/>
              <a:t> – </a:t>
            </a:r>
            <a:r>
              <a:rPr lang="ru-RU" sz="2000" dirty="0" err="1"/>
              <a:t>внутрішні</a:t>
            </a:r>
            <a:r>
              <a:rPr lang="ru-RU" sz="2000" dirty="0"/>
              <a:t>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Релігія</a:t>
            </a:r>
            <a:r>
              <a:rPr lang="ru-RU" sz="2000" dirty="0"/>
              <a:t> – буддизм (</a:t>
            </a:r>
            <a:r>
              <a:rPr lang="ru-RU" sz="2000" dirty="0" err="1"/>
              <a:t>світова</a:t>
            </a:r>
            <a:r>
              <a:rPr lang="ru-RU" sz="2000" dirty="0"/>
              <a:t>), </a:t>
            </a:r>
            <a:r>
              <a:rPr lang="ru-RU" sz="2000" dirty="0" err="1"/>
              <a:t>конфуціанство</a:t>
            </a:r>
            <a:r>
              <a:rPr lang="ru-RU" sz="2000" dirty="0"/>
              <a:t>, даосизм (</a:t>
            </a:r>
            <a:r>
              <a:rPr lang="ru-RU" sz="2000" dirty="0" err="1"/>
              <a:t>національна</a:t>
            </a:r>
            <a:r>
              <a:rPr lang="ru-RU" sz="2000" dirty="0"/>
              <a:t>);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Середня</a:t>
            </a:r>
            <a:r>
              <a:rPr lang="ru-RU" sz="2000" dirty="0"/>
              <a:t> густота </a:t>
            </a:r>
            <a:r>
              <a:rPr lang="ru-RU" sz="2000" dirty="0" err="1"/>
              <a:t>населення</a:t>
            </a:r>
            <a:r>
              <a:rPr lang="ru-RU" sz="2000" dirty="0"/>
              <a:t> – 131,5 </a:t>
            </a:r>
            <a:r>
              <a:rPr lang="ru-RU" sz="2000" dirty="0" err="1"/>
              <a:t>чол</a:t>
            </a:r>
            <a:r>
              <a:rPr lang="ru-RU" sz="2000" dirty="0"/>
              <a:t>. на км. кв., </a:t>
            </a:r>
            <a:r>
              <a:rPr lang="ru-RU" sz="2000" dirty="0" err="1"/>
              <a:t>сх</a:t>
            </a:r>
            <a:r>
              <a:rPr lang="ru-RU" sz="2000" dirty="0"/>
              <a:t>. – 200-1000 </a:t>
            </a:r>
            <a:r>
              <a:rPr lang="ru-RU" sz="2000" dirty="0" err="1"/>
              <a:t>чол</a:t>
            </a:r>
            <a:r>
              <a:rPr lang="ru-RU" sz="2000" dirty="0"/>
              <a:t>. на км. кв., </a:t>
            </a:r>
            <a:r>
              <a:rPr lang="ru-RU" sz="2000" dirty="0" err="1"/>
              <a:t>зх</a:t>
            </a:r>
            <a:r>
              <a:rPr lang="ru-RU" sz="2000" dirty="0"/>
              <a:t>. – 1 </a:t>
            </a:r>
            <a:r>
              <a:rPr lang="ru-RU" sz="2000" dirty="0" err="1"/>
              <a:t>чол</a:t>
            </a:r>
            <a:r>
              <a:rPr lang="ru-RU" sz="2000" dirty="0"/>
              <a:t>. на км. кв.;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Рівень</a:t>
            </a:r>
            <a:r>
              <a:rPr lang="ru-RU" sz="2000" dirty="0"/>
              <a:t> </a:t>
            </a:r>
            <a:r>
              <a:rPr lang="ru-RU" sz="2000" dirty="0" err="1"/>
              <a:t>урбанізації</a:t>
            </a:r>
            <a:r>
              <a:rPr lang="ru-RU" sz="2000" dirty="0"/>
              <a:t> – 47%;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ru-RU" sz="2000" dirty="0" err="1"/>
              <a:t>Офіційні</a:t>
            </a:r>
            <a:r>
              <a:rPr lang="ru-RU" sz="2000" dirty="0"/>
              <a:t> </a:t>
            </a:r>
            <a:r>
              <a:rPr lang="ru-RU" sz="2000" dirty="0" err="1"/>
              <a:t>мови</a:t>
            </a:r>
            <a:r>
              <a:rPr lang="ru-RU" sz="2000" dirty="0"/>
              <a:t> – </a:t>
            </a:r>
            <a:r>
              <a:rPr lang="ru-RU" sz="2000" dirty="0" err="1"/>
              <a:t>китайська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708" y="812292"/>
            <a:ext cx="2552700" cy="179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558" y="2780928"/>
            <a:ext cx="260985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1936" y="4760547"/>
            <a:ext cx="2632549" cy="197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1075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Tm="22209">
        <p:circle/>
      </p:transition>
    </mc:Choice>
    <mc:Fallback>
      <p:transition spd="slow" advTm="2220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496875615"/>
              </p:ext>
            </p:extLst>
          </p:nvPr>
        </p:nvGraphicFramePr>
        <p:xfrm>
          <a:off x="611560" y="3645024"/>
          <a:ext cx="8064896" cy="10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986399380"/>
              </p:ext>
            </p:extLst>
          </p:nvPr>
        </p:nvGraphicFramePr>
        <p:xfrm>
          <a:off x="179512" y="4869160"/>
          <a:ext cx="4320480" cy="646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2619947165"/>
              </p:ext>
            </p:extLst>
          </p:nvPr>
        </p:nvGraphicFramePr>
        <p:xfrm>
          <a:off x="4860032" y="4869160"/>
          <a:ext cx="4176464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2914766476"/>
              </p:ext>
            </p:extLst>
          </p:nvPr>
        </p:nvGraphicFramePr>
        <p:xfrm>
          <a:off x="611560" y="5589240"/>
          <a:ext cx="8064896" cy="923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03848" y="188640"/>
            <a:ext cx="20746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err="1">
                <a:solidFill>
                  <a:schemeClr val="accent1">
                    <a:lumMod val="75000"/>
                  </a:schemeClr>
                </a:solidFill>
              </a:rPr>
              <a:t>Освіта</a:t>
            </a:r>
            <a:endParaRPr lang="ru-RU" sz="5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2286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862" y="1340768"/>
            <a:ext cx="2543273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340768"/>
            <a:ext cx="2286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489022"/>
      </p:ext>
    </p:extLst>
  </p:cSld>
  <p:clrMapOvr>
    <a:masterClrMapping/>
  </p:clrMapOvr>
  <p:transition spd="slow" advTm="26723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980728"/>
            <a:ext cx="76328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err="1" smtClean="0"/>
              <a:t>Індустріально-аграрна</a:t>
            </a:r>
            <a:r>
              <a:rPr lang="ru-RU" dirty="0" smtClean="0"/>
              <a:t> </a:t>
            </a:r>
            <a:r>
              <a:rPr lang="ru-RU" dirty="0"/>
              <a:t>країна;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err="1"/>
              <a:t>Територіальна</a:t>
            </a:r>
            <a:r>
              <a:rPr lang="ru-RU" dirty="0"/>
              <a:t> структура </a:t>
            </a:r>
            <a:r>
              <a:rPr lang="ru-RU" dirty="0" err="1"/>
              <a:t>економіки</a:t>
            </a:r>
            <a:r>
              <a:rPr lang="ru-RU" dirty="0"/>
              <a:t>: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err="1" smtClean="0"/>
              <a:t>Східний</a:t>
            </a:r>
            <a:r>
              <a:rPr lang="ru-RU" dirty="0" smtClean="0"/>
              <a:t> </a:t>
            </a:r>
            <a:r>
              <a:rPr lang="ru-RU" dirty="0"/>
              <a:t>Китай: 40% </a:t>
            </a:r>
            <a:r>
              <a:rPr lang="ru-RU" dirty="0" err="1"/>
              <a:t>площі</a:t>
            </a:r>
            <a:r>
              <a:rPr lang="ru-RU" dirty="0"/>
              <a:t>, 87%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(</a:t>
            </a:r>
            <a:r>
              <a:rPr lang="ru-RU" dirty="0" err="1"/>
              <a:t>новітні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);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/>
              <a:t> </a:t>
            </a:r>
            <a:r>
              <a:rPr lang="ru-RU" dirty="0" err="1" smtClean="0"/>
              <a:t>Західний</a:t>
            </a:r>
            <a:r>
              <a:rPr lang="ru-RU" dirty="0" smtClean="0"/>
              <a:t> </a:t>
            </a:r>
            <a:r>
              <a:rPr lang="ru-RU" dirty="0"/>
              <a:t>Китай: 60% </a:t>
            </a:r>
            <a:r>
              <a:rPr lang="ru-RU" dirty="0" err="1"/>
              <a:t>площі</a:t>
            </a:r>
            <a:r>
              <a:rPr lang="ru-RU" dirty="0"/>
              <a:t>, 13% </a:t>
            </a:r>
            <a:r>
              <a:rPr lang="ru-RU" dirty="0" err="1"/>
              <a:t>промислового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 (</a:t>
            </a:r>
            <a:r>
              <a:rPr lang="ru-RU" dirty="0" err="1"/>
              <a:t>добувні</a:t>
            </a:r>
            <a:r>
              <a:rPr lang="ru-RU" dirty="0"/>
              <a:t> </a:t>
            </a:r>
            <a:r>
              <a:rPr lang="ru-RU" dirty="0" err="1"/>
              <a:t>галузі</a:t>
            </a:r>
            <a:r>
              <a:rPr lang="ru-RU" dirty="0"/>
              <a:t>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/>
              <a:t> </a:t>
            </a:r>
            <a:r>
              <a:rPr lang="ru-RU" dirty="0" smtClean="0"/>
              <a:t> </a:t>
            </a:r>
            <a:r>
              <a:rPr lang="ru-RU" dirty="0" err="1"/>
              <a:t>Провідні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за </a:t>
            </a:r>
            <a:r>
              <a:rPr lang="ru-RU" dirty="0" err="1"/>
              <a:t>обсягом</a:t>
            </a:r>
            <a:r>
              <a:rPr lang="ru-RU" dirty="0"/>
              <a:t> </a:t>
            </a:r>
            <a:r>
              <a:rPr lang="ru-RU" dirty="0" err="1"/>
              <a:t>виробництва</a:t>
            </a:r>
            <a:r>
              <a:rPr lang="ru-RU" dirty="0"/>
              <a:t>, але </a:t>
            </a:r>
            <a:r>
              <a:rPr lang="ru-RU" dirty="0" err="1"/>
              <a:t>останні</a:t>
            </a:r>
            <a:r>
              <a:rPr lang="ru-RU" dirty="0"/>
              <a:t> за </a:t>
            </a:r>
            <a:r>
              <a:rPr lang="ru-RU" dirty="0" err="1"/>
              <a:t>виробництвом</a:t>
            </a:r>
            <a:r>
              <a:rPr lang="ru-RU" dirty="0"/>
              <a:t> на душу </a:t>
            </a:r>
            <a:r>
              <a:rPr lang="ru-RU" dirty="0" err="1"/>
              <a:t>населення</a:t>
            </a:r>
            <a:r>
              <a:rPr lang="ru-RU" dirty="0"/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55440" y="260648"/>
            <a:ext cx="3433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err="1"/>
              <a:t>Господарство</a:t>
            </a:r>
            <a:endParaRPr lang="ru-RU" sz="4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45024"/>
            <a:ext cx="3888432" cy="247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45023"/>
            <a:ext cx="4071537" cy="247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554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11300">
        <p:fade/>
      </p:transition>
    </mc:Choice>
    <mc:Fallback>
      <p:transition spd="med" advTm="113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3|1.2|1|1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.7|1.1|2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6.4|2.5|2.3|3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4|4.8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9|7.5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8|5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2|4.5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0.8|5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9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157</TotalTime>
  <Words>758</Words>
  <Application>Microsoft Office PowerPoint</Application>
  <PresentationFormat>Экран (4:3)</PresentationFormat>
  <Paragraphs>64</Paragraphs>
  <Slides>19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Администратор</dc:creator>
  <cp:lastModifiedBy>Дмитрий Каленюк</cp:lastModifiedBy>
  <cp:revision>16</cp:revision>
  <dcterms:created xsi:type="dcterms:W3CDTF">2014-03-11T14:22:50Z</dcterms:created>
  <dcterms:modified xsi:type="dcterms:W3CDTF">2014-03-12T18:28:41Z</dcterms:modified>
</cp:coreProperties>
</file>