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Биоценоз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39864"/>
            <a:ext cx="6849548" cy="248142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Презентация ученика 11-З класса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Щипака</a:t>
            </a:r>
            <a:r>
              <a:rPr lang="ru-RU" dirty="0" smtClean="0"/>
              <a:t> Олега</a:t>
            </a:r>
          </a:p>
          <a:p>
            <a:pPr algn="r"/>
            <a:r>
              <a:rPr lang="ru-RU" dirty="0" smtClean="0"/>
              <a:t>Преподаватель: Харитонова Инна Николаевна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method-estate.com/wp-content/uploads/2011/12/image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467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33400"/>
            <a:ext cx="6276532" cy="10954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План презентации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636912"/>
            <a:ext cx="6705532" cy="331236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dirty="0" smtClean="0"/>
              <a:t>Понятие биоценоза</a:t>
            </a:r>
          </a:p>
          <a:p>
            <a:pPr marL="457200" indent="-457200" algn="l"/>
            <a:r>
              <a:rPr lang="ru-RU" dirty="0" smtClean="0"/>
              <a:t>Виды структур биоценоза</a:t>
            </a:r>
          </a:p>
          <a:p>
            <a:pPr marL="457200" indent="-457200" algn="l"/>
            <a:r>
              <a:rPr lang="ru-RU" dirty="0" smtClean="0"/>
              <a:t>Компоненты биоценоза</a:t>
            </a:r>
          </a:p>
          <a:p>
            <a:pPr marL="457200" indent="-457200" algn="l"/>
            <a:r>
              <a:rPr lang="ru-RU" dirty="0" smtClean="0"/>
              <a:t>Пространственная структура</a:t>
            </a:r>
          </a:p>
          <a:p>
            <a:pPr marL="457200" indent="-457200" algn="l"/>
            <a:r>
              <a:rPr lang="ru-RU" dirty="0" smtClean="0"/>
              <a:t>Значение биоценоза в природе</a:t>
            </a:r>
          </a:p>
          <a:p>
            <a:pPr marL="457200" indent="-457200" algn="l"/>
            <a:r>
              <a:rPr lang="ru-RU" dirty="0" smtClean="0"/>
              <a:t>Примеры биоценоза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ru-RU" dirty="0" smtClean="0"/>
              <a:t>Понятие биоценоза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5904656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Биоценоз </a:t>
            </a:r>
            <a:r>
              <a:rPr lang="ru-RU" sz="2800" dirty="0" smtClean="0"/>
              <a:t>- это </a:t>
            </a:r>
            <a:r>
              <a:rPr lang="ru-RU" sz="2800" dirty="0" smtClean="0"/>
              <a:t>исторически сложившаяся совокупность животных, растений, грибов и микроорганизмов, населяющих относительно однородное жизненное </a:t>
            </a:r>
            <a:r>
              <a:rPr lang="ru-RU" sz="2800" dirty="0" smtClean="0"/>
              <a:t>пространство. </a:t>
            </a:r>
            <a:r>
              <a:rPr lang="ru-RU" sz="2800" dirty="0" smtClean="0"/>
              <a:t>Биоценозы возникли на основе биогенного круговорота и обеспечивают его в конкретных природных </a:t>
            </a:r>
            <a:r>
              <a:rPr lang="ru-RU" sz="2800" dirty="0" smtClean="0"/>
              <a:t>условиях. В 1877 году этот термин ввел Карл Мебиус.</a:t>
            </a:r>
            <a:endParaRPr lang="ru-RU" sz="2800" dirty="0"/>
          </a:p>
        </p:txBody>
      </p:sp>
      <p:pic>
        <p:nvPicPr>
          <p:cNvPr id="13314" name="Picture 2" descr="http://100v.com.ua/sites/100v.com.ua/files/mebius_karl_av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2204864"/>
            <a:ext cx="2880320" cy="373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структур биоценоза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4402832" cy="473509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Видовая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Пространственная (вертикальная и горизонтальная)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Трофическая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Видовая структура дает представление о качественном составе биоценоза.</a:t>
            </a:r>
            <a:endParaRPr lang="ru-RU" dirty="0"/>
          </a:p>
        </p:txBody>
      </p:sp>
      <p:pic>
        <p:nvPicPr>
          <p:cNvPr id="16386" name="Picture 2" descr="http://ecolog.3dn.ru/pictures02/1/struktura-biocen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25310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datai/ekologija/Faktory/0042-016-Troficheskuju-strukturu-biotsenoza-obrazujut-3-ekologicheskie-gru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1"/>
            <a:ext cx="4211960" cy="4464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Компоненты биоценоза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364088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Продуценты</a:t>
            </a:r>
            <a:r>
              <a:rPr lang="ru-RU" dirty="0" smtClean="0"/>
              <a:t> - </a:t>
            </a:r>
            <a:r>
              <a:rPr lang="ru-RU" dirty="0" smtClean="0"/>
              <a:t>организмы, создающие из неорганических органические </a:t>
            </a:r>
            <a:r>
              <a:rPr lang="ru-RU" dirty="0" smtClean="0"/>
              <a:t>вещества.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Консументы</a:t>
            </a:r>
            <a:r>
              <a:rPr lang="ru-RU" dirty="0" smtClean="0"/>
              <a:t> - </a:t>
            </a:r>
            <a:r>
              <a:rPr lang="ru-RU" dirty="0" smtClean="0"/>
              <a:t>это </a:t>
            </a:r>
            <a:r>
              <a:rPr lang="ru-RU" dirty="0" smtClean="0"/>
              <a:t>животные, гетеротрофы </a:t>
            </a:r>
            <a:r>
              <a:rPr lang="ru-RU" dirty="0" smtClean="0"/>
              <a:t>по типу питания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Редуценты</a:t>
            </a:r>
            <a:r>
              <a:rPr lang="ru-RU" dirty="0" smtClean="0"/>
              <a:t> – это </a:t>
            </a:r>
            <a:r>
              <a:rPr lang="ru-RU" dirty="0" smtClean="0"/>
              <a:t>микроорганизмы, почвенные грибы, которые, разлагая мертвое органическое вещество, переводят его в более простые неорганические соединения и вовлекают в круговорот.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dirty="0" smtClean="0"/>
              <a:t>Пространственная структура биоценоза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6059016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Вертикальная – растение высоко выносит свои фотосинтезирующие части.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Горизонтальная – соответственно, растение размещает свои фотосинтезирующие части внизу </a:t>
            </a:r>
            <a:endParaRPr lang="ru-RU" dirty="0"/>
          </a:p>
        </p:txBody>
      </p:sp>
      <p:sp>
        <p:nvSpPr>
          <p:cNvPr id="30722" name="AutoShape 2" descr="data:image/jpeg;base64,/9j/4AAQSkZJRgABAQAAAQABAAD/2wCEAAkGBhISERUUExQWFBUWGR4ZGBgYGBwdHRwfIB8fHyAfJBwiHSYgIhwjHR4dIC8gJScpLC0sICAyNTEsNSYrLCkBCQoKDgwOGg8PGiwkHyQvLCwsLCwsLCwsLCwsLy8sLCwsLCwsLCwsLCwsLCwsLCwsLCwsLCwsLCwsLCwsLCwsLP/AABEIAMIBAwMBIgACEQEDEQH/xAAcAAACAgMBAQAAAAAAAAAAAAAFBgMEAAIHAQj/xAA/EAACAQMDAwMDAQYDBgYDAQABAhEDEiEABDEFIkEGE1EyYXGBBxQjQpGxUqHBM2Jy4fDxJENzgpLRFRZTJf/EABgBAAMBAQAAAAAAAAAAAAAAAAECAwQA/8QAKBEAAgIBAwMFAAMBAQAAAAAAAAECESEDEjEiQVETMmFxgQSR8EIz/9oADAMBAAIRAxEAPwDuGs1ms1xxmlf1Pu6zNZTkWEElRMSDEm5cHIgTxo71StZSZrrLYYnHAMkZxkY/XSW3V0SmzVQztUDESsBiZK4/lHif89daXIrzgD753cNTFO9rgL5hpLSyhScgk8iVE/bQtOkpTrMqqKpEBg4kqTgREkiJJIA+cwNV9510Mtw/8OygkATzOAD+Af8ArmvtOrK9IPLtUClbuCp4t8Ei0/J+NI5Lk5IZH6NToqQ+4S+1iQljRAAINyNBzdEjMxJIOlze7bb+2iM7BCVYOCSSpjKrkSASxQ2wWkAzGrWzqU3q0WNSbpB9uFt4Ek2mOZ/TXnVKfTlr2UqpKxdcGVv4gwMiAFYffBwY0ynaOaBO82Ozo1RTNMVjwtjOREwGugExg4Bka0q7d2ot7bPdeFWl3Ng3D6W54jBAA8anq1tyF91FezKnCssIAQLzBm5Z+MYPOoNn1qu7exUrVAjYxAIMW8mTE4jjz9yMIJD0XcfulYVK6iqgJUqLrljglTaWXtkCeB+mvN1uKO4JZAHqGSzSVjJbFxDMwGB9xweNXv8A8Ens061re7JsVCZY9p9wYDWDMWg58giNDSlX3DUqUC9wDG0iWUCLgSb0YBT3jBghhBw2eDg/U6JdS96m0VqY7QatMkoACEcu8sAmAoWIkHDSB9TfU917Xt9pVlJUgYIgeAubQs8ZEnJzt0/1EtRP/EoKlKQO2FqX4y1MYqecLBIPdcACtzqJo0I3VOjO3NYsqXqwYmmRDBSRAJDiJEMyHhdS1HdFIdwYnTdvUAqBnLgSQQAA0ywETIugz8HVatvDSrC6m0AQUODJBtIweD3D5gffVmp6iZSKqNayoABAGFEBYjLWiM/P21XfrS1q1StVqKv0sO092bQBEQFXugeIGTpOXaEsOdF6ularUNW5QyoJBS1bcjFpIWAcKQcROZHSuhdKR7PcQO2ZJLMtmSFhltgXAW//AFrnPQKv7sK1T3ab7cFpQlAzsQFLKpngHnu+yzOnroPrTp9CkKNJyz3Ki0lBkk2qAsgCODnPJ1qWIkrVjnR2yoAqKFA4AwBoH6ovamyw3tqA1W0ZK8kK1wggC4/pHkaN7HdirTVxgMJ/HyP0ONU+m9ZSq1RFDGz6mgxJZgQDAkrbB/TQQ7OZUfS9OlUqCvTCF0LqYORBYw10llxEyT+hAauk78pQpGml1KTeYMwJhu8iQ0zIBxLZnFf9oHQ0KXhGJUhxElSVgEHBClhGZAxJ40rbjfmt/Ce8bbuLBAJQCAEBaJDCSygzBUSJzTckidOyz6tp090X3Kn2XpgttnUAMzKblZzN3eo7JGFYtBuwrUqBrvRde+mzU0V2WEl4U03tIC1FY/7qNBi09urPU9zTNS6uzLK2MKQtDRCzE8wO4zBjzqfoe5psN1tkcVKJo/vJSLVGJqoFg3C4IfHJyPM4SUhmLlfo25ol6tSFWXSoDiA80nU8xiDA4EHONS9G3b7UHbVkQPTqK4ZgPpqqpZST/wCWYDTGJ+8G31/q1Vfe2lF3fasxcgyXVbbrZZjKcOVyRAAJmNDNtubu5mFRa+2Zc9zoaHH3EASP9z58x1el2i+k9yoqbKrctat7ZPeWV1tCAzgw2Ykxb8EfGqz7IsPcJAuBMlge8w0RbPEZ4M/nVrZ7N6qU0sQhVtXgF/JggZziecxPES1dgKNZ1rWI3ML3HGICqDa+CYOB86Z54J9wdTouySEqBflFYgEDntIBPzjGpulC2p9VSmkAioyuoVuQcAxngzP3GjO669XanTtHtqhhVDgyD8hS2J+wn7jVHadRQXm1S1QBQbnWw+Wkr5jiYHjTVkHYM71/fprVZkdkYIXV1udUyuBBYkSJiWIUfOpeh1Rt9zUFYoQQJN9xUhb8OLoUMSTwDJgcDVPfUqlL2q72umQbCtkSSDI7pMgxbnHngbXALFGH7uoImm5MsCAZkgg5k2+Jwp50INwdf0NJKSsO1/VtIsTTpAIfpBZOP/cJj4J5EazQLb9Tr01C06hCCYHtg+fkiedZq/qS8kK+D6i1FX3SJ9TATxJ51Lof1TYgxUCszrAADR58jgj58xqaLMEdb3FNXNF1NRK0FlLxbBkkCZGYP5GhtDa7io5QpBAsR25VTBPdAHEcAxJA0yVunCq9NnH05WEA44zFwIOeRqHqG2oofdaVaCBaRJPkKP8AETH+uiKcx9TdORmpU0HuBYVlyCSJEE8BZEzInnEDXm8pUKVI/wAJVa4i5AJJlc/cyTxz+kaZt3Vo7Yt7yVKgILIQBahK/F2S3z9vvpB31WrXYF4KKQJZpCyQDzwJzI4nUZPsOgft6lVm95LkaY+VZhH+Y7Tg/wCE/Giv/wCK3BpK9SymIuUD21ZVBksBMqLyO2JJM+dMfR/T/tSi1aZvMF5InAusMRdOBGIxMyNGqOypbdL95/Ee+YKkyRwTE3QJ7TplDyDd4E3rfVt4qwlABail/cNNRVIBMmUNhHiYHzjBJJFU1ULruaIdBa1KkhMBbhineyk3ThsgGTJww0fUtPbtbWQiBCjzDNaCSSEgqBicW+LtLHWeuKH/AIQajet9M1j9a8lR3W2EkgfGfqGBR0uRbAG93Bo1XRbWqEAq9QtTqAc/S3lhyCpEAATop05wGVagK4VS9P8AmLMYRyxhFJtk2xAgEkgNW6tQr7o+/VpEglYqVKn8s/y4EIXViDnBAAAzoVX6htlVUpM9MW9yqbRUMkyyEspiQJKmREAnBlLU2jJBj1PuV2W+9/bgVK8mrWJAFJpAi1ZwoMsHmSTzoD1PrCVdosEhmqs8nMSSzfEkk/GhfUdp7MF2NRWmxlgcRMp9QIUyCZ8cZ17TqINsaTJJdvcptJlQA6sscGWCt/X51KWSkCqNu58NVIiCMwTOI/JH+n3399QtjLbaCCP5p5E44BxBPj9NFOl10amUqT/DW8wLYBZVIOO4szKZkYWMcGr17Y0EIai169wP2+I82icTnBnTOkTPU3VJZJqO5UwgGODNwJyP5jGM+fGj3SepbdWJqAmXDMtym7yIVll0PJMrM+Y0p0a4ZkMlVXm0Ax58wM/ef8o02bPpH7+/ZUuqogU/4YHAUgDluJgCBnwKxngRxOiUPVVLcONulQIgtFOwlWMyDKkwRgnH0jnxLNQentgQWVQVvuUAAScT4ALE25jx4E8+6TZ0si6m7V2QAFuCfMEcKASBPn8486j6jQ0ijr7lWswuqFZAg3KsE8MR9PHMzzovUSwzkmH/AFZ19KeyrU2W9mXggst1TPcVBAyTiRiCJnSX07dbNzTFQBaywGJJ/iknLAgRJmAIkQIBxqSvQri1IJpSYRlmJIucL8gj6pj8aEdRqrfhlKmRDWxaThSDHHGf7DU5z8DJM99QXV6mJMXQDAuEgFTEDAxJ+2BGpP3ZKVIvRpg1KAJZQSwKkMaqGF+grdBJwVWJ1S23RC5sVLAv+EmZkH/EUMntDcRnR/rdN9rTNP3qlWoq2hR7DZZSSLrCwKgZPgA9wLAE6dt2znQI2vQjWT3txXo00q3VlNRgqCWJweDkwU8YETwAXb+1WoikbmeoyXIpAb3EtCglRIMx+Dpr9Pekqu2rUg5o1adRGFFqt9kxc9IW3hGIuYEAlhcMHGs9YdbX93VV25p1ds6V77gwim4Asbllg5LCQefuZxGg8iZSpVSIDOsU1dgh/wAVuTGfI0zemd4FLbfbUw1ZnBL4viRALObQJgRBPmDxoV1DaOl5XtmtIYgSEqhXpnjypwYgEY150bd1PdVKaUxaxIPcRM5/wsf5Se7wJmTpNOSG1Y08FfqqOlavSZRShjKggn6jAlov8QbRAk636LsXqGmqTeWI7R3SQIUKABJzk/c4AJ0x7d9vRqPU3NM1nMlLbkYuRyoyDzMm0KPtAO/QbKbylemlT6mZhHti0EqLsliYBJALWjhYGmdMm3RX6j6ervVHuWh5KAAgiACPI7j5LEZHkKcwdD6iNnuCrItSRajmMESV7DcFPOMGJ+Rpp2fU+nP21QajF73y7BiZhbUXIAJzmI176tpdOrbMChVoq9ElqafQSn8wUMASwPdiTP5jVapWhbt0y31Gl0o1GNai4qGCwCjBImMCNZpZ2/rPYBVFfaKaoADlUUhiBF0kTLfUZ8nWapvj5BUvDO+azWaWKvqlqTlXE9zdsd0fA8QDAu8yImdRKN0M+q9TaJcXIkgfngzMfM6C7v1lT9sNRipdhcwAcfV5HIH6+MT7sfWlF0l+1hMqO4zJEcAkmJwNDcjrQqetOnhawr3EIwLqsQVOQ0qxmD5MfEj5F9A6Lt0KrVr00k2hR3T9JFxiOSRH2XyNOvVvVu0vCiqrOoJClZUyPmJ4njBmNKG6pIbK7sttxq+2kB2AywuWCLVlQLowPLHQVXaANfp/pVDbCtVdgEkglmlYByQD4JjA+I8aBeuf2ge0aa7RpZCGcsjFSCCLTkEmM/P3EHQbqNaslFlSoUo1GmnRY3gzMySBasjhh4jMkaGb3duWorTAqk/zuxLQpDhgssKaiWU2iIEc6LfZHJWXX2HUeokmk/8AIjVFtNFGObZkks2JJgCMDjQbrW0Xb2U61Mown3HY0nUNwACCbcWnvj9ZktlLfU6yiizF69TtWhTDKlFSTklQtR7fIZgDI8GTTPpLaL/FLUxTItAlWqOUH1tyAHj6VPlDMEjQkFUKXTOkrulLQziMilYBicySpnPEHyY8CluukNt1l1AploIi54EZ/lBIu8R+IIOmTd7KkXVaVEutNCzgtayDNs1Raecwzfa4gDS4u2eqbkq1GRSCzEA28CbSbuYiT4mfiSoNl3ovp+s11ajVNNUlqZqQsxgdxUossGXJjBnjOu76Q77N6tOGoowK8XKXVyV4GARMcCTGDo3Q6VuqVENTFFldioLMA0khSLDNNHxIclTAhpwBt1bqjtS3Xtl2W+5wyWtBV1JiIASozJGOBGjqJJJlNO22gIvSjW277qs83qChDJdNyqoZQBaAgnH+E/OlrdG+XumGgcgNHOPE86srvqntimGhMoVGZUk93AB5jJB48DVDcLDMswVMYiCZicGMj76DdsWistULI8H/AK/+9O/pHrS0FZmk07YHgSYLAmJMxMSOCNJzbMlTbBHjEE5/5fnXiUWAgg+Mf5/2zrhWNW96pV3FWWc1F4HMxzAMSD+f76ynuKrqQHGCDlThhx3RP5JnmIOTqf0sVpBi1BWygZ7spkEwCCJbj8KfvLn1Xpibh/4FPvg90jICLD4KwxDkWNiFMj4daPdib+xR2XqShWVVNVqLlQDTZppswOBccmm0AkEhl4t0rVN0TZTKKYMzEMT9zmc4/p8a06sgVje9zgxBAEryD8QZJiP6602mzdmVVdliQL+LgCQv2J48f56nqSd5HivAcrdc9p8KWpKCQrRIMySeG+G4MlfidNXp308N1Rq7muPcdrlpqSISSCoEH6ixzOJAH8uub0RUqlWApgsyqbiwnzzmFhVU58/rrqXpza772RG329OWBVHq1AzMpBvYBCc2jkzA8CBq2nKT5FkleAv61oNXpfu9K2mbpV4zTdIZCAItM8HIIx51zXd72vvX9iqlRTSP/i1BkFzIuX+a0rLxMAQBGdNHWPUO+pOzVKNBjTMVGp1WHxwrrMEEj4gnjS710Owo7ultK/vgFq7FZSqpIaw2sxACiFkYAAOulJSVHRtOwBu6TELtaoA3O2Wpt3n+dEirRP4s9xZ+AvyNE6e5oULq6UyqrBQkqqnBTC9xMETcoaSIkzIh9XbNN2lPqFG4M7IjN/h7gkMIwwkA6B7WqyKjMLzTYxTJMSMXXEwCPAi3k4ORmhKvs06qwvAwp7pPv1XphqgAtsvemoGFkm2TgsYOYBPbqzVfbinUJhhAJqOiu2fgAhQP+EA8Z40tU98jNcZWMGlIJOIxdPz9WF4zOpamyDEWQVsGFZmPEBSswrTaCciT500Yu7I9jVtzUZzUDuOCtoiFkjgEgCZ85P6nTP0jrQ3Cjb+370JFqrEL9UkcAljkyWPMaX36QioGNJihAULKBmYiAbZggYmAYjnOrqdHvpq7bd6BqCUcIHBUDgAKWI+R+CZ5GhQfcla7FDcIAxC0WZZwQGYR4zAn/rnnXus71waDkjyDWTHjtAgY8azSekynqPwfSulXrdVkqNezWluwfV/L3SCIj4A5OMjRTYdSAVwZtpY+lpAUeARMfBkyeONKfqr1RSLIVeoUuFxB4mIKjmPM88gao8CN2Lf73Up32RC4wpHmPIwWAxMTxzqHa7hhLN23Tx9sWnTZV69tUoFVtqOyxcEYCBJEnyD9MAg5+2EPqPVgULGVMz4Ez8DwR5jjWXUSXA8QbXuNdXByASSD4XnnkRmB+mr/AP8AuTNZRIU+0pVCyhiASJIMTmOec+dLjXOQCSSYIH/YH+0nV/YbYGQTc5+lVn5yY/rH40E2uBml3LXSivvsXaymGuMC44mQvlnPAuxBM/cxR9QFanvl3USFpLHfU7T3uXMsv5JABgWjBG+nNmTuCziVQ9ylZwYHxH839Y07eptzSZBQNMU2CBVL/wCERYRjBJAkePjnVYyqIjEzo9B9xWZhVIqVA5rwQixi1QxwZEnxAgY51J1vfVAqeyLLjbxAx8En8DOANXmvooVWQjyLpE93mM2kpb+QOToA7kVD7i+JByIJ/HIMciOc8DU5ZeQos9B6c1S9qhMH/wAvLe80yoicAn58fYwZOr7ja2B4KVWV0LO2RAgSmZDXBbSBEEgibtMu76lTp7ejXFOmXDBxUaRBliVkEEsJBKzDQT5GuebvfCs7FkKEGUIcsEnhbicDnHH2M6viKFy2VN71bdM8M5a0cAmyJ5HEA/YAabNywp0BVUsr16LLUWJE0jaCbREMjP3cSq8RrNv04bpD3I249w1KldibU5KveGtIYqRaE4uGY0a3qrW2X+1Rqs1vciJv+rBk9hjBxIZSAAY1LW4LaPJzHalWRlIMzyIxaDET9z9v76q1iSbjk3MCMiZk/wBJnRro+1FWiUtulsd0Adx/3ee4ZnyPxoZWclTce41DJnMAwf0M/rn40E8goqUtw68TnER8QY+xwOM6OdN3ClbaqFisEsouI7oJjGBJx8/GotpTawG2Ye8TywQXNxkiMScD5EnRnp25oElTTNOWNpWSEmXAP82T2kE5WeCJ1eCTIzwhr6B6UFZaVRmdFJNRmYGJHAnAJkz5jPmNdO6fRWjSKIhYKxAtgk3dwOTz3edAfTvTaji6oyOqkWlPggxmbYBYnEjPzxY656n2+0olaLIauQqr/iWJm3iJHaccD4GrSoSLONeq9yj7l1sCKDExaTBOSowCSc8/bBA0N2jWOrggEOIMFlle7McDHwfPxoj6g6ps66B1pVEqWy5uLguT8E4DDMfPjyR/TxetQqsBFF4GTyJJ+0+fmBjOs8o27KRdE3tVGa1WLlO0wGtWWIUArJg+AIm4iIJnpPRepLURRWaytTlDDMCZHJN1uZi848HxrnvQupV6bOERWd1WCcsAv0hGBleQJnHHOnPq1KpWVbqhKMIDlBdgKSFyGIGZJLcFROqwxEWeZFHqG4BpVpBGGAAgi2CB3DBEz3CQeZ05ejnp1FKuVASXSY7R9z8CZ/U65J1Z3RjTFW85jECCOTmRz8z/AG0V6HUq0zTqVKdOshIAR2YJgmQVsIJuWATIETA51mhalY7WC/6w6SiVqu82xD7Z3puwQygZKiXNiVyVMn7jSr6q6YqbupiVfvBVWlZPAgGIwJOY+/HXqfWl6iK22ai1F6tB6dpgqfEqwxIJEggHjXMOkdIqMaArA2VabimYA/iZNhb49wMsn8eNJT9Q1WnpFHZen1qISorpClyAlYggz/NYcmBi0jjunGqr7llQqL3VagNrYJBUASQwBPaOBOefGmajuV2wsNSiefcmyoQZA7YukxjOImNDuoGmEY0qbVLlN57mBF313ZAVDi9bh3EGCQNadSOMcmWErdMl9PdZ9nc+5UwIZVD/ACQYybuxSQZ7gBABkxrozezUoUmLwtR1Vagt/lMliQxgSbQpOAvJmdcaqCrUNoILNKhEW7g4CyCcyfE8kzJk56fqGiyMHkrBKuoID5ntJ5HBMDx86EZyihJxTZ3geotv4csPBSnUdT+GVSp/Q6zSEf2obmfppD8MP9TOs03qRBRt6t9QKGf25AcMPdVmkZMqASQB+BknlTnXPK26ZZF5Y5VSPMkTI+OcZ8a6H1z03RW1lrO5a8gwIESAStp4iJiGjSxS9NK9O5aihwQIIzLDIWBkRMkxEHUmpN5HpCvT6zUACyQRjH2wAf11b228etAHAUllI8gngn5zgfGvd10AqVYNMi7HIIg5g8/Pxq3tKbW45kRdiZHyOMZzOf8AOU6WRom/T7CxUAYYZgg8HzJA7o/TGm3pfpdN09SuhaihMBCD/tCoYG4z2hpi0TGMeUQ7mihCe4COSTj9Aec/MDga6H6X6pWYGnQomoxRQalU1LAZZVYiL4IlewAC3JGYppfJ0kMadBTa7f3TczwjRTaO4ckEgzM5MZAA8TrnfrHqor1gyD3JMEUgCq3QIu4knkTz4+b/AKrp1Kc0apNao5Um4kU1XEhaIIUDgSZbGDOqDdYSnTUBYqFmJNkx5QjNwH2nHP2105JvbYFjIO31KvTHvMKYuNyg3lgB2yYKjIAIyZ5nXtNneHvdSi3KKaKqIAWI+q/AYzGIzyTOr1PqdSuajVCaiJEFokEmfnAkxAnmPA1T3O79kuxJeqFjAuCZMysfPziJ5ETLc08cB7BTqtKsqg1t1UepJVQ37u4UkRBJXCwVxAOeB2kgt96I3NNQyhamL3tEEA4iSSpc/AgcEEgrrSn1Rkqq9XEd5lQxzmAoYCCO0SQAG1Z6h6p3e4FlN6aoLjaqW9uBliTJLHyOeCMa0OUZIWmgZsqxUyhgjtKGcfIdDkj8/AI04bJaR2JqsCjVGqfJgqjqox/KSSJ/+sJj7Oqxhhc/0qVZbpPOQomeMMP/ALY6j1l6bdN1ItwwyJu847hkExzP41jmatLkXfTvWE24HuNUVKiBGCqJ47WzgicECOR8a0Td0kWt7i330zYbR2XBipEkEG4gGJ5JjGKP7sGpoe2W7IkyfvE+PjA441d6bty9WxlZggF9olkCTmJEgkoTPzrVFttEHwy51LbVEo1NwzAifaJRlJBZGYgwMghlU5jkeBa19VSiNmtYgDzTwxDMJlGfN4BBnIIMxHATW3lKpQ9oI90Vbe0TJJYAhcsYCiYAWMTxoC3VKhCJJ9sR2BjEjg5JyAf8vzqu+m6JONpBxvUNYqKVxRP/AOYu55JAnEmPP21Ro1CtSA5UyCsYkc/VGMRnWJ06qVJtYA4PgHzBn/rA451m72zKUA7hAFxJADRIUzBEf3/pqSduxmqGKr6dQs3s1VZuQqkDH3Vskj/dwM6LUfTSna/vDZeo/t0xUYq1hwSoUjLSTBBHj8p1TaVaahiCzEC4dxXuEgC3DT+fnGJLj03ddQ76x/iOuEaoSwgDvsRosiLSfJkA/Nou1VCO0yjtdjVpblKiP9dMFCxGSRJmAB2Q02gcDgkkP/W+lVKlBF3G/p00KKSBSpqk+CWa7Exj7HXK93uWG5tYMltQhlRrcOeVP8uIEXQMY13H076VoUEFqWvyS1rsPteVLYH310HcR5KpHFKHTWp1mUbrbyCBddStbObSywYycDVirtzRVqYrSVJI7KRRiZsANsXMxIPdEGfBAevUdGlSp1XrsDAtWncpaYW0vAM9wJiD8jiNcw2m1Fc1ihKBaT1F4UMVIIDD6fJEZMhZ+Ak3GAYJyH79nO6ejXmqqu1QkBlJBH+97ZwKc9kqfK48639Z+hl2lF9zRYsVf3alN1vpt3XSqsTHOQSQQTxOlP0R6qOzqqpRfaqVFZ2VBcFwPpHxE4+Dga7j6h261Nu6t9LKQfwRrLq95IvoviL7nN+uVfbpo1ZUruqe5CrbQoqc2oIIvgHuPecWlZEJn/5Bqa1WFvuMQJUuwTkinddFkdhDGOTmSdFR6lp1xR2tZhTo0ja7mAX9uYuAz9ftDByLiSJkLHWN0r1nVKiCmzH6GheYwpJIBECJOtj1FVoz7GnTI9/sHpotVAQCoY3ZIgwQe3wV+f76gbqZABF1xMg4gfMC3kmc/wBtFukdOO52W6UMS22HugcyCYMfERn8j4nS/slVyC4YAEXmTkEiT8THnjI1mjcnRSaWH5LBrTlnMnmQJ/uP7azU+/p0xUb2qgKT2llBJ+8gxz/3POvNW2pE6Y90/U7Ov8hAkMCRPgz9z2kT+NSvvUZBcxU25CqI5kcnMfEEDMczpD3lcU9ygptes99kxIJkL9onPmZ1YbrSByoBESbQZtz/AJnUKlHgd0wxvvUKpdazgOpUg/T4H0GQMjwAOMY0C6fuC1Ud0gzk5BgcAGRz4IP41a29D99Wq96UwhJJb/aPGIAHJkj45nxoV0/at9LSLZKg8YEkieZxgcjRcXVsKpPBdGwQ1e1TUDDPdgGc5j8/0x8afuh+rDQo00JeiDKuadNWm3IhkzLAESVnP66j6Z6XNPavXqBLmixGYCSGhu0sBb9Q8n8aH0d+ptQU/a9tmC1TUIHcQJPaQUXBgR55uJ1SCcXliyd4K/WuvfvZeq1wLGVk9wWSAvaIxHOP89Ua26QKCzFwRkxDGCYhjAjweT8iI0X3vU6NfbmkKCPVbK15WTae4gKqkrAIBYrd8GZILcen1RgzBlcg2qsAgjDArEKcZjP9tTlBJ2zk7QU6FvgM5sBNv8QIpInlz3Rj6VEfc+JWm9++jAHaiU3KTcQArKUmcmbRABxoVtErijbTZCCQplMyCAZYNIBuiQOQBgkatW1WRSr2ICWX21tVTaFLF2lnZRjmRJki4jTqq4OZp1XaFQhLJXLrBKl0MxEkOv5wD8cRGhHTKbmqBBRkyQckqTBxkMM5I8a3q9Fao5ZmdxxNQls/gEEcH/oHUu06BQuB9sVLge2l7gdRHIEsGPOAZxweNTbzg4KdQ3httSnawmGtySSRJyQQARHkcSYGr1fdpS6QlAgh3uqPOOSQAPGIBI+ZHzoJuvR6CmatOsrBgGQXwTmDBU2gjyrAHnOI0y+srKfTaNJkMimoFRvqJiSZ5yZ+eBqc+yZfR7tCJT9PblKKVxTNrqahMEi0EmeMQAT+JkzA1aZKtN3aVV3p28XBiWVSAfnMgxq50/11vKVOioIspIqgBZlQDEo2OGIJXmM6p9B60KNem7077Pc9ubiDINiwDIAaB+g1qtWqI5zYW2A9t6b1baZVWFN1EEwPIJm4XceSQDzpaNIRTNqkDjEEwRz+Y+cZj7nOt+oqm8qh3QFVAp0gsoP+OCZLNg/oNVuidpmwlz/KUu4nwSeVBxkZ8ROuaW4W+kKJu2dFtVQVBN2YBtJIDDyQCYME/wBrm6fb01PuU6lQuCUbtE4kfOLiCSeTJjOr/qPeijTsFIU4dTaocdoHdyAS4OSZ7QRBPJA0PUm3djfRQMqsBaH+nMSB28SbmJwAftp4xp1YsnhFWju7ijBLiAFqHkQFAIibfEz+OInTJv8Aq99FA7IAEinFn1XZBaFUAhpkKYH4JC9UekabEU0Jg96X3iB9TMWgA2nAkTd45jq7EMOykyVFY3l6gYQczZhg4uBClpIIxqsVQjdhP1NQ3D1jUqFT29qlIDzYzBSO4lbpkiBnJGmAdX3u72aoVUrapDlTEp2uLywAcxJMjBMZOAXprrVdzUZNuHZbUZ/cNtrgD/Y+QYJNmf8AUp0v1Gm22u5oNTVnetC5IVDUUxNwkBWUkggYBngApFUl9DydtiZ1FSZLlgQe0s3MdsnAuMCJ/T/ETP0Xb0yK9QuKdlBiLWHce0BSp5m6Pn4MjQ3q+6JkEwRcGYraTgx28KCP5f1++puirRHuGrYU9sooVXNjMpySycmDLYP4WRrJJPNlocoi23URcz/QZGAJDH9SYJ/P/wAjjX0V1Gp7m0vBtVqd34BWR4mdfNW96eEN1MXU4kTEY8q2Qfm2Trv/AKAqpuOnUYJZPbCQf90lSOftx40s1ax3Hg6d+DjvSerI1Wp23B2gCIZZLDmBN3cSJA7xzGrm89KA0Q6BUI+tS1pU+QRg47ecm5YB50W9Y+mrd9SFLBbtUCZJHcBInuJuAwAPnUvq7YsqA03NWozFipp1C1uTBMx7Ygcw2WzkjV9Fb9Oyev06leciv6Z3ibPdgORbUU03IySGxE8YMHOI+fOdR6Qm13RpqC7M0LmQJUZxBkXXSOCv51T6nt1ZwxUrKmabDuBIPiQYB4J/XiNH+ktR3G4oGsWpu1E0pIJDMFABxkXWt84I+cLDGovnDObuD/sB9T2wFVxacGO4QR8AgGJHGs151qnZXqKDcA2GkNPn6pz+fPyedZq+2awDdFgzqe0FKq6hw7ISsn4HaYHP/Q1X2OyZ3QhTDOARnuAEnGQQPMzGNFOqbpn3H8YCVEQmf1Ynk+PjW/Ut4FQrQW1SQRcZMeQR8NjEkfnxPCEtjV6a2602DULluVoKUrhnksLmUKhOe1ZAEYORPUkSpSa5kV1LPSCgKTxdkfyjAUSJho4AIwbxXyGtBA7QSP0j4mTE+dS9Z6mrKrKYuABIIgZIwoOBGYjn8mS52qOSp2dE9abFKWzpVXa4Mi01N30Wi5QCBaZW4HtyYyBMrVfq25qK19JpqFcKkjBkg07ZkiLZyMtkkFQHV/UG5daXuNCCGpr7h5iA8A9pmSAIAM6yh6gYN7ljXKsyGYtOFBY5xJPI/miRgCjeRRh6p16i9LFIUSXhlR24m6Ct0QYEtAJPnxoJWrs5spyTyPM4BOQCcCTk+DOo9w9Tc12eraGPdBnMdoELHcf9DMaI9RojaFbG/iQy1BCHukCQChJWDEyQTORiZS6nY6wits61ep2hYINOcRcswBdGMkE/djjTRsepBpSrU2/t0QAajgWqgORTVQPIALSpPKwM6A7TrKuyUDTQKVhyQKbLcSzQBCwDbEi7ABkQNU6lIe5Dg9sSQxYGJ4IUQIIEqsDOl3NDbUMdTp77gVP3alNME1C5V6IC5AAJAJDADhZMnPdoDW3FeswxTWxS0oS0eADJXmODP66h2fXa1CmbWDISV+pCATzz/S4j5jV+vtalZRZUgrTF5QAIpJPaQgHCjJJaII8gKaUxfaCK+2q3/wC2ALxKzYX5AMEmGPEz8A4yC/7QNyXhhetOxbVYQQIHiSOR/WdU9hvRSCsoLFWEZtwCCQAogzzJ/wAI5E6OftIrI+zoPBBUAHEYYXfnyYBxrO1UommHtYvUemGwE1ELEWhSt57SBHYAQBBlpOB841J17aVWG1otT7nz7YGQS0QCMm5YMc5PnVrovQNw+4q0qcpcPpqOSVXkD3FII7f5ofjgjVbebhlCrUqEVKNcEAsGKAx3Bp71IWQZjnjOrtJpP5Ixu2iztk9oX2GxCMkgEC7EQDN04bwPOvPSdce67VFVlJPa5NoJbLQASSJ4E4nGBDBuPTm4qVWPtKysFcGAIBYqGZLYiAzBAQYgnM6k9P8ApkBXsenTpLVcq8QzhWETkKEEjzGOCMHRt60RT6GBut9afdLVQXVgApGJgXgCD3HALJkk5GSDADbawladjVDBdoMQcQZJMrieATcRiAdFeqstFmShVpMKatLoSpYFlMXfzCRzJyOBAJi23patWPvIlkgMCpAnkzaMKnAJMyfBJ0Iq5M6TqKJqPQVRL1q9lwCgIbrmzBW4qpDYEefmJBmjuhUmqHU2AAmpTLBwGW4WrwAZItBIk5BlWobHp4plRVqWio4ZxmmogAmGIFxEkffMRrXqGxFF6S0qjtRMuAUBRzm3EATJADHyD+NXSojyU+l1tur1Klc2k1AAh44+tSSFJBbyJtnK6I7zrc7gV9rLCutKjdZ3U2FUOQQb5NlL/eU8/bS91DdlGirTFR2QEq4AKxIIBFrKQRIPgyAMyBO13LpR/hvDIbwRIKnuHPEw0yM4HEazOfSjQo9T+gn6o27hStQAMxVp5JIBJJMdxgmSRycYMCn6e2yMzSbVZGWYnuKtaOMScc/18Dn3rVKV1WtcwIRKZkkg5JmIAGOT8/Gi/TKO2CUCzu3eAwWSIJHZHjznzPmBqOadjJ5QN2lWXAudWEGVBu7eAM/5njXXP2PdXZWrbViCrD94ptwTcQHEAAYaDj/F98co9n3a6rSVwxYIByST2j7ZgACdPHorp25V2Khvf2qipQUk96592ln+WoGgEYDAHmdM1UbD/wBUN37SK7UQtRKZZlYEFSJQeSJnu5A/MwYGo+ldCqUKTvWmlSHd7dIxUaZE1HUKTC4keCZJEgkvU5Te7A1aWUqpchmCZGBgiGklTPGRpT9QddqVNlQdFzUVGeoxMs4AFozaAACDI845nS/x3t3WPr5UWhb9UkVWIKIhVispGADi4KBmMz+SOdL1LcVFlGYAyGSpmQ3MAjgnGfsPjRtVc7S5qLBmZpqlhYwUfyiCWY5EqYgfHAXdIFHJUTNp88ER+Jn9Rpp4l9k4PBPS9OvVUOKiAMJyw1mh1WtBIEL9iBj/AJfH21mrLVjXAPTmQ0d6BE+MzzJjmdRBvcJxDH7gDGm/Y+l6JZVRr6glrqgFlkMB2/JYEAz+gjWdL2xAVGCrQdQpcM6Llj/5hU/UYEEMJgXKdS2ZyC7AW5SnTooq9zAXF7TaQwGBPwQwJjMCPOhg2zkK4WVmM4UkCbSZyT8fj510XrfpjcO4ooHNNJ+qECzn/fZlm2TMTgRE609PbRSKG3QU1qU6+5Y1CZYFUgYxHKQf8QnxppRpr5DF3ZS6BT3NyW0jVFS9WYBS1pEhBfKr+TBloByDq90noio1y7dQ9QuvfuHVFzAutS+4cgFgIj7Ese2oiKtRK9ZKoDVLCP8AZrTWACDaLIwCBJ/Qwk9S9R1qtap7la8tChsqoAzIUGCD4n5zEarN7cE1kubroKIapNRqtSnLdizTMCZJaWIAnn4OJOb3XPSancCtQFN1dA9tOVGGpySDbyCT4EzgaXK+/dRe1QszC2THAAB8ZXxj4OiKepaYVXWkDVSkQalQ3Am5WvgkgwZBUyIIgZOpRlF9h2miv+5r++lav0IoWZu7RKmLThuQIkSw+51Z3nWHd1pCkxSktihbRFv1dxX6gsiPmJ4tIboPTn3FRioeyQGCAwZkx9Ugff8Atzpx2NEUKkE32lweVKnIUQJjIaIuBHJEiAk2/gLpAZdnThVcMEUFyWQG2Wtg3YY+JgEdsSBGrVbZPQtLUIUTegBtIIYAm1iOFmRAGcfF7cdW2tVAlaqjPyCoICyCPpAHAKiCfnyI1U6TuKYb2aRqbmgbZCp9bSLFloAExKk5hgp86aaVCxbsHUghRGFK1blIZi0hST9sgxE8Y1d9d06Z259qoKiwMgzEdsT5AM682ie4hUGmwETSWo14AgSQqQVAIABPJMHDa39W9G2qbH+GLaoFxBOcyYP5GftjWZxppmqL6WHdp0iuaoZarLdTotcoIyUBIjkxF3OZA8nQz9p3Q027LUepUqmtRIDMVJVkIgSoHZDGJk4GT4IdN6tUWrtzU3Sg1dsttT2S4lXcQ3fdMLyDk4jGs/aYK9WihqNt3p5KVKVwDExIKktDcEQxnPEavSWmRWdQu7Xe1dxSWotZxUrMEYG24wJBCquAwIlhAiTzwqU94Fbc0Xqfw76gAQiye2D9MlB8ScwYMaOnfUBQ6citbuBSS1smBUUdrRwWaQP/AGmeRoJV2opbrcdqMKVckkKIbtAKZ4Ki4lQIJ5gc1cutElHpZWSknsuHIUxhkPw0Wm4hbmi6DiAIiG0wdJ2targVBRLksWb6SrETMQGJtIsY8FsCNab7a7bcpuKovSFF3uCLSaqhTxbOCCZwDnjNfpfRqyb1EV4LHJALBfgiGRXTgyMcyoGNGD6nXwCS6V+h/f06lK+nWe92udUsYtDN9QIKgC5gCoB48gaEdJ6TVq+7cFRaRIZQplUJJkEQWYwYaZgZDHTd/wDpVSQy1WzcWJK9xtYAWBFBzGbp5mZkVjSoe5zUaoSQ5V2IDCfqMQQRlQRIgTgmLXZKqEkbKvuhuKVEitUDhqjFQSSGZbkYGIKuCRkhmBGBOge19PMS6Gog7WQpdi8PkKSIwAG5mFY8AS1dH2e4TqO89hxiHBA5Yk2QDAzkGSBAYHE6t9f3LrQNB6aJV3FQW9pBNS7tfi0qSBIFsfTGZ1ncVsd/JdS61+HKOn7JDcXYU1zHBYz8LImB8RzOt6VapKWMP4ZBOIuIMg8A8AccR+NS9W6rUR7GVZRWpgZNufGZBBGPP9dRdDCs606kqpN0gS2B4OSP0B541NNNDNNNjJ0noe4KVa6ghSZaLbrg+BkknPzEyeYyyeh/Wj1+rKrIKcipcFJgsbeBGFFuB+TOY1S6L6kH7tudqQyK/wBLCFcEgc3MJW7JgE58TI89H9ErjdUtxt2c0l3JRkBFpQAFmJvzCsDmZ+dc22qj4DjLfkcutbOrsqtQk/8AgqlS8R/5Du0mRx7TNmeFJzg65puA71K1ORTp06jCyT/NkHiLcnA+/gxruXqAhlKlQQVII+QfkeRyI++uF77ptOhvnQlnp23Whu6MQjTHAx+AJ++dcl5+wk6pf7VMAuyBb1psWIETxBAXBuOOCNDd11ANQVCTcpukyQREc8z44AA0Vq1nhjSFqwM+IJC8/rGPA0J3HTC5kE4HYpP1EAk/AnAJPHP408VKRBNIphr+4qDPmDrNQLtiwkU3IPBCkjWaO0O9j9tqLbbce3unwVgVKcgVMke2TK2FgrjnuAwSJ0+7OgWprSShSNMxVsAsWGWZBmSoYwZEkTjGg27/AGX1nf2n3dSojTf2Ji8fUBaRmoCSZB7eZgjNh0l9puhR3tWrWcqf3SsKjBWIH0MuQHH3mQTzOtMcE3ksbnpZ2t9B2IR6Dvt34dCgJNKQZgAsUkkgSMxoD0L0h7u/a4hVWglc2RALNERaeUTgjmT5I02dT29b3aPuWmkHVWNkEHhTAYrZc1hMIQbe2CNI1L1NUob7dGABCoStyhfbBtYn5uMWnFzD4GlcutR/RkltcvwoddVlqVwy2C8qi0xA8KSTcTIS0MJgk8TOhu36eQw9xBTgxcwP+6QMCQIM58cDV7eeplq1VqqgMsC4YSMi6JMEPgyAY/IUa9q9Q3DURUfKsYtfluIggYPAlQMeSCRoNWxY4M3VZFqq9EDsGFqkGWMGbBBzzBAGfsZEUlak7FgjNBS1oaPhkiRdibs4MTmdMfS+k7iqEWoqooLIJWC1txOIEsDdz8DOofXe1NOtAhV9tXiEFpvCubUAWZQKcffxobWlY25N0a+mupVdttvcFJB7jFxVYrcoaU7ULBWPaYuIiWMEEEnul+maW5DPUqOWqMSWYHgtcXNMGGIlRIBUsTMgE606Z6QZtptm/eEtNrmmzWYZbiGJEmLYBII+BGnLedMoUULr3BFQzMgmWINwMKoIWPBCxGrJKskndiz13oSUZ9v+Gq0yAxdVAwbh9Pc5PEHgjHyE2dZNky1BZUqICrKpJIkGWDCAZFlvIiRIMqJavqKuNw7IUYVGEUwFY2rxJAwMSTI5zrz1JVqNtfe3KAGqCKZIECwhbVUFivPDRFscknUZNNNopGLTVnjdDMEMalx9tVAUEE2A33CBaIX7nE5ibP7SegWUTXBIuWHUiJiQD+cD+utfT2+V6gak37sW7ICkSf8AAwcsjfNoAIJicEgz67q1quwLVQF7O6BgtwY5MBpHz/fU9XEkV0vaxL3tSk9LZs8gCjFxpuVDBwf5gboBgxI8CAdOm02e23tI+091id1OmClNDae5UntcESTCzPB8BaXRaNXbbV6Z9r+CBUBLBSTSHcTMwxBkj4/qV/Z8ql6igqlqk3AEsBaAwJYcEi4j5BwumdrTkhU1vTJ+gdK/8FQrG0lUKyVQYDOkljwALefhYgmQpbzYCnVq06lOncWRy5LuVlQZMEcsczH80nGXvo3UVXpJVyWM11mmt7D+IxwODNw/qMHSj1zaUF3NU0u4fwQqsRIw8wrGXIIGP9YOnu3H9FqlItdOrNU2W7Yv31K1BLlxw09hBiBkC0CDzkGB2x9LVaVSpVp1KyqqzUek6loOSwWFIEjgySJOIks+16clKhSVa4cvuVCVKmQCFJPMANIYQYOQfM6Y+r+odvQ27hgadQ9lRQQakYyJw6mR3fcTBxroVuk35BK9qF/oPqerSqA1TU9qmg8SxBCjALRMwbRn457t9l15WPvc03qIGa0j64lJyIAY+MkESMa5n1b1S8lEqH28EQoUkkLOeRkfaQOJOtOmdbqRVDEmlWFtUhrcSpWe0wCRnGQT95r6qTwS2OsjZ6i9yluq1cMoVwtRglQo7J7hhA3w14Jg+JzGl/qPqxq1KmvcWXuQGYUgjM3kkGAIggmDItGtOrMtTde0GW1QyL3wuAPPMETx84+NQdPoJUBKKKdsn/tPjnJnxrLLUaVdsltqbv6A3UNqDVZiRAAZsiQT4AJ7jn8Yn7a3HWBTX+FgsIZgMz+TOPMfJ+w1p6losbasob8dk+CRJn51XrbFUpK7uCWAIQROZz8Rjg5+2lirQ8+TetUuam13cwgNJ5/65/J00dJ9SbrbgihVSlTZTUBMkYAptdEkElYz5OMxpPrn+DTI5yPwJ1NRq2lTyGlSB54j+uDxyDpk6Oas+kG29/t1rmJelBSZUkZByD3CSsgZEfA1yP1H0X933a1bmY1HYOGOMiREiAMAfgDXTPTm7ars6WCpFIdpmMAggznkaUPXo9zbsxBHtsGlfgEA/rz4P+eorEi/MKBT7I7hyalX2qVpAay7mRbA+JkknCgfOhm9RqYXeNW9xpC0pSA2LXOD9KqFGQCZH6t2yemnTmcXWOXOFTuM2MIblVSIAiCDmRhF6fs3qP7dpVWkUwRmGwJcCQbR+smNbk4xWe5gdtmuz9S1tugpCYQkfV9yf9dZor1n0VVNZralBwAou9wiYUCSGyDjI+ZiBrNLtn5K7IPJ0f1Z1/c7XdU6irCQqtTDFibmabRABbHkkCV4LaLdZqbXqO0NKsfYc96CpAdCJteJgiMmCRBIJ0Op+t03tYU9ogKfS3uKAXJyQFm4ALJuwJIzzoG/qWjuW/8AFx7YLIERhAkxeIE1CWB8SBkH5pQl9iLqvrCpX2b02CLX25itBBViCAjowM5e0iBBnkDQH0v03bVbTuGhql9SO60CYBJmMnJZiMLyCQRQ6ztlrLuDTc0jQAHfCXgO1pGBBxBWMGAMRB/0waS+3UqC2sQtNUKAKBAHuFILMAO77GMSWIjHM38FJYivkv7701tAimkaRdrW9tSWZ1BvYst0rTtEw2YgkgnHnQqC1HpIFDVTJQhrrQMgQxwQyW8YH6EslLo1JmerVpCs6sYZAodeZgLHepWSZBuMaEdD6ftTVFbb1HooBUnu+o2knuaQtgJOREMMmDq6TRG0X+odeSjRNKujFVrWJF4ISJA7DIIVghGSAcg8nl/q/dJXK1aQIUU1SHCBllnwQAB5H4j8aJdfLPvKgrlrGZiveciYByACCFkYEg48DS51PZlKjUMAuUgzIUS7c/YZMY51Gcm1SKQSTtjRSRWqF5lUDKlNahlABBLMGI+oyYcC4GJBMw7rqdU0woeqtwUGmzdjgE8wYJgrz/wkkiSR9vb00RUppfUpQFnuVlW1jbEkgHB/xG4mFOtdzt3tACJQAUgd0v7ZkqJn2wsK0nk2m6C2WmmlgWLyVKdGmvehL9qr3BgA4PBYEBe4Tk/PwNV+qBWbbEvUrVWdDbcwVYiFWrgTBBZwJEYgckaGwSq9N2phBkkSFaoMEiWYCSGClSVxgRka99R+rGO7oVEs7A9px/vLLsVUg2dueIHnIXhJMfu6J+k7evt6sNSSoHrCyo9RrbwxAXtUASRhvbjkT4Nz1Z6oWr0xlsKMHZKgIBCky+CDBU3KQfII40U23Vlqe2Khp1gTegHZ7YnJsyyur+cmBghSToZ6i2K/ue6IBABQRImUoUwZiRz/AG1PWxJD6WYsn9L0kq7CkauQRtUm4hYBZYkRaQGKn5IPydMfUOh0fadaBQ1CLQyvPI+kgExgcwB/WNKPovauvT/cqC62itWmWOAtOpm0SQLY5if0xp59Z71W2VR1g1KVjAqQYuYD6h4KmfGCPGmeVJf7gEauLET0Nvk2+zql7hUNZkJi5bhZatsiSbieRxzGsXqVB93ubraQNNSHVMgi4QAMkkEg/wCc6oejNjVO23FWnerLW+kIWgFUaYkZGG+9o4jU3UfZXeVB7Vvu06bLkSWBeSDP8xz+nHGklPbT8Aq1I3pbh329BQzBaleq5cfVd7fm5gAYH+fOMrfXfU+6qk1GqswVSqFgqqRgEQCZuQLP+KPkaNeq6QG227LcAzVZXIkAcyMRODmcDS3uUvyoLfbOFzMyZ4PmfPnOpRmmm2NJcfRVobD3yzgqCVlgCFAHn6j/AK/jRbYUaJupgl1tPgKSeVEw3MN8cZGlncKQf+WB4xq90iulLcU2IdiCp5UA5zkgi2POqLgRqy4nSQTRRGJqWveLeI8A8EjifnRPY9EYypCmnMHOcmFgEjBYnn5nWv7stXe5tQe21TOBdYGP0EiJyAPsInGiKVxRU0xC1CoJZWjkmBJDWkEgyCsZnkR0dO3b4DKXgXPUPRCqAgAKrGcdvcScZyBMfeNKa1vqJF+ABMwPjEjxI07bujdSrUjmy1yTlgJKllMwQMT+mflPZLZXwRGSPBx9xjQi8tMeXCYQ6R05q6ILC99SwIkAkkQInGrPWugttVBmbXhx4Bi5cc8h1P3VhrVNzUWmlRAypTNqMpgyMnu/xQ3Mf21F1XqI3CL2H3EDF6mQWBMwVGIWQA2Mc4A1ZbUnZN3aOu+iuoGps0a+FBZCCJ7laRmeIYQI+P0H+rdperBXYdjGPBP+ueDoL+zHqjDbOkghK9OZxaKn8OZHwQvPidNfW9p2meSP+X+sayywzTDgT9xv3pdP2ivVaoGQOKZFthyJ4yPvzM8jSu3VJtksSjSIIAAAABgctjVxts7UypiKTskRHLXAT9pxJ+2hB25DtxF3mPH/AEP11ZztmbbWDoO2/aSQij93oMAAAWpSYAgSQDJjE690G2W6pBAPa/pxz+NZpPXkuwNhf9J16bunvA1iqv3QTkgBVtHaGERmB3Z+7+PTtOpt3RKS0nEMaMlEeDPeoBzaB/EXIOMERov1boKKXr7Zv3bcFZlV7agjCskgN9iIYHg+CjH1TVR3atRJrmiGWlUUey3I9wMWlgZUkBRnBggHW28C0JHrZkNemqmoFgLNUd4BaCG8tZFtxyQAdH+jGlTVq+3u92lJL+6wLj7UxTJC4nuwMgzI0sVkVt8twlSwd1OQJEvhSsZuMAiI8a6ttulUW25baIVWoReocBbYybRMmOYOStpHMT08uxp4VFip69pU9upqBmqkE22ESDiboCuAZBi0/IBB0NX1CVqom3Hv0qljbgmwAHtCyyjA4u5B4wWyp9f29ZqhFBQCBL+2xqKqg3A3Sbbi2YMRMnBGiPpyu1RjSNlADLOUloBBAUkqAoy1oHAPnml5on8hf1D0876srqq+5LISp7SbSVVTI77ldZcCbpxI1zetu6ibq423UlLkucXKCkj/AB/ZRgnzgnXTeuUxQoijTgMzAo5Us4pliTVGQUIMDAng4k65v0ui++3VpQllC01SmFwLiWtyAAAWYYIEfEaWayqGi8MdvT21pJsw9IpT3NTLVakBhJIMAC2yZUKvjMDwJ6mHpOKrFmYm6qs3K0wQIAiYIZlyJY8TGnfb+iqdFlNT6vbYLTumRkkYWQRIEpHI50tdW9pG7jUpUmZlUfDSZvD5hJGfHwTJLSXGRE6C79SoVKbd6UgkU6XvRgwzOwKzaVkLMLkZ5A0m7fY1Nxudx7Mqi9rYuCjuzdkBpgSByZ4GmT05tabU0PeXLBmgSrKeSTYQFH81xmR4EHS96NoPUr1of26ZqAs4buQj6TbwxILWqfKljNka55asK4dDBQ2opIje7bUdQtO5SxqWwGgMDAL3SoIMDGJ1P1pGOz3LCM16kj7yq8x8KPHxpg3G32A29MBLrDchpj3DiBcWEqQB/NMLiIIELnX3t2lZTEs71BHwzsB/W0/18aza/KNGj7WVf2dbFf3Asr3e5tq9NlP8rKZgdswRBOfI58Rna7sUwq1AdtVKo6ELNLiFMD6YUATAMzEnQ79lO/D2bcnlK4jGQQTMgXRIM90cYzmapvqb00WnQ9lyqr7l0kxBkiP8U4mSGyIjXOS6voCT6fsN/sy6iqnf06rTlWm7kAP4kFpgY8jQvqL0zu6i02axKIAk9wYM1pBPgTH4MHzoJv8A3dn1CsR3kC7GJmYJEGY8jH+mjPUulhN+aYqJUupXMzG20yCQfA5wPvxqLdpId43G252J3FPYwwvHvqwBE3Bj8mDA8z99D9/065lRmL1GiBTyWGRGMSJAj5P5Au7/AGcVlpU2DMjOwKG64MinkkCJ8zPOfmMU6u3Z8KrGmcBCwwMyARaSOSJA+RrtOOM8WDU5/AD1Pp7JPuIZHKmMCcQBxAPHzoaKICANhSy95E4yMHkQfif8suS9X2roaYQ1HJi4dqBRHwSSsYuafHgE6B9YNyqig/UKYgmDBi0SOdNhOkJyUtrvjtqqtSY4DgMmTwf8sDVkdbps0oGm2CXgLBEkASc5iZ5/WRfXNv7aUgtQNIzEiCR3AkqDjIOPGPnQU0WRCTxOP/r9Z/6jTZ7Ba4HT016gpVk3iutrPS7WAnznPgHtnSTvnBYO7Au2SB4A8H7n/vnRT0Ai1NyaNQwtWmRIMRaQ/P8A7dAeoUCtV0/wsQD+ukiktRoq/wDzX2E9tvA1IpJgSQvP6/b8fnRj0308bi6mykYMNIz85MjEzA+/xIXeiU5JPJj4Pxn7fHPzon0vqr0u0lrLpIWDx5IOOMd35zGLJK8kXxgav2UILtzScBg6gMJ+oEkEf5nP30ztuqtvtbhT7iLCvmKoHmQZ9zHcnPJ44V/RDlN+Kvapq+4ppqItMCoMfGMf666H1JVfBAIOYgczj/POoT5NEFg5TvSzblkTIYB2hROIB4GZ/wBNRVduWg+2wYEKcYYfk+QIH9Dq56kVaW4VmBIKuuDxwy/9tChvmqsRAE+B4A+/2HzoonLDLO7fvaO0TAEEx+qiDrNZQ34tHYv61FH+UazXdXg6o+T6D69uraRVaopn6QXYIZM/zNAZQMwPj+nP+uem/e2tStIup3Orko6g0lLdpUWgNABX6TccSMOlHpVDbh6jpS4MIEQsYAmSBe7EzieDmdJ/7RBSp7SpURBQqOyoRS7AQ2SlRQYJCiQSJ4IJGTtZDkXv2SbVq+83FRlRopFSXMCajAYPMmCNFfVHVavT3VKRKyi3UxKgqAQSHW1oJE9pMQPONKnpXa7k7V/aR2SpVDMFwWCCB3fZmP6n8aLdW6TXKrU3lRysD2iFVrWzCWtBP0lbRgmI8DU08Uhp8ham/u06b0XZqppyVUU6hWe4KJErba0dpJJxEat1Wp2qtS96pRTQo0hD1HtNuVJVRT8Pz/MT40h09tuaLD93Nsnkdolc572UkS2SeCROdNXorabnbpWBpLT3NY3U61RJJAaGS1oaDnAU5Inkadagm3uRdVp7iojVnq1JpqoC2203tIRslVJUgyGjMxAgHVz9j6vbu6lJA1VqgS8jsUATM8nObQR8nxNz1p1M1elVQ4VGR1H8Nhb9ZtAE3A8847TxjU37G9yR09KVOfcd3d2MQkm0SCQTISBA/URoJOw3aDnqjcGihFNTX3QghyCWEZLCAFCjyBCwYyTaQXS9ztNwHpblX2hqmad7dtvK90kAm4HIWcRM6cqvQlRizfSDdILMx+5+TdnzniNKnV6tDbhKTbYKJUPUZUsJukoWYmBIHdMcQvAFcUTfyE+vbM7TZFEFyrRi9TnFxJu5iTMCPEHXNPSNPafu9RqsvWLyik9qm5ApKz3T3jgkAHi6Tp1Xr1m3qLSb26db/wAoEW4InsDERz32qxKziTM3pXpVc0KRkgEk0YHcKhgq0FZi6SCCDCVSLgzaTljcROn9B3q1L7WglyEUGQ4UAGFOIB5ItiROY0q9Y2cbQE/UVQG7JMIPP58/fTDtOiOEuRkc1KZBkMrIMmAhLSpnKHIMtJOhPX6122YwLfaQKZyWtiP8lE4zOPOofyfci/8AH9rE/wDZDVqCugRViainET2kgloPExMREDkjTf0L0lVFOluGCQl8LksR3j7iBIPiO75My/sRRBsKp7Qx3DqTiTAQj9MnGq2wQe4rFixp1XUA8Dvc45nwcR551LUpN34DHt9gj1It3UqoIVh7S5JiAG/BmZI4M6Fbfc+5vqrsGW6kxlVunuAJ/wCHJEx8DidHuvtPVWEhSaA8TkOmP6Gfx+RqjtdhPUCpYKp2xbuGIDLgfnAnzn5nQgshm+Taru2pdTUqYWptxkLMAqouAkAYBGeM/bUnqfq5qkrCmoZHdIY3fqYH4Pk6k69sHO+20KGu2kKfwwliPgTg/wBoML3Xen1abvTlrrWMHCyouMZ+qBwPBGMjSb5NV2A4rcgDVoqLkZhKkZmJ44M5gnA/rrfbOxXxcPzMfJzgn/TQyptLmOT9seefj7z99XumVFLWMrNC4IOQfnPxPB/107VIX4NupPdtkeZZarBmOZ/wyOYgAfHOge8q1KkVKjFiSFUT4A4HgAYgD76O9U2YpoiwS6uy1FZYyCYUj8zI/pqBNg9cIqU1V1loVYLSZ/LRIIPgfbTQ4DPlfRQ6PRenVSoIk3CCPkR/rGtRsr6lpklmtwM5GPMc/wBtG9rSF0O2UgwQZk/8wD+p15uenJS3FVl7kpFCvuEcGQcfzf6c6VypjxVxI6fSUWkGR8krCAfzCLswZkeB9+ODDtKTMHX4OCqAmefz/wB9abneVHC+2CoViVgnwSfuZGAP+eri0VWoxu9vtDd05BEHj+05gaaxGsHvT6zbfe7diT3VEu+2YPGJhuPGddh3b9vxmDj5kH8nk/8AfXGuqUCimowf6pDMILH5GZnXVj1pPaFQ5BWQBz3ccf1/y0kimmxJ9e7UhVfPY4PPA4/t50t1tha8ZA5JyP8AqP8ATTr6sF9Mk+QwzPH3+IydKO0q+6JCO6txMCYJA7o/6+2jHgGpzZAfcUlVa0AmAQJGf+HWalbbU2zBTiVng+fI5MmIxxrNdjyLR9GbTbq23oVCoLwpvIBabTm7mc64j+0MQ/5erP3hgB/QEx8azWa2T4M69yHj9nlQjb9PUEhSlUkA4P8AGjI/Gi/7SWIbZgYBqsY8TaM/nJz9zrNZpXwUkDdltUXc0SEUFmS4gAT3vz88D+g+NNXRFD7Us/cZrCWyYDEASfAAAGs1mmQnb+xJ9cGentOc/wBhjUv7IaK+xSaBcEEGM/7Sv517rNdHn8GkEd3XY7vaSxy7zk5/hz/fOtPVSh9jWLi4jdsBdmBPGfH21ms1SXBDszmHqWgo2akKAbzmBPLjn8Af0Gmr09XY19oCxIG3aAScRSEf0kx+T86zWaEeRl7f06P6pYjbsRglIJGMduPxk6QN7UP7qBJi0+f946zWayfyOUa9DiQN/YyJ3NUHIDMwB4B7cx8/fXRPTO3QpuiVUkVqsGBP1nWazQXL+mT7fqEX1YP/APWf/wBA/wB00GFZjvTLE20XiScZQ4+M6zWaguX9FZdxh9UmBsiOf3SZ/wDdT0tdSxuKf/qr/eP7Y1ms0q4C/chW60xAT/hH921v0kfwyfMnPn6Tr3Was+CL5DfrTG7qkYPvvn9DoRuqhL1ASSFJC54EnA+Bga81mm0/YNq8nm3M5OSXEz541P1cd1b7BI/+Y1ms0ku3+8FIcMq0UH7rUMCQ+D551p1bmj/6U/5DXms0wnkk3DH2yJwIgfHOnf08f4dP7pTn/wCOs1mg+BoFj1AOw/8At/01zboLn5P1T+s/8hr3Wa6PDO1CkNZrNZp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hISERUUExQWFBUWGR4ZGBgYGBwdHRwfIB8fHyAfJBwiHSYgIhwjHR4dIC8gJScpLC0sICAyNTEsNSYrLCkBCQoKDgwOGg8PGiwkHyQvLCwsLCwsLCwsLCwsLy8sLCwsLCwsLCwsLCwsLCwsLCwsLCwsLCwsLCwsLCwsLCwsLP/AABEIAMIBAwMBIgACEQEDEQH/xAAcAAACAgMBAQAAAAAAAAAAAAAFBgMEAAIHAQj/xAA/EAACAQMDAwMDAQYDBgYDAQABAhEDEiEABDEFIkEGE1EyYXGBBxQjQpGxUqHBM2Jy4fDxJENzgpLRFRZTJf/EABgBAAMBAQAAAAAAAAAAAAAAAAECAwQA/8QAKBEAAgIBAwMFAAMBAQAAAAAAAAECESEDEjEiQVETMmFxgQSR8EIz/9oADAMBAAIRAxEAPwDuGs1ms1xxmlf1Pu6zNZTkWEElRMSDEm5cHIgTxo71StZSZrrLYYnHAMkZxkY/XSW3V0SmzVQztUDESsBiZK4/lHif89daXIrzgD753cNTFO9rgL5hpLSyhScgk8iVE/bQtOkpTrMqqKpEBg4kqTgREkiJJIA+cwNV9510Mtw/8OygkATzOAD+Af8ArmvtOrK9IPLtUClbuCp4t8Ei0/J+NI5Lk5IZH6NToqQ+4S+1iQljRAAINyNBzdEjMxJIOlze7bb+2iM7BCVYOCSSpjKrkSASxQ2wWkAzGrWzqU3q0WNSbpB9uFt4Ek2mOZ/TXnVKfTlr2UqpKxdcGVv4gwMiAFYffBwY0ynaOaBO82Ozo1RTNMVjwtjOREwGugExg4Bka0q7d2ot7bPdeFWl3Ng3D6W54jBAA8anq1tyF91FezKnCssIAQLzBm5Z+MYPOoNn1qu7exUrVAjYxAIMW8mTE4jjz9yMIJD0XcfulYVK6iqgJUqLrljglTaWXtkCeB+mvN1uKO4JZAHqGSzSVjJbFxDMwGB9xweNXv8A8Ens061re7JsVCZY9p9wYDWDMWg58giNDSlX3DUqUC9wDG0iWUCLgSb0YBT3jBghhBw2eDg/U6JdS96m0VqY7QatMkoACEcu8sAmAoWIkHDSB9TfU917Xt9pVlJUgYIgeAubQs8ZEnJzt0/1EtRP/EoKlKQO2FqX4y1MYqecLBIPdcACtzqJo0I3VOjO3NYsqXqwYmmRDBSRAJDiJEMyHhdS1HdFIdwYnTdvUAqBnLgSQQAA0ywETIugz8HVatvDSrC6m0AQUODJBtIweD3D5gffVmp6iZSKqNayoABAGFEBYjLWiM/P21XfrS1q1StVqKv0sO092bQBEQFXugeIGTpOXaEsOdF6ularUNW5QyoJBS1bcjFpIWAcKQcROZHSuhdKR7PcQO2ZJLMtmSFhltgXAW//AFrnPQKv7sK1T3ab7cFpQlAzsQFLKpngHnu+yzOnroPrTp9CkKNJyz3Ki0lBkk2qAsgCODnPJ1qWIkrVjnR2yoAqKFA4AwBoH6ovamyw3tqA1W0ZK8kK1wggC4/pHkaN7HdirTVxgMJ/HyP0ONU+m9ZSq1RFDGz6mgxJZgQDAkrbB/TQQ7OZUfS9OlUqCvTCF0LqYORBYw10llxEyT+hAauk78pQpGml1KTeYMwJhu8iQ0zIBxLZnFf9oHQ0KXhGJUhxElSVgEHBClhGZAxJ40rbjfmt/Ce8bbuLBAJQCAEBaJDCSygzBUSJzTckidOyz6tp090X3Kn2XpgttnUAMzKblZzN3eo7JGFYtBuwrUqBrvRde+mzU0V2WEl4U03tIC1FY/7qNBi09urPU9zTNS6uzLK2MKQtDRCzE8wO4zBjzqfoe5psN1tkcVKJo/vJSLVGJqoFg3C4IfHJyPM4SUhmLlfo25ol6tSFWXSoDiA80nU8xiDA4EHONS9G3b7UHbVkQPTqK4ZgPpqqpZST/wCWYDTGJ+8G31/q1Vfe2lF3fasxcgyXVbbrZZjKcOVyRAAJmNDNtubu5mFRa+2Zc9zoaHH3EASP9z58x1el2i+k9yoqbKrctat7ZPeWV1tCAzgw2Ykxb8EfGqz7IsPcJAuBMlge8w0RbPEZ4M/nVrZ7N6qU0sQhVtXgF/JggZziecxPES1dgKNZ1rWI3ML3HGICqDa+CYOB86Z54J9wdTouySEqBflFYgEDntIBPzjGpulC2p9VSmkAioyuoVuQcAxngzP3GjO669XanTtHtqhhVDgyD8hS2J+wn7jVHadRQXm1S1QBQbnWw+Wkr5jiYHjTVkHYM71/fprVZkdkYIXV1udUyuBBYkSJiWIUfOpeh1Rt9zUFYoQQJN9xUhb8OLoUMSTwDJgcDVPfUqlL2q72umQbCtkSSDI7pMgxbnHngbXALFGH7uoImm5MsCAZkgg5k2+Jwp50INwdf0NJKSsO1/VtIsTTpAIfpBZOP/cJj4J5EazQLb9Tr01C06hCCYHtg+fkiedZq/qS8kK+D6i1FX3SJ9TATxJ51Lof1TYgxUCszrAADR58jgj58xqaLMEdb3FNXNF1NRK0FlLxbBkkCZGYP5GhtDa7io5QpBAsR25VTBPdAHEcAxJA0yVunCq9NnH05WEA44zFwIOeRqHqG2oofdaVaCBaRJPkKP8AETH+uiKcx9TdORmpU0HuBYVlyCSJEE8BZEzInnEDXm8pUKVI/wAJVa4i5AJJlc/cyTxz+kaZt3Vo7Yt7yVKgILIQBahK/F2S3z9vvpB31WrXYF4KKQJZpCyQDzwJzI4nUZPsOgft6lVm95LkaY+VZhH+Y7Tg/wCE/Giv/wCK3BpK9SymIuUD21ZVBksBMqLyO2JJM+dMfR/T/tSi1aZvMF5InAusMRdOBGIxMyNGqOypbdL95/Ee+YKkyRwTE3QJ7TplDyDd4E3rfVt4qwlABail/cNNRVIBMmUNhHiYHzjBJJFU1ULruaIdBa1KkhMBbhineyk3ThsgGTJww0fUtPbtbWQiBCjzDNaCSSEgqBicW+LtLHWeuKH/AIQajet9M1j9a8lR3W2EkgfGfqGBR0uRbAG93Bo1XRbWqEAq9QtTqAc/S3lhyCpEAATop05wGVagK4VS9P8AmLMYRyxhFJtk2xAgEkgNW6tQr7o+/VpEglYqVKn8s/y4EIXViDnBAAAzoVX6htlVUpM9MW9yqbRUMkyyEspiQJKmREAnBlLU2jJBj1PuV2W+9/bgVK8mrWJAFJpAi1ZwoMsHmSTzoD1PrCVdosEhmqs8nMSSzfEkk/GhfUdp7MF2NRWmxlgcRMp9QIUyCZ8cZ17TqINsaTJJdvcptJlQA6sscGWCt/X51KWSkCqNu58NVIiCMwTOI/JH+n3399QtjLbaCCP5p5E44BxBPj9NFOl10amUqT/DW8wLYBZVIOO4szKZkYWMcGr17Y0EIai169wP2+I82icTnBnTOkTPU3VJZJqO5UwgGODNwJyP5jGM+fGj3SepbdWJqAmXDMtym7yIVll0PJMrM+Y0p0a4ZkMlVXm0Ax58wM/ef8o02bPpH7+/ZUuqogU/4YHAUgDluJgCBnwKxngRxOiUPVVLcONulQIgtFOwlWMyDKkwRgnH0jnxLNQentgQWVQVvuUAAScT4ALE25jx4E8+6TZ0si6m7V2QAFuCfMEcKASBPn8486j6jQ0ijr7lWswuqFZAg3KsE8MR9PHMzzovUSwzkmH/AFZ19KeyrU2W9mXggst1TPcVBAyTiRiCJnSX07dbNzTFQBaywGJJ/iknLAgRJmAIkQIBxqSvQri1IJpSYRlmJIucL8gj6pj8aEdRqrfhlKmRDWxaThSDHHGf7DU5z8DJM99QXV6mJMXQDAuEgFTEDAxJ+2BGpP3ZKVIvRpg1KAJZQSwKkMaqGF+grdBJwVWJ1S23RC5sVLAv+EmZkH/EUMntDcRnR/rdN9rTNP3qlWoq2hR7DZZSSLrCwKgZPgA9wLAE6dt2znQI2vQjWT3txXo00q3VlNRgqCWJweDkwU8YETwAXb+1WoikbmeoyXIpAb3EtCglRIMx+Dpr9Pekqu2rUg5o1adRGFFqt9kxc9IW3hGIuYEAlhcMHGs9YdbX93VV25p1ds6V77gwim4Asbllg5LCQefuZxGg8iZSpVSIDOsU1dgh/wAVuTGfI0zemd4FLbfbUw1ZnBL4viRALObQJgRBPmDxoV1DaOl5XtmtIYgSEqhXpnjypwYgEY150bd1PdVKaUxaxIPcRM5/wsf5Se7wJmTpNOSG1Y08FfqqOlavSZRShjKggn6jAlov8QbRAk636LsXqGmqTeWI7R3SQIUKABJzk/c4AJ0x7d9vRqPU3NM1nMlLbkYuRyoyDzMm0KPtAO/QbKbylemlT6mZhHti0EqLsliYBJALWjhYGmdMm3RX6j6ervVHuWh5KAAgiACPI7j5LEZHkKcwdD6iNnuCrItSRajmMESV7DcFPOMGJ+Rpp2fU+nP21QajF73y7BiZhbUXIAJzmI176tpdOrbMChVoq9ElqafQSn8wUMASwPdiTP5jVapWhbt0y31Gl0o1GNai4qGCwCjBImMCNZpZ2/rPYBVFfaKaoADlUUhiBF0kTLfUZ8nWapvj5BUvDO+azWaWKvqlqTlXE9zdsd0fA8QDAu8yImdRKN0M+q9TaJcXIkgfngzMfM6C7v1lT9sNRipdhcwAcfV5HIH6+MT7sfWlF0l+1hMqO4zJEcAkmJwNDcjrQqetOnhawr3EIwLqsQVOQ0qxmD5MfEj5F9A6Lt0KrVr00k2hR3T9JFxiOSRH2XyNOvVvVu0vCiqrOoJClZUyPmJ4njBmNKG6pIbK7sttxq+2kB2AywuWCLVlQLowPLHQVXaANfp/pVDbCtVdgEkglmlYByQD4JjA+I8aBeuf2ge0aa7RpZCGcsjFSCCLTkEmM/P3EHQbqNaslFlSoUo1GmnRY3gzMySBasjhh4jMkaGb3duWorTAqk/zuxLQpDhgssKaiWU2iIEc6LfZHJWXX2HUeokmk/8AIjVFtNFGObZkks2JJgCMDjQbrW0Xb2U61Mown3HY0nUNwACCbcWnvj9ZktlLfU6yiizF69TtWhTDKlFSTklQtR7fIZgDI8GTTPpLaL/FLUxTItAlWqOUH1tyAHj6VPlDMEjQkFUKXTOkrulLQziMilYBicySpnPEHyY8CluukNt1l1AploIi54EZ/lBIu8R+IIOmTd7KkXVaVEutNCzgtayDNs1Raecwzfa4gDS4u2eqbkq1GRSCzEA28CbSbuYiT4mfiSoNl3ovp+s11ajVNNUlqZqQsxgdxUossGXJjBnjOu76Q77N6tOGoowK8XKXVyV4GARMcCTGDo3Q6VuqVENTFFldioLMA0khSLDNNHxIclTAhpwBt1bqjtS3Xtl2W+5wyWtBV1JiIASozJGOBGjqJJJlNO22gIvSjW277qs83qChDJdNyqoZQBaAgnH+E/OlrdG+XumGgcgNHOPE86srvqntimGhMoVGZUk93AB5jJB48DVDcLDMswVMYiCZicGMj76DdsWistULI8H/AK/+9O/pHrS0FZmk07YHgSYLAmJMxMSOCNJzbMlTbBHjEE5/5fnXiUWAgg+Mf5/2zrhWNW96pV3FWWc1F4HMxzAMSD+f76ynuKrqQHGCDlThhx3RP5JnmIOTqf0sVpBi1BWygZ7spkEwCCJbj8KfvLn1Xpibh/4FPvg90jICLD4KwxDkWNiFMj4daPdib+xR2XqShWVVNVqLlQDTZppswOBccmm0AkEhl4t0rVN0TZTKKYMzEMT9zmc4/p8a06sgVje9zgxBAEryD8QZJiP6602mzdmVVdliQL+LgCQv2J48f56nqSd5HivAcrdc9p8KWpKCQrRIMySeG+G4MlfidNXp308N1Rq7muPcdrlpqSISSCoEH6ixzOJAH8uub0RUqlWApgsyqbiwnzzmFhVU58/rrqXpza772RG329OWBVHq1AzMpBvYBCc2jkzA8CBq2nKT5FkleAv61oNXpfu9K2mbpV4zTdIZCAItM8HIIx51zXd72vvX9iqlRTSP/i1BkFzIuX+a0rLxMAQBGdNHWPUO+pOzVKNBjTMVGp1WHxwrrMEEj4gnjS710Owo7ultK/vgFq7FZSqpIaw2sxACiFkYAAOulJSVHRtOwBu6TELtaoA3O2Wpt3n+dEirRP4s9xZ+AvyNE6e5oULq6UyqrBQkqqnBTC9xMETcoaSIkzIh9XbNN2lPqFG4M7IjN/h7gkMIwwkA6B7WqyKjMLzTYxTJMSMXXEwCPAi3k4ORmhKvs06qwvAwp7pPv1XphqgAtsvemoGFkm2TgsYOYBPbqzVfbinUJhhAJqOiu2fgAhQP+EA8Z40tU98jNcZWMGlIJOIxdPz9WF4zOpamyDEWQVsGFZmPEBSswrTaCciT500Yu7I9jVtzUZzUDuOCtoiFkjgEgCZ85P6nTP0jrQ3Cjb+370JFqrEL9UkcAljkyWPMaX36QioGNJihAULKBmYiAbZggYmAYjnOrqdHvpq7bd6BqCUcIHBUDgAKWI+R+CZ5GhQfcla7FDcIAxC0WZZwQGYR4zAn/rnnXus71waDkjyDWTHjtAgY8azSekynqPwfSulXrdVkqNezWluwfV/L3SCIj4A5OMjRTYdSAVwZtpY+lpAUeARMfBkyeONKfqr1RSLIVeoUuFxB4mIKjmPM88gao8CN2Lf73Up32RC4wpHmPIwWAxMTxzqHa7hhLN23Tx9sWnTZV69tUoFVtqOyxcEYCBJEnyD9MAg5+2EPqPVgULGVMz4Ez8DwR5jjWXUSXA8QbXuNdXByASSD4XnnkRmB+mr/AP8AuTNZRIU+0pVCyhiASJIMTmOec+dLjXOQCSSYIH/YH+0nV/YbYGQTc5+lVn5yY/rH40E2uBml3LXSivvsXaymGuMC44mQvlnPAuxBM/cxR9QFanvl3USFpLHfU7T3uXMsv5JABgWjBG+nNmTuCziVQ9ylZwYHxH839Y07eptzSZBQNMU2CBVL/wCERYRjBJAkePjnVYyqIjEzo9B9xWZhVIqVA5rwQixi1QxwZEnxAgY51J1vfVAqeyLLjbxAx8En8DOANXmvooVWQjyLpE93mM2kpb+QOToA7kVD7i+JByIJ/HIMciOc8DU5ZeQos9B6c1S9qhMH/wAvLe80yoicAn58fYwZOr7ja2B4KVWV0LO2RAgSmZDXBbSBEEgibtMu76lTp7ejXFOmXDBxUaRBliVkEEsJBKzDQT5GuebvfCs7FkKEGUIcsEnhbicDnHH2M6viKFy2VN71bdM8M5a0cAmyJ5HEA/YAabNywp0BVUsr16LLUWJE0jaCbREMjP3cSq8RrNv04bpD3I249w1KldibU5KveGtIYqRaE4uGY0a3qrW2X+1Rqs1vciJv+rBk9hjBxIZSAAY1LW4LaPJzHalWRlIMzyIxaDET9z9v76q1iSbjk3MCMiZk/wBJnRro+1FWiUtulsd0Adx/3ee4ZnyPxoZWclTce41DJnMAwf0M/rn40E8goqUtw68TnER8QY+xwOM6OdN3ClbaqFisEsouI7oJjGBJx8/GotpTawG2Ye8TywQXNxkiMScD5EnRnp25oElTTNOWNpWSEmXAP82T2kE5WeCJ1eCTIzwhr6B6UFZaVRmdFJNRmYGJHAnAJkz5jPmNdO6fRWjSKIhYKxAtgk3dwOTz3edAfTvTaji6oyOqkWlPggxmbYBYnEjPzxY656n2+0olaLIauQqr/iWJm3iJHaccD4GrSoSLONeq9yj7l1sCKDExaTBOSowCSc8/bBA0N2jWOrggEOIMFlle7McDHwfPxoj6g6ps66B1pVEqWy5uLguT8E4DDMfPjyR/TxetQqsBFF4GTyJJ+0+fmBjOs8o27KRdE3tVGa1WLlO0wGtWWIUArJg+AIm4iIJnpPRepLURRWaytTlDDMCZHJN1uZi848HxrnvQupV6bOERWd1WCcsAv0hGBleQJnHHOnPq1KpWVbqhKMIDlBdgKSFyGIGZJLcFROqwxEWeZFHqG4BpVpBGGAAgi2CB3DBEz3CQeZ05ejnp1FKuVASXSY7R9z8CZ/U65J1Z3RjTFW85jECCOTmRz8z/AG0V6HUq0zTqVKdOshIAR2YJgmQVsIJuWATIETA51mhalY7WC/6w6SiVqu82xD7Z3puwQygZKiXNiVyVMn7jSr6q6YqbupiVfvBVWlZPAgGIwJOY+/HXqfWl6iK22ai1F6tB6dpgqfEqwxIJEggHjXMOkdIqMaArA2VabimYA/iZNhb49wMsn8eNJT9Q1WnpFHZen1qISorpClyAlYggz/NYcmBi0jjunGqr7llQqL3VagNrYJBUASQwBPaOBOefGmajuV2wsNSiefcmyoQZA7YukxjOImNDuoGmEY0qbVLlN57mBF313ZAVDi9bh3EGCQNadSOMcmWErdMl9PdZ9nc+5UwIZVD/ACQYybuxSQZ7gBABkxrozezUoUmLwtR1Vagt/lMliQxgSbQpOAvJmdcaqCrUNoILNKhEW7g4CyCcyfE8kzJk56fqGiyMHkrBKuoID5ntJ5HBMDx86EZyihJxTZ3geotv4csPBSnUdT+GVSp/Q6zSEf2obmfppD8MP9TOs03qRBRt6t9QKGf25AcMPdVmkZMqASQB+BknlTnXPK26ZZF5Y5VSPMkTI+OcZ8a6H1z03RW1lrO5a8gwIESAStp4iJiGjSxS9NK9O5aihwQIIzLDIWBkRMkxEHUmpN5HpCvT6zUACyQRjH2wAf11b228etAHAUllI8gngn5zgfGvd10AqVYNMi7HIIg5g8/Pxq3tKbW45kRdiZHyOMZzOf8AOU6WRom/T7CxUAYYZgg8HzJA7o/TGm3pfpdN09SuhaihMBCD/tCoYG4z2hpi0TGMeUQ7mihCe4COSTj9Aec/MDga6H6X6pWYGnQomoxRQalU1LAZZVYiL4IlewAC3JGYppfJ0kMadBTa7f3TczwjRTaO4ckEgzM5MZAA8TrnfrHqor1gyD3JMEUgCq3QIu4knkTz4+b/AKrp1Kc0apNao5Um4kU1XEhaIIUDgSZbGDOqDdYSnTUBYqFmJNkx5QjNwH2nHP2105JvbYFjIO31KvTHvMKYuNyg3lgB2yYKjIAIyZ5nXtNneHvdSi3KKaKqIAWI+q/AYzGIzyTOr1PqdSuajVCaiJEFokEmfnAkxAnmPA1T3O79kuxJeqFjAuCZMysfPziJ5ETLc08cB7BTqtKsqg1t1UepJVQ37u4UkRBJXCwVxAOeB2kgt96I3NNQyhamL3tEEA4iSSpc/AgcEEgrrSn1Rkqq9XEd5lQxzmAoYCCO0SQAG1Z6h6p3e4FlN6aoLjaqW9uBliTJLHyOeCMa0OUZIWmgZsqxUyhgjtKGcfIdDkj8/AI04bJaR2JqsCjVGqfJgqjqox/KSSJ/+sJj7Oqxhhc/0qVZbpPOQomeMMP/ALY6j1l6bdN1ItwwyJu847hkExzP41jmatLkXfTvWE24HuNUVKiBGCqJ47WzgicECOR8a0Td0kWt7i330zYbR2XBipEkEG4gGJ5JjGKP7sGpoe2W7IkyfvE+PjA441d6bty9WxlZggF9olkCTmJEgkoTPzrVFttEHwy51LbVEo1NwzAifaJRlJBZGYgwMghlU5jkeBa19VSiNmtYgDzTwxDMJlGfN4BBnIIMxHATW3lKpQ9oI90Vbe0TJJYAhcsYCiYAWMTxoC3VKhCJJ9sR2BjEjg5JyAf8vzqu+m6JONpBxvUNYqKVxRP/AOYu55JAnEmPP21Ro1CtSA5UyCsYkc/VGMRnWJ06qVJtYA4PgHzBn/rA451m72zKUA7hAFxJADRIUzBEf3/pqSduxmqGKr6dQs3s1VZuQqkDH3Vskj/dwM6LUfTSna/vDZeo/t0xUYq1hwSoUjLSTBBHj8p1TaVaahiCzEC4dxXuEgC3DT+fnGJLj03ddQ76x/iOuEaoSwgDvsRosiLSfJkA/Nou1VCO0yjtdjVpblKiP9dMFCxGSRJmAB2Q02gcDgkkP/W+lVKlBF3G/p00KKSBSpqk+CWa7Exj7HXK93uWG5tYMltQhlRrcOeVP8uIEXQMY13H076VoUEFqWvyS1rsPteVLYH310HcR5KpHFKHTWp1mUbrbyCBddStbObSywYycDVirtzRVqYrSVJI7KRRiZsANsXMxIPdEGfBAevUdGlSp1XrsDAtWncpaYW0vAM9wJiD8jiNcw2m1Fc1ihKBaT1F4UMVIIDD6fJEZMhZ+Ak3GAYJyH79nO6ejXmqqu1QkBlJBH+97ZwKc9kqfK48639Z+hl2lF9zRYsVf3alN1vpt3XSqsTHOQSQQTxOlP0R6qOzqqpRfaqVFZ2VBcFwPpHxE4+Dga7j6h261Nu6t9LKQfwRrLq95IvoviL7nN+uVfbpo1ZUruqe5CrbQoqc2oIIvgHuPecWlZEJn/5Bqa1WFvuMQJUuwTkinddFkdhDGOTmSdFR6lp1xR2tZhTo0ja7mAX9uYuAz9ftDByLiSJkLHWN0r1nVKiCmzH6GheYwpJIBECJOtj1FVoz7GnTI9/sHpotVAQCoY3ZIgwQe3wV+f76gbqZABF1xMg4gfMC3kmc/wBtFukdOO52W6UMS22HugcyCYMfERn8j4nS/slVyC4YAEXmTkEiT8THnjI1mjcnRSaWH5LBrTlnMnmQJ/uP7azU+/p0xUb2qgKT2llBJ+8gxz/3POvNW2pE6Y90/U7Ov8hAkMCRPgz9z2kT+NSvvUZBcxU25CqI5kcnMfEEDMczpD3lcU9ygptes99kxIJkL9onPmZ1YbrSByoBESbQZtz/AJnUKlHgd0wxvvUKpdazgOpUg/T4H0GQMjwAOMY0C6fuC1Ud0gzk5BgcAGRz4IP41a29D99Wq96UwhJJb/aPGIAHJkj45nxoV0/at9LSLZKg8YEkieZxgcjRcXVsKpPBdGwQ1e1TUDDPdgGc5j8/0x8afuh+rDQo00JeiDKuadNWm3IhkzLAESVnP66j6Z6XNPavXqBLmixGYCSGhu0sBb9Q8n8aH0d+ptQU/a9tmC1TUIHcQJPaQUXBgR55uJ1SCcXliyd4K/WuvfvZeq1wLGVk9wWSAvaIxHOP89Ua26QKCzFwRkxDGCYhjAjweT8iI0X3vU6NfbmkKCPVbK15WTae4gKqkrAIBYrd8GZILcen1RgzBlcg2qsAgjDArEKcZjP9tTlBJ2zk7QU6FvgM5sBNv8QIpInlz3Rj6VEfc+JWm9++jAHaiU3KTcQArKUmcmbRABxoVtErijbTZCCQplMyCAZYNIBuiQOQBgkatW1WRSr2ICWX21tVTaFLF2lnZRjmRJki4jTqq4OZp1XaFQhLJXLrBKl0MxEkOv5wD8cRGhHTKbmqBBRkyQckqTBxkMM5I8a3q9Fao5ZmdxxNQls/gEEcH/oHUu06BQuB9sVLge2l7gdRHIEsGPOAZxweNTbzg4KdQ3httSnawmGtySSRJyQQARHkcSYGr1fdpS6QlAgh3uqPOOSQAPGIBI+ZHzoJuvR6CmatOsrBgGQXwTmDBU2gjyrAHnOI0y+srKfTaNJkMimoFRvqJiSZ5yZ+eBqc+yZfR7tCJT9PblKKVxTNrqahMEi0EmeMQAT+JkzA1aZKtN3aVV3p28XBiWVSAfnMgxq50/11vKVOioIspIqgBZlQDEo2OGIJXmM6p9B60KNem7077Pc9ubiDINiwDIAaB+g1qtWqI5zYW2A9t6b1baZVWFN1EEwPIJm4XceSQDzpaNIRTNqkDjEEwRz+Y+cZj7nOt+oqm8qh3QFVAp0gsoP+OCZLNg/oNVuidpmwlz/KUu4nwSeVBxkZ8ROuaW4W+kKJu2dFtVQVBN2YBtJIDDyQCYME/wBrm6fb01PuU6lQuCUbtE4kfOLiCSeTJjOr/qPeijTsFIU4dTaocdoHdyAS4OSZ7QRBPJA0PUm3djfRQMqsBaH+nMSB28SbmJwAftp4xp1YsnhFWju7ijBLiAFqHkQFAIibfEz+OInTJv8Aq99FA7IAEinFn1XZBaFUAhpkKYH4JC9UekabEU0Jg96X3iB9TMWgA2nAkTd45jq7EMOykyVFY3l6gYQczZhg4uBClpIIxqsVQjdhP1NQ3D1jUqFT29qlIDzYzBSO4lbpkiBnJGmAdX3u72aoVUrapDlTEp2uLywAcxJMjBMZOAXprrVdzUZNuHZbUZ/cNtrgD/Y+QYJNmf8AUp0v1Gm22u5oNTVnetC5IVDUUxNwkBWUkggYBngApFUl9DydtiZ1FSZLlgQe0s3MdsnAuMCJ/T/ETP0Xb0yK9QuKdlBiLWHce0BSp5m6Pn4MjQ3q+6JkEwRcGYraTgx28KCP5f1++puirRHuGrYU9sooVXNjMpySycmDLYP4WRrJJPNlocoi23URcz/QZGAJDH9SYJ/P/wAjjX0V1Gp7m0vBtVqd34BWR4mdfNW96eEN1MXU4kTEY8q2Qfm2Trv/AKAqpuOnUYJZPbCQf90lSOftx40s1ax3Hg6d+DjvSerI1Wp23B2gCIZZLDmBN3cSJA7xzGrm89KA0Q6BUI+tS1pU+QRg47ecm5YB50W9Y+mrd9SFLBbtUCZJHcBInuJuAwAPnUvq7YsqA03NWozFipp1C1uTBMx7Ygcw2WzkjV9Fb9Oyev06leciv6Z3ibPdgORbUU03IySGxE8YMHOI+fOdR6Qm13RpqC7M0LmQJUZxBkXXSOCv51T6nt1ZwxUrKmabDuBIPiQYB4J/XiNH+ktR3G4oGsWpu1E0pIJDMFABxkXWt84I+cLDGovnDObuD/sB9T2wFVxacGO4QR8AgGJHGs151qnZXqKDcA2GkNPn6pz+fPyedZq+2awDdFgzqe0FKq6hw7ISsn4HaYHP/Q1X2OyZ3QhTDOARnuAEnGQQPMzGNFOqbpn3H8YCVEQmf1Ynk+PjW/Ut4FQrQW1SQRcZMeQR8NjEkfnxPCEtjV6a2602DULluVoKUrhnksLmUKhOe1ZAEYORPUkSpSa5kV1LPSCgKTxdkfyjAUSJho4AIwbxXyGtBA7QSP0j4mTE+dS9Z6mrKrKYuABIIgZIwoOBGYjn8mS52qOSp2dE9abFKWzpVXa4Mi01N30Wi5QCBaZW4HtyYyBMrVfq25qK19JpqFcKkjBkg07ZkiLZyMtkkFQHV/UG5daXuNCCGpr7h5iA8A9pmSAIAM6yh6gYN7ljXKsyGYtOFBY5xJPI/miRgCjeRRh6p16i9LFIUSXhlR24m6Ct0QYEtAJPnxoJWrs5spyTyPM4BOQCcCTk+DOo9w9Tc12eraGPdBnMdoELHcf9DMaI9RojaFbG/iQy1BCHukCQChJWDEyQTORiZS6nY6wits61ep2hYINOcRcswBdGMkE/djjTRsepBpSrU2/t0QAajgWqgORTVQPIALSpPKwM6A7TrKuyUDTQKVhyQKbLcSzQBCwDbEi7ABkQNU6lIe5Dg9sSQxYGJ4IUQIIEqsDOl3NDbUMdTp77gVP3alNME1C5V6IC5AAJAJDADhZMnPdoDW3FeswxTWxS0oS0eADJXmODP66h2fXa1CmbWDISV+pCATzz/S4j5jV+vtalZRZUgrTF5QAIpJPaQgHCjJJaII8gKaUxfaCK+2q3/wC2ALxKzYX5AMEmGPEz8A4yC/7QNyXhhetOxbVYQQIHiSOR/WdU9hvRSCsoLFWEZtwCCQAogzzJ/wAI5E6OftIrI+zoPBBUAHEYYXfnyYBxrO1UommHtYvUemGwE1ELEWhSt57SBHYAQBBlpOB841J17aVWG1otT7nz7YGQS0QCMm5YMc5PnVrovQNw+4q0qcpcPpqOSVXkD3FII7f5ofjgjVbebhlCrUqEVKNcEAsGKAx3Bp71IWQZjnjOrtJpP5Ixu2iztk9oX2GxCMkgEC7EQDN04bwPOvPSdce67VFVlJPa5NoJbLQASSJ4E4nGBDBuPTm4qVWPtKysFcGAIBYqGZLYiAzBAQYgnM6k9P8ApkBXsenTpLVcq8QzhWETkKEEjzGOCMHRt60RT6GBut9afdLVQXVgApGJgXgCD3HALJkk5GSDADbawladjVDBdoMQcQZJMrieATcRiAdFeqstFmShVpMKatLoSpYFlMXfzCRzJyOBAJi23patWPvIlkgMCpAnkzaMKnAJMyfBJ0Iq5M6TqKJqPQVRL1q9lwCgIbrmzBW4qpDYEefmJBmjuhUmqHU2AAmpTLBwGW4WrwAZItBIk5BlWobHp4plRVqWio4ZxmmogAmGIFxEkffMRrXqGxFF6S0qjtRMuAUBRzm3EATJADHyD+NXSojyU+l1tur1Klc2k1AAh44+tSSFJBbyJtnK6I7zrc7gV9rLCutKjdZ3U2FUOQQb5NlL/eU8/bS91DdlGirTFR2QEq4AKxIIBFrKQRIPgyAMyBO13LpR/hvDIbwRIKnuHPEw0yM4HEazOfSjQo9T+gn6o27hStQAMxVp5JIBJJMdxgmSRycYMCn6e2yMzSbVZGWYnuKtaOMScc/18Dn3rVKV1WtcwIRKZkkg5JmIAGOT8/Gi/TKO2CUCzu3eAwWSIJHZHjznzPmBqOadjJ5QN2lWXAudWEGVBu7eAM/5njXXP2PdXZWrbViCrD94ptwTcQHEAAYaDj/F98co9n3a6rSVwxYIByST2j7ZgACdPHorp25V2Khvf2qipQUk96592ln+WoGgEYDAHmdM1UbD/wBUN37SK7UQtRKZZlYEFSJQeSJnu5A/MwYGo+ldCqUKTvWmlSHd7dIxUaZE1HUKTC4keCZJEgkvU5Te7A1aWUqpchmCZGBgiGklTPGRpT9QddqVNlQdFzUVGeoxMs4AFozaAACDI845nS/x3t3WPr5UWhb9UkVWIKIhVispGADi4KBmMz+SOdL1LcVFlGYAyGSpmQ3MAjgnGfsPjRtVc7S5qLBmZpqlhYwUfyiCWY5EqYgfHAXdIFHJUTNp88ER+Jn9Rpp4l9k4PBPS9OvVUOKiAMJyw1mh1WtBIEL9iBj/AJfH21mrLVjXAPTmQ0d6BE+MzzJjmdRBvcJxDH7gDGm/Y+l6JZVRr6glrqgFlkMB2/JYEAz+gjWdL2xAVGCrQdQpcM6Llj/5hU/UYEEMJgXKdS2ZyC7AW5SnTooq9zAXF7TaQwGBPwQwJjMCPOhg2zkK4WVmM4UkCbSZyT8fj510XrfpjcO4ooHNNJ+qECzn/fZlm2TMTgRE609PbRSKG3QU1qU6+5Y1CZYFUgYxHKQf8QnxppRpr5DF3ZS6BT3NyW0jVFS9WYBS1pEhBfKr+TBloByDq90noio1y7dQ9QuvfuHVFzAutS+4cgFgIj7Ese2oiKtRK9ZKoDVLCP8AZrTWACDaLIwCBJ/Qwk9S9R1qtap7la8tChsqoAzIUGCD4n5zEarN7cE1kubroKIapNRqtSnLdizTMCZJaWIAnn4OJOb3XPSancCtQFN1dA9tOVGGpySDbyCT4EzgaXK+/dRe1QszC2THAAB8ZXxj4OiKepaYVXWkDVSkQalQ3Am5WvgkgwZBUyIIgZOpRlF9h2miv+5r++lav0IoWZu7RKmLThuQIkSw+51Z3nWHd1pCkxSktihbRFv1dxX6gsiPmJ4tIboPTn3FRioeyQGCAwZkx9Ugff8Atzpx2NEUKkE32lweVKnIUQJjIaIuBHJEiAk2/gLpAZdnThVcMEUFyWQG2Wtg3YY+JgEdsSBGrVbZPQtLUIUTegBtIIYAm1iOFmRAGcfF7cdW2tVAlaqjPyCoICyCPpAHAKiCfnyI1U6TuKYb2aRqbmgbZCp9bSLFloAExKk5hgp86aaVCxbsHUghRGFK1blIZi0hST9sgxE8Y1d9d06Z259qoKiwMgzEdsT5AM682ie4hUGmwETSWo14AgSQqQVAIABPJMHDa39W9G2qbH+GLaoFxBOcyYP5GftjWZxppmqL6WHdp0iuaoZarLdTotcoIyUBIjkxF3OZA8nQz9p3Q027LUepUqmtRIDMVJVkIgSoHZDGJk4GT4IdN6tUWrtzU3Sg1dsttT2S4lXcQ3fdMLyDk4jGs/aYK9WihqNt3p5KVKVwDExIKktDcEQxnPEavSWmRWdQu7Xe1dxSWotZxUrMEYG24wJBCquAwIlhAiTzwqU94Fbc0Xqfw76gAQiye2D9MlB8ScwYMaOnfUBQ6citbuBSS1smBUUdrRwWaQP/AGmeRoJV2opbrcdqMKVckkKIbtAKZ4Ki4lQIJ5gc1cutElHpZWSknsuHIUxhkPw0Wm4hbmi6DiAIiG0wdJ2targVBRLksWb6SrETMQGJtIsY8FsCNab7a7bcpuKovSFF3uCLSaqhTxbOCCZwDnjNfpfRqyb1EV4LHJALBfgiGRXTgyMcyoGNGD6nXwCS6V+h/f06lK+nWe92udUsYtDN9QIKgC5gCoB48gaEdJ6TVq+7cFRaRIZQplUJJkEQWYwYaZgZDHTd/wDpVSQy1WzcWJK9xtYAWBFBzGbp5mZkVjSoe5zUaoSQ5V2IDCfqMQQRlQRIgTgmLXZKqEkbKvuhuKVEitUDhqjFQSSGZbkYGIKuCRkhmBGBOge19PMS6Gog7WQpdi8PkKSIwAG5mFY8AS1dH2e4TqO89hxiHBA5Yk2QDAzkGSBAYHE6t9f3LrQNB6aJV3FQW9pBNS7tfi0qSBIFsfTGZ1ncVsd/JdS61+HKOn7JDcXYU1zHBYz8LImB8RzOt6VapKWMP4ZBOIuIMg8A8AccR+NS9W6rUR7GVZRWpgZNufGZBBGPP9dRdDCs606kqpN0gS2B4OSP0B541NNNDNNNjJ0noe4KVa6ghSZaLbrg+BkknPzEyeYyyeh/Wj1+rKrIKcipcFJgsbeBGFFuB+TOY1S6L6kH7tudqQyK/wBLCFcEgc3MJW7JgE58TI89H9ErjdUtxt2c0l3JRkBFpQAFmJvzCsDmZ+dc22qj4DjLfkcutbOrsqtQk/8AgqlS8R/5Du0mRx7TNmeFJzg65puA71K1ORTp06jCyT/NkHiLcnA+/gxruXqAhlKlQQVII+QfkeRyI++uF77ptOhvnQlnp23Whu6MQjTHAx+AJ++dcl5+wk6pf7VMAuyBb1psWIETxBAXBuOOCNDd11ANQVCTcpukyQREc8z44AA0Vq1nhjSFqwM+IJC8/rGPA0J3HTC5kE4HYpP1EAk/AnAJPHP408VKRBNIphr+4qDPmDrNQLtiwkU3IPBCkjWaO0O9j9tqLbbce3unwVgVKcgVMke2TK2FgrjnuAwSJ0+7OgWprSShSNMxVsAsWGWZBmSoYwZEkTjGg27/AGX1nf2n3dSojTf2Ji8fUBaRmoCSZB7eZgjNh0l9puhR3tWrWcqf3SsKjBWIH0MuQHH3mQTzOtMcE3ksbnpZ2t9B2IR6Dvt34dCgJNKQZgAsUkkgSMxoD0L0h7u/a4hVWglc2RALNERaeUTgjmT5I02dT29b3aPuWmkHVWNkEHhTAYrZc1hMIQbe2CNI1L1NUob7dGABCoStyhfbBtYn5uMWnFzD4GlcutR/RkltcvwoddVlqVwy2C8qi0xA8KSTcTIS0MJgk8TOhu36eQw9xBTgxcwP+6QMCQIM58cDV7eeplq1VqqgMsC4YSMi6JMEPgyAY/IUa9q9Q3DURUfKsYtfluIggYPAlQMeSCRoNWxY4M3VZFqq9EDsGFqkGWMGbBBzzBAGfsZEUlak7FgjNBS1oaPhkiRdibs4MTmdMfS+k7iqEWoqooLIJWC1txOIEsDdz8DOofXe1NOtAhV9tXiEFpvCubUAWZQKcffxobWlY25N0a+mupVdttvcFJB7jFxVYrcoaU7ULBWPaYuIiWMEEEnul+maW5DPUqOWqMSWYHgtcXNMGGIlRIBUsTMgE606Z6QZtptm/eEtNrmmzWYZbiGJEmLYBII+BGnLedMoUULr3BFQzMgmWINwMKoIWPBCxGrJKskndiz13oSUZ9v+Gq0yAxdVAwbh9Pc5PEHgjHyE2dZNky1BZUqICrKpJIkGWDCAZFlvIiRIMqJavqKuNw7IUYVGEUwFY2rxJAwMSTI5zrz1JVqNtfe3KAGqCKZIECwhbVUFivPDRFscknUZNNNopGLTVnjdDMEMalx9tVAUEE2A33CBaIX7nE5ibP7SegWUTXBIuWHUiJiQD+cD+utfT2+V6gak37sW7ICkSf8AAwcsjfNoAIJicEgz67q1quwLVQF7O6BgtwY5MBpHz/fU9XEkV0vaxL3tSk9LZs8gCjFxpuVDBwf5gboBgxI8CAdOm02e23tI+091id1OmClNDae5UntcESTCzPB8BaXRaNXbbV6Z9r+CBUBLBSTSHcTMwxBkj4/qV/Z8ql6igqlqk3AEsBaAwJYcEi4j5BwumdrTkhU1vTJ+gdK/8FQrG0lUKyVQYDOkljwALefhYgmQpbzYCnVq06lOncWRy5LuVlQZMEcsczH80nGXvo3UVXpJVyWM11mmt7D+IxwODNw/qMHSj1zaUF3NU0u4fwQqsRIw8wrGXIIGP9YOnu3H9FqlItdOrNU2W7Yv31K1BLlxw09hBiBkC0CDzkGB2x9LVaVSpVp1KyqqzUek6loOSwWFIEjgySJOIks+16clKhSVa4cvuVCVKmQCFJPMANIYQYOQfM6Y+r+odvQ27hgadQ9lRQQakYyJw6mR3fcTBxroVuk35BK9qF/oPqerSqA1TU9qmg8SxBCjALRMwbRn457t9l15WPvc03qIGa0j64lJyIAY+MkESMa5n1b1S8lEqH28EQoUkkLOeRkfaQOJOtOmdbqRVDEmlWFtUhrcSpWe0wCRnGQT95r6qTwS2OsjZ6i9yluq1cMoVwtRglQo7J7hhA3w14Jg+JzGl/qPqxq1KmvcWXuQGYUgjM3kkGAIggmDItGtOrMtTde0GW1QyL3wuAPPMETx84+NQdPoJUBKKKdsn/tPjnJnxrLLUaVdsltqbv6A3UNqDVZiRAAZsiQT4AJ7jn8Yn7a3HWBTX+FgsIZgMz+TOPMfJ+w1p6losbasob8dk+CRJn51XrbFUpK7uCWAIQROZz8Rjg5+2lirQ8+TetUuam13cwgNJ5/65/J00dJ9SbrbgihVSlTZTUBMkYAptdEkElYz5OMxpPrn+DTI5yPwJ1NRq2lTyGlSB54j+uDxyDpk6Oas+kG29/t1rmJelBSZUkZByD3CSsgZEfA1yP1H0X933a1bmY1HYOGOMiREiAMAfgDXTPTm7ars6WCpFIdpmMAggznkaUPXo9zbsxBHtsGlfgEA/rz4P+eorEi/MKBT7I7hyalX2qVpAay7mRbA+JkknCgfOhm9RqYXeNW9xpC0pSA2LXOD9KqFGQCZH6t2yemnTmcXWOXOFTuM2MIblVSIAiCDmRhF6fs3qP7dpVWkUwRmGwJcCQbR+smNbk4xWe5gdtmuz9S1tugpCYQkfV9yf9dZor1n0VVNZralBwAou9wiYUCSGyDjI+ZiBrNLtn5K7IPJ0f1Z1/c7XdU6irCQqtTDFibmabRABbHkkCV4LaLdZqbXqO0NKsfYc96CpAdCJteJgiMmCRBIJ0Op+t03tYU9ogKfS3uKAXJyQFm4ALJuwJIzzoG/qWjuW/8AFx7YLIERhAkxeIE1CWB8SBkH5pQl9iLqvrCpX2b02CLX25itBBViCAjowM5e0iBBnkDQH0v03bVbTuGhql9SO60CYBJmMnJZiMLyCQRQ6ztlrLuDTc0jQAHfCXgO1pGBBxBWMGAMRB/0waS+3UqC2sQtNUKAKBAHuFILMAO77GMSWIjHM38FJYivkv7701tAimkaRdrW9tSWZ1BvYst0rTtEw2YgkgnHnQqC1HpIFDVTJQhrrQMgQxwQyW8YH6EslLo1JmerVpCs6sYZAodeZgLHepWSZBuMaEdD6ftTVFbb1HooBUnu+o2knuaQtgJOREMMmDq6TRG0X+odeSjRNKujFVrWJF4ISJA7DIIVghGSAcg8nl/q/dJXK1aQIUU1SHCBllnwQAB5H4j8aJdfLPvKgrlrGZiveciYByACCFkYEg48DS51PZlKjUMAuUgzIUS7c/YZMY51Gcm1SKQSTtjRSRWqF5lUDKlNahlABBLMGI+oyYcC4GJBMw7rqdU0woeqtwUGmzdjgE8wYJgrz/wkkiSR9vb00RUppfUpQFnuVlW1jbEkgHB/xG4mFOtdzt3tACJQAUgd0v7ZkqJn2wsK0nk2m6C2WmmlgWLyVKdGmvehL9qr3BgA4PBYEBe4Tk/PwNV+qBWbbEvUrVWdDbcwVYiFWrgTBBZwJEYgckaGwSq9N2phBkkSFaoMEiWYCSGClSVxgRka99R+rGO7oVEs7A9px/vLLsVUg2dueIHnIXhJMfu6J+k7evt6sNSSoHrCyo9RrbwxAXtUASRhvbjkT4Nz1Z6oWr0xlsKMHZKgIBCky+CDBU3KQfII40U23Vlqe2Khp1gTegHZ7YnJsyyur+cmBghSToZ6i2K/ue6IBABQRImUoUwZiRz/AG1PWxJD6WYsn9L0kq7CkauQRtUm4hYBZYkRaQGKn5IPydMfUOh0fadaBQ1CLQyvPI+kgExgcwB/WNKPovauvT/cqC62itWmWOAtOpm0SQLY5if0xp59Z71W2VR1g1KVjAqQYuYD6h4KmfGCPGmeVJf7gEauLET0Nvk2+zql7hUNZkJi5bhZatsiSbieRxzGsXqVB93ubraQNNSHVMgi4QAMkkEg/wCc6oejNjVO23FWnerLW+kIWgFUaYkZGG+9o4jU3UfZXeVB7Vvu06bLkSWBeSDP8xz+nHGklPbT8Aq1I3pbh329BQzBaleq5cfVd7fm5gAYH+fOMrfXfU+6qk1GqswVSqFgqqRgEQCZuQLP+KPkaNeq6QG227LcAzVZXIkAcyMRODmcDS3uUvyoLfbOFzMyZ4PmfPnOpRmmm2NJcfRVobD3yzgqCVlgCFAHn6j/AK/jRbYUaJupgl1tPgKSeVEw3MN8cZGlncKQf+WB4xq90iulLcU2IdiCp5UA5zkgi2POqLgRqy4nSQTRRGJqWveLeI8A8EjifnRPY9EYypCmnMHOcmFgEjBYnn5nWv7stXe5tQe21TOBdYGP0EiJyAPsInGiKVxRU0xC1CoJZWjkmBJDWkEgyCsZnkR0dO3b4DKXgXPUPRCqAgAKrGcdvcScZyBMfeNKa1vqJF+ABMwPjEjxI07bujdSrUjmy1yTlgJKllMwQMT+mflPZLZXwRGSPBx9xjQi8tMeXCYQ6R05q6ILC99SwIkAkkQInGrPWugttVBmbXhx4Bi5cc8h1P3VhrVNzUWmlRAypTNqMpgyMnu/xQ3Mf21F1XqI3CL2H3EDF6mQWBMwVGIWQA2Mc4A1ZbUnZN3aOu+iuoGps0a+FBZCCJ7laRmeIYQI+P0H+rdperBXYdjGPBP+ueDoL+zHqjDbOkghK9OZxaKn8OZHwQvPidNfW9p2meSP+X+sayywzTDgT9xv3pdP2ivVaoGQOKZFthyJ4yPvzM8jSu3VJtksSjSIIAAAABgctjVxts7UypiKTskRHLXAT9pxJ+2hB25DtxF3mPH/AEP11ZztmbbWDoO2/aSQij93oMAAAWpSYAgSQDJjE690G2W6pBAPa/pxz+NZpPXkuwNhf9J16bunvA1iqv3QTkgBVtHaGERmB3Z+7+PTtOpt3RKS0nEMaMlEeDPeoBzaB/EXIOMERov1boKKXr7Zv3bcFZlV7agjCskgN9iIYHg+CjH1TVR3atRJrmiGWlUUey3I9wMWlgZUkBRnBggHW28C0JHrZkNemqmoFgLNUd4BaCG8tZFtxyQAdH+jGlTVq+3u92lJL+6wLj7UxTJC4nuwMgzI0sVkVt8twlSwd1OQJEvhSsZuMAiI8a6ttulUW25baIVWoReocBbYybRMmOYOStpHMT08uxp4VFip69pU9upqBmqkE22ESDiboCuAZBi0/IBB0NX1CVqom3Hv0qljbgmwAHtCyyjA4u5B4wWyp9f29ZqhFBQCBL+2xqKqg3A3Sbbi2YMRMnBGiPpyu1RjSNlADLOUloBBAUkqAoy1oHAPnml5on8hf1D0876srqq+5LISp7SbSVVTI77ldZcCbpxI1zetu6ibq423UlLkucXKCkj/AB/ZRgnzgnXTeuUxQoijTgMzAo5Us4pliTVGQUIMDAng4k65v0ui++3VpQllC01SmFwLiWtyAAAWYYIEfEaWayqGi8MdvT21pJsw9IpT3NTLVakBhJIMAC2yZUKvjMDwJ6mHpOKrFmYm6qs3K0wQIAiYIZlyJY8TGnfb+iqdFlNT6vbYLTumRkkYWQRIEpHI50tdW9pG7jUpUmZlUfDSZvD5hJGfHwTJLSXGRE6C79SoVKbd6UgkU6XvRgwzOwKzaVkLMLkZ5A0m7fY1Nxudx7Mqi9rYuCjuzdkBpgSByZ4GmT05tabU0PeXLBmgSrKeSTYQFH81xmR4EHS96NoPUr1of26ZqAs4buQj6TbwxILWqfKljNka55asK4dDBQ2opIje7bUdQtO5SxqWwGgMDAL3SoIMDGJ1P1pGOz3LCM16kj7yq8x8KPHxpg3G32A29MBLrDchpj3DiBcWEqQB/NMLiIIELnX3t2lZTEs71BHwzsB/W0/18aza/KNGj7WVf2dbFf3Asr3e5tq9NlP8rKZgdswRBOfI58Rna7sUwq1AdtVKo6ELNLiFMD6YUATAMzEnQ79lO/D2bcnlK4jGQQTMgXRIM90cYzmapvqb00WnQ9lyqr7l0kxBkiP8U4mSGyIjXOS6voCT6fsN/sy6iqnf06rTlWm7kAP4kFpgY8jQvqL0zu6i02axKIAk9wYM1pBPgTH4MHzoJv8A3dn1CsR3kC7GJmYJEGY8jH+mjPUulhN+aYqJUupXMzG20yCQfA5wPvxqLdpId43G252J3FPYwwvHvqwBE3Bj8mDA8z99D9/065lRmL1GiBTyWGRGMSJAj5P5Au7/AGcVlpU2DMjOwKG64MinkkCJ8zPOfmMU6u3Z8KrGmcBCwwMyARaSOSJA+RrtOOM8WDU5/AD1Pp7JPuIZHKmMCcQBxAPHzoaKICANhSy95E4yMHkQfif8suS9X2roaYQ1HJi4dqBRHwSSsYuafHgE6B9YNyqig/UKYgmDBi0SOdNhOkJyUtrvjtqqtSY4DgMmTwf8sDVkdbps0oGm2CXgLBEkASc5iZ5/WRfXNv7aUgtQNIzEiCR3AkqDjIOPGPnQU0WRCTxOP/r9Z/6jTZ7Ba4HT016gpVk3iutrPS7WAnznPgHtnSTvnBYO7Au2SB4A8H7n/vnRT0Ai1NyaNQwtWmRIMRaQ/P8A7dAeoUCtV0/wsQD+ukiktRoq/wDzX2E9tvA1IpJgSQvP6/b8fnRj0308bi6mykYMNIz85MjEzA+/xIXeiU5JPJj4Pxn7fHPzon0vqr0u0lrLpIWDx5IOOMd35zGLJK8kXxgav2UILtzScBg6gMJ+oEkEf5nP30ztuqtvtbhT7iLCvmKoHmQZ9zHcnPJ44V/RDlN+Kvapq+4ppqItMCoMfGMf666H1JVfBAIOYgczj/POoT5NEFg5TvSzblkTIYB2hROIB4GZ/wBNRVduWg+2wYEKcYYfk+QIH9Dq56kVaW4VmBIKuuDxwy/9tChvmqsRAE+B4A+/2HzoonLDLO7fvaO0TAEEx+qiDrNZQ34tHYv61FH+UazXdXg6o+T6D69uraRVaopn6QXYIZM/zNAZQMwPj+nP+uem/e2tStIup3Orko6g0lLdpUWgNABX6TccSMOlHpVDbh6jpS4MIEQsYAmSBe7EzieDmdJ/7RBSp7SpURBQqOyoRS7AQ2SlRQYJCiQSJ4IJGTtZDkXv2SbVq+83FRlRopFSXMCajAYPMmCNFfVHVavT3VKRKyi3UxKgqAQSHW1oJE9pMQPONKnpXa7k7V/aR2SpVDMFwWCCB3fZmP6n8aLdW6TXKrU3lRysD2iFVrWzCWtBP0lbRgmI8DU08Uhp8ham/u06b0XZqppyVUU6hWe4KJErba0dpJJxEat1Wp2qtS96pRTQo0hD1HtNuVJVRT8Pz/MT40h09tuaLD93Nsnkdolc572UkS2SeCROdNXorabnbpWBpLT3NY3U61RJJAaGS1oaDnAU5Inkadagm3uRdVp7iojVnq1JpqoC2203tIRslVJUgyGjMxAgHVz9j6vbu6lJA1VqgS8jsUATM8nObQR8nxNz1p1M1elVQ4VGR1H8Nhb9ZtAE3A8847TxjU37G9yR09KVOfcd3d2MQkm0SCQTISBA/URoJOw3aDnqjcGihFNTX3QghyCWEZLCAFCjyBCwYyTaQXS9ztNwHpblX2hqmad7dtvK90kAm4HIWcRM6cqvQlRizfSDdILMx+5+TdnzniNKnV6tDbhKTbYKJUPUZUsJukoWYmBIHdMcQvAFcUTfyE+vbM7TZFEFyrRi9TnFxJu5iTMCPEHXNPSNPafu9RqsvWLyik9qm5ApKz3T3jgkAHi6Tp1Xr1m3qLSb26db/wAoEW4InsDERz32qxKziTM3pXpVc0KRkgEk0YHcKhgq0FZi6SCCDCVSLgzaTljcROn9B3q1L7WglyEUGQ4UAGFOIB5ItiROY0q9Y2cbQE/UVQG7JMIPP58/fTDtOiOEuRkc1KZBkMrIMmAhLSpnKHIMtJOhPX6122YwLfaQKZyWtiP8lE4zOPOofyfci/8AH9rE/wDZDVqCugRViainET2kgloPExMREDkjTf0L0lVFOluGCQl8LksR3j7iBIPiO75My/sRRBsKp7Qx3DqTiTAQj9MnGq2wQe4rFixp1XUA8Dvc45nwcR551LUpN34DHt9gj1It3UqoIVh7S5JiAG/BmZI4M6Fbfc+5vqrsGW6kxlVunuAJ/wCHJEx8DidHuvtPVWEhSaA8TkOmP6Gfx+RqjtdhPUCpYKp2xbuGIDLgfnAnzn5nQgshm+Taru2pdTUqYWptxkLMAqouAkAYBGeM/bUnqfq5qkrCmoZHdIY3fqYH4Pk6k69sHO+20KGu2kKfwwliPgTg/wBoML3Xen1abvTlrrWMHCyouMZ+qBwPBGMjSb5NV2A4rcgDVoqLkZhKkZmJ44M5gnA/rrfbOxXxcPzMfJzgn/TQyptLmOT9seefj7z99XumVFLWMrNC4IOQfnPxPB/107VIX4NupPdtkeZZarBmOZ/wyOYgAfHOge8q1KkVKjFiSFUT4A4HgAYgD76O9U2YpoiwS6uy1FZYyCYUj8zI/pqBNg9cIqU1V1loVYLSZ/LRIIPgfbTQ4DPlfRQ6PRenVSoIk3CCPkR/rGtRsr6lpklmtwM5GPMc/wBtG9rSF0O2UgwQZk/8wD+p15uenJS3FVl7kpFCvuEcGQcfzf6c6VypjxVxI6fSUWkGR8krCAfzCLswZkeB9+ODDtKTMHX4OCqAmefz/wB9abneVHC+2CoViVgnwSfuZGAP+eri0VWoxu9vtDd05BEHj+05gaaxGsHvT6zbfe7diT3VEu+2YPGJhuPGddh3b9vxmDj5kH8nk/8AfXGuqUCimowf6pDMILH5GZnXVj1pPaFQ5BWQBz3ccf1/y0kimmxJ9e7UhVfPY4PPA4/t50t1tha8ZA5JyP8AqP8ATTr6sF9Mk+QwzPH3+IydKO0q+6JCO6txMCYJA7o/6+2jHgGpzZAfcUlVa0AmAQJGf+HWalbbU2zBTiVng+fI5MmIxxrNdjyLR9GbTbq23oVCoLwpvIBabTm7mc64j+0MQ/5erP3hgB/QEx8azWa2T4M69yHj9nlQjb9PUEhSlUkA4P8AGjI/Gi/7SWIbZgYBqsY8TaM/nJz9zrNZpXwUkDdltUXc0SEUFmS4gAT3vz88D+g+NNXRFD7Us/cZrCWyYDEASfAAAGs1mmQnb+xJ9cGentOc/wBhjUv7IaK+xSaBcEEGM/7Sv517rNdHn8GkEd3XY7vaSxy7zk5/hz/fOtPVSh9jWLi4jdsBdmBPGfH21ms1SXBDszmHqWgo2akKAbzmBPLjn8Af0Gmr09XY19oCxIG3aAScRSEf0kx+T86zWaEeRl7f06P6pYjbsRglIJGMduPxk6QN7UP7qBJi0+f946zWayfyOUa9DiQN/YyJ3NUHIDMwB4B7cx8/fXRPTO3QpuiVUkVqsGBP1nWazQXL+mT7fqEX1YP/APWf/wBA/wB00GFZjvTLE20XiScZQ4+M6zWaguX9FZdxh9UmBsiOf3SZ/wDdT0tdSxuKf/qr/eP7Y1ms0q4C/chW60xAT/hH921v0kfwyfMnPn6Tr3Was+CL5DfrTG7qkYPvvn9DoRuqhL1ASSFJC54EnA+Bga81mm0/YNq8nm3M5OSXEz541P1cd1b7BI/+Y1ms0ku3+8FIcMq0UH7rUMCQ+D551p1bmj/6U/5DXms0wnkk3DH2yJwIgfHOnf08f4dP7pTn/wCOs1mg+BoFj1AOw/8At/01zboLn5P1T+s/8hr3Wa6PDO1CkNZrNZp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hISERUUExQWFBUWGR4ZGBgYGBwdHRwfIB8fHyAfJBwiHSYgIhwjHR4dIC8gJScpLC0sICAyNTEsNSYrLCkBCQoKDgwOGg8PGiwkHyQvLCwsLCwsLCwsLCwsLy8sLCwsLCwsLCwsLCwsLCwsLCwsLCwsLCwsLCwsLCwsLCwsLP/AABEIAMIBAwMBIgACEQEDEQH/xAAcAAACAgMBAQAAAAAAAAAAAAAFBgMEAAIHAQj/xAA/EAACAQMDAwMDAQYDBgYDAQABAhEDEiEABDEFIkEGE1EyYXGBBxQjQpGxUqHBM2Jy4fDxJENzgpLRFRZTJf/EABgBAAMBAQAAAAAAAAAAAAAAAAECAwQA/8QAKBEAAgIBAwMFAAMBAQAAAAAAAAECESEDEjEiQVETMmFxgQSR8EIz/9oADAMBAAIRAxEAPwDuGs1ms1xxmlf1Pu6zNZTkWEElRMSDEm5cHIgTxo71StZSZrrLYYnHAMkZxkY/XSW3V0SmzVQztUDESsBiZK4/lHif89daXIrzgD753cNTFO9rgL5hpLSyhScgk8iVE/bQtOkpTrMqqKpEBg4kqTgREkiJJIA+cwNV9510Mtw/8OygkATzOAD+Af8ArmvtOrK9IPLtUClbuCp4t8Ei0/J+NI5Lk5IZH6NToqQ+4S+1iQljRAAINyNBzdEjMxJIOlze7bb+2iM7BCVYOCSSpjKrkSASxQ2wWkAzGrWzqU3q0WNSbpB9uFt4Ek2mOZ/TXnVKfTlr2UqpKxdcGVv4gwMiAFYffBwY0ynaOaBO82Ozo1RTNMVjwtjOREwGugExg4Bka0q7d2ot7bPdeFWl3Ng3D6W54jBAA8anq1tyF91FezKnCssIAQLzBm5Z+MYPOoNn1qu7exUrVAjYxAIMW8mTE4jjz9yMIJD0XcfulYVK6iqgJUqLrljglTaWXtkCeB+mvN1uKO4JZAHqGSzSVjJbFxDMwGB9xweNXv8A8Ens061re7JsVCZY9p9wYDWDMWg58giNDSlX3DUqUC9wDG0iWUCLgSb0YBT3jBghhBw2eDg/U6JdS96m0VqY7QatMkoACEcu8sAmAoWIkHDSB9TfU917Xt9pVlJUgYIgeAubQs8ZEnJzt0/1EtRP/EoKlKQO2FqX4y1MYqecLBIPdcACtzqJo0I3VOjO3NYsqXqwYmmRDBSRAJDiJEMyHhdS1HdFIdwYnTdvUAqBnLgSQQAA0ywETIugz8HVatvDSrC6m0AQUODJBtIweD3D5gffVmp6iZSKqNayoABAGFEBYjLWiM/P21XfrS1q1StVqKv0sO092bQBEQFXugeIGTpOXaEsOdF6ularUNW5QyoJBS1bcjFpIWAcKQcROZHSuhdKR7PcQO2ZJLMtmSFhltgXAW//AFrnPQKv7sK1T3ab7cFpQlAzsQFLKpngHnu+yzOnroPrTp9CkKNJyz3Ki0lBkk2qAsgCODnPJ1qWIkrVjnR2yoAqKFA4AwBoH6ovamyw3tqA1W0ZK8kK1wggC4/pHkaN7HdirTVxgMJ/HyP0ONU+m9ZSq1RFDGz6mgxJZgQDAkrbB/TQQ7OZUfS9OlUqCvTCF0LqYORBYw10llxEyT+hAauk78pQpGml1KTeYMwJhu8iQ0zIBxLZnFf9oHQ0KXhGJUhxElSVgEHBClhGZAxJ40rbjfmt/Ce8bbuLBAJQCAEBaJDCSygzBUSJzTckidOyz6tp090X3Kn2XpgttnUAMzKblZzN3eo7JGFYtBuwrUqBrvRde+mzU0V2WEl4U03tIC1FY/7qNBi09urPU9zTNS6uzLK2MKQtDRCzE8wO4zBjzqfoe5psN1tkcVKJo/vJSLVGJqoFg3C4IfHJyPM4SUhmLlfo25ol6tSFWXSoDiA80nU8xiDA4EHONS9G3b7UHbVkQPTqK4ZgPpqqpZST/wCWYDTGJ+8G31/q1Vfe2lF3fasxcgyXVbbrZZjKcOVyRAAJmNDNtubu5mFRa+2Zc9zoaHH3EASP9z58x1el2i+k9yoqbKrctat7ZPeWV1tCAzgw2Ykxb8EfGqz7IsPcJAuBMlge8w0RbPEZ4M/nVrZ7N6qU0sQhVtXgF/JggZziecxPES1dgKNZ1rWI3ML3HGICqDa+CYOB86Z54J9wdTouySEqBflFYgEDntIBPzjGpulC2p9VSmkAioyuoVuQcAxngzP3GjO669XanTtHtqhhVDgyD8hS2J+wn7jVHadRQXm1S1QBQbnWw+Wkr5jiYHjTVkHYM71/fprVZkdkYIXV1udUyuBBYkSJiWIUfOpeh1Rt9zUFYoQQJN9xUhb8OLoUMSTwDJgcDVPfUqlL2q72umQbCtkSSDI7pMgxbnHngbXALFGH7uoImm5MsCAZkgg5k2+Jwp50INwdf0NJKSsO1/VtIsTTpAIfpBZOP/cJj4J5EazQLb9Tr01C06hCCYHtg+fkiedZq/qS8kK+D6i1FX3SJ9TATxJ51Lof1TYgxUCszrAADR58jgj58xqaLMEdb3FNXNF1NRK0FlLxbBkkCZGYP5GhtDa7io5QpBAsR25VTBPdAHEcAxJA0yVunCq9NnH05WEA44zFwIOeRqHqG2oofdaVaCBaRJPkKP8AETH+uiKcx9TdORmpU0HuBYVlyCSJEE8BZEzInnEDXm8pUKVI/wAJVa4i5AJJlc/cyTxz+kaZt3Vo7Yt7yVKgILIQBahK/F2S3z9vvpB31WrXYF4KKQJZpCyQDzwJzI4nUZPsOgft6lVm95LkaY+VZhH+Y7Tg/wCE/Giv/wCK3BpK9SymIuUD21ZVBksBMqLyO2JJM+dMfR/T/tSi1aZvMF5InAusMRdOBGIxMyNGqOypbdL95/Ee+YKkyRwTE3QJ7TplDyDd4E3rfVt4qwlABail/cNNRVIBMmUNhHiYHzjBJJFU1ULruaIdBa1KkhMBbhineyk3ThsgGTJww0fUtPbtbWQiBCjzDNaCSSEgqBicW+LtLHWeuKH/AIQajet9M1j9a8lR3W2EkgfGfqGBR0uRbAG93Bo1XRbWqEAq9QtTqAc/S3lhyCpEAATop05wGVagK4VS9P8AmLMYRyxhFJtk2xAgEkgNW6tQr7o+/VpEglYqVKn8s/y4EIXViDnBAAAzoVX6htlVUpM9MW9yqbRUMkyyEspiQJKmREAnBlLU2jJBj1PuV2W+9/bgVK8mrWJAFJpAi1ZwoMsHmSTzoD1PrCVdosEhmqs8nMSSzfEkk/GhfUdp7MF2NRWmxlgcRMp9QIUyCZ8cZ17TqINsaTJJdvcptJlQA6sscGWCt/X51KWSkCqNu58NVIiCMwTOI/JH+n3399QtjLbaCCP5p5E44BxBPj9NFOl10amUqT/DW8wLYBZVIOO4szKZkYWMcGr17Y0EIai169wP2+I82icTnBnTOkTPU3VJZJqO5UwgGODNwJyP5jGM+fGj3SepbdWJqAmXDMtym7yIVll0PJMrM+Y0p0a4ZkMlVXm0Ax58wM/ef8o02bPpH7+/ZUuqogU/4YHAUgDluJgCBnwKxngRxOiUPVVLcONulQIgtFOwlWMyDKkwRgnH0jnxLNQentgQWVQVvuUAAScT4ALE25jx4E8+6TZ0si6m7V2QAFuCfMEcKASBPn8486j6jQ0ijr7lWswuqFZAg3KsE8MR9PHMzzovUSwzkmH/AFZ19KeyrU2W9mXggst1TPcVBAyTiRiCJnSX07dbNzTFQBaywGJJ/iknLAgRJmAIkQIBxqSvQri1IJpSYRlmJIucL8gj6pj8aEdRqrfhlKmRDWxaThSDHHGf7DU5z8DJM99QXV6mJMXQDAuEgFTEDAxJ+2BGpP3ZKVIvRpg1KAJZQSwKkMaqGF+grdBJwVWJ1S23RC5sVLAv+EmZkH/EUMntDcRnR/rdN9rTNP3qlWoq2hR7DZZSSLrCwKgZPgA9wLAE6dt2znQI2vQjWT3txXo00q3VlNRgqCWJweDkwU8YETwAXb+1WoikbmeoyXIpAb3EtCglRIMx+Dpr9Pekqu2rUg5o1adRGFFqt9kxc9IW3hGIuYEAlhcMHGs9YdbX93VV25p1ds6V77gwim4Asbllg5LCQefuZxGg8iZSpVSIDOsU1dgh/wAVuTGfI0zemd4FLbfbUw1ZnBL4viRALObQJgRBPmDxoV1DaOl5XtmtIYgSEqhXpnjypwYgEY150bd1PdVKaUxaxIPcRM5/wsf5Se7wJmTpNOSG1Y08FfqqOlavSZRShjKggn6jAlov8QbRAk636LsXqGmqTeWI7R3SQIUKABJzk/c4AJ0x7d9vRqPU3NM1nMlLbkYuRyoyDzMm0KPtAO/QbKbylemlT6mZhHti0EqLsliYBJALWjhYGmdMm3RX6j6ervVHuWh5KAAgiACPI7j5LEZHkKcwdD6iNnuCrItSRajmMESV7DcFPOMGJ+Rpp2fU+nP21QajF73y7BiZhbUXIAJzmI176tpdOrbMChVoq9ElqafQSn8wUMASwPdiTP5jVapWhbt0y31Gl0o1GNai4qGCwCjBImMCNZpZ2/rPYBVFfaKaoADlUUhiBF0kTLfUZ8nWapvj5BUvDO+azWaWKvqlqTlXE9zdsd0fA8QDAu8yImdRKN0M+q9TaJcXIkgfngzMfM6C7v1lT9sNRipdhcwAcfV5HIH6+MT7sfWlF0l+1hMqO4zJEcAkmJwNDcjrQqetOnhawr3EIwLqsQVOQ0qxmD5MfEj5F9A6Lt0KrVr00k2hR3T9JFxiOSRH2XyNOvVvVu0vCiqrOoJClZUyPmJ4njBmNKG6pIbK7sttxq+2kB2AywuWCLVlQLowPLHQVXaANfp/pVDbCtVdgEkglmlYByQD4JjA+I8aBeuf2ge0aa7RpZCGcsjFSCCLTkEmM/P3EHQbqNaslFlSoUo1GmnRY3gzMySBasjhh4jMkaGb3duWorTAqk/zuxLQpDhgssKaiWU2iIEc6LfZHJWXX2HUeokmk/8AIjVFtNFGObZkks2JJgCMDjQbrW0Xb2U61Mown3HY0nUNwACCbcWnvj9ZktlLfU6yiizF69TtWhTDKlFSTklQtR7fIZgDI8GTTPpLaL/FLUxTItAlWqOUH1tyAHj6VPlDMEjQkFUKXTOkrulLQziMilYBicySpnPEHyY8CluukNt1l1AploIi54EZ/lBIu8R+IIOmTd7KkXVaVEutNCzgtayDNs1Raecwzfa4gDS4u2eqbkq1GRSCzEA28CbSbuYiT4mfiSoNl3ovp+s11ajVNNUlqZqQsxgdxUossGXJjBnjOu76Q77N6tOGoowK8XKXVyV4GARMcCTGDo3Q6VuqVENTFFldioLMA0khSLDNNHxIclTAhpwBt1bqjtS3Xtl2W+5wyWtBV1JiIASozJGOBGjqJJJlNO22gIvSjW277qs83qChDJdNyqoZQBaAgnH+E/OlrdG+XumGgcgNHOPE86srvqntimGhMoVGZUk93AB5jJB48DVDcLDMswVMYiCZicGMj76DdsWistULI8H/AK/+9O/pHrS0FZmk07YHgSYLAmJMxMSOCNJzbMlTbBHjEE5/5fnXiUWAgg+Mf5/2zrhWNW96pV3FWWc1F4HMxzAMSD+f76ynuKrqQHGCDlThhx3RP5JnmIOTqf0sVpBi1BWygZ7spkEwCCJbj8KfvLn1Xpibh/4FPvg90jICLD4KwxDkWNiFMj4daPdib+xR2XqShWVVNVqLlQDTZppswOBccmm0AkEhl4t0rVN0TZTKKYMzEMT9zmc4/p8a06sgVje9zgxBAEryD8QZJiP6602mzdmVVdliQL+LgCQv2J48f56nqSd5HivAcrdc9p8KWpKCQrRIMySeG+G4MlfidNXp308N1Rq7muPcdrlpqSISSCoEH6ixzOJAH8uub0RUqlWApgsyqbiwnzzmFhVU58/rrqXpza772RG329OWBVHq1AzMpBvYBCc2jkzA8CBq2nKT5FkleAv61oNXpfu9K2mbpV4zTdIZCAItM8HIIx51zXd72vvX9iqlRTSP/i1BkFzIuX+a0rLxMAQBGdNHWPUO+pOzVKNBjTMVGp1WHxwrrMEEj4gnjS710Owo7ultK/vgFq7FZSqpIaw2sxACiFkYAAOulJSVHRtOwBu6TELtaoA3O2Wpt3n+dEirRP4s9xZ+AvyNE6e5oULq6UyqrBQkqqnBTC9xMETcoaSIkzIh9XbNN2lPqFG4M7IjN/h7gkMIwwkA6B7WqyKjMLzTYxTJMSMXXEwCPAi3k4ORmhKvs06qwvAwp7pPv1XphqgAtsvemoGFkm2TgsYOYBPbqzVfbinUJhhAJqOiu2fgAhQP+EA8Z40tU98jNcZWMGlIJOIxdPz9WF4zOpamyDEWQVsGFZmPEBSswrTaCciT500Yu7I9jVtzUZzUDuOCtoiFkjgEgCZ85P6nTP0jrQ3Cjb+370JFqrEL9UkcAljkyWPMaX36QioGNJihAULKBmYiAbZggYmAYjnOrqdHvpq7bd6BqCUcIHBUDgAKWI+R+CZ5GhQfcla7FDcIAxC0WZZwQGYR4zAn/rnnXus71waDkjyDWTHjtAgY8azSekynqPwfSulXrdVkqNezWluwfV/L3SCIj4A5OMjRTYdSAVwZtpY+lpAUeARMfBkyeONKfqr1RSLIVeoUuFxB4mIKjmPM88gao8CN2Lf73Up32RC4wpHmPIwWAxMTxzqHa7hhLN23Tx9sWnTZV69tUoFVtqOyxcEYCBJEnyD9MAg5+2EPqPVgULGVMz4Ez8DwR5jjWXUSXA8QbXuNdXByASSD4XnnkRmB+mr/AP8AuTNZRIU+0pVCyhiASJIMTmOec+dLjXOQCSSYIH/YH+0nV/YbYGQTc5+lVn5yY/rH40E2uBml3LXSivvsXaymGuMC44mQvlnPAuxBM/cxR9QFanvl3USFpLHfU7T3uXMsv5JABgWjBG+nNmTuCziVQ9ylZwYHxH839Y07eptzSZBQNMU2CBVL/wCERYRjBJAkePjnVYyqIjEzo9B9xWZhVIqVA5rwQixi1QxwZEnxAgY51J1vfVAqeyLLjbxAx8En8DOANXmvooVWQjyLpE93mM2kpb+QOToA7kVD7i+JByIJ/HIMciOc8DU5ZeQos9B6c1S9qhMH/wAvLe80yoicAn58fYwZOr7ja2B4KVWV0LO2RAgSmZDXBbSBEEgibtMu76lTp7ejXFOmXDBxUaRBliVkEEsJBKzDQT5GuebvfCs7FkKEGUIcsEnhbicDnHH2M6viKFy2VN71bdM8M5a0cAmyJ5HEA/YAabNywp0BVUsr16LLUWJE0jaCbREMjP3cSq8RrNv04bpD3I249w1KldibU5KveGtIYqRaE4uGY0a3qrW2X+1Rqs1vciJv+rBk9hjBxIZSAAY1LW4LaPJzHalWRlIMzyIxaDET9z9v76q1iSbjk3MCMiZk/wBJnRro+1FWiUtulsd0Adx/3ee4ZnyPxoZWclTce41DJnMAwf0M/rn40E8goqUtw68TnER8QY+xwOM6OdN3ClbaqFisEsouI7oJjGBJx8/GotpTawG2Ye8TywQXNxkiMScD5EnRnp25oElTTNOWNpWSEmXAP82T2kE5WeCJ1eCTIzwhr6B6UFZaVRmdFJNRmYGJHAnAJkz5jPmNdO6fRWjSKIhYKxAtgk3dwOTz3edAfTvTaji6oyOqkWlPggxmbYBYnEjPzxY656n2+0olaLIauQqr/iWJm3iJHaccD4GrSoSLONeq9yj7l1sCKDExaTBOSowCSc8/bBA0N2jWOrggEOIMFlle7McDHwfPxoj6g6ps66B1pVEqWy5uLguT8E4DDMfPjyR/TxetQqsBFF4GTyJJ+0+fmBjOs8o27KRdE3tVGa1WLlO0wGtWWIUArJg+AIm4iIJnpPRepLURRWaytTlDDMCZHJN1uZi848HxrnvQupV6bOERWd1WCcsAv0hGBleQJnHHOnPq1KpWVbqhKMIDlBdgKSFyGIGZJLcFROqwxEWeZFHqG4BpVpBGGAAgi2CB3DBEz3CQeZ05ejnp1FKuVASXSY7R9z8CZ/U65J1Z3RjTFW85jECCOTmRz8z/AG0V6HUq0zTqVKdOshIAR2YJgmQVsIJuWATIETA51mhalY7WC/6w6SiVqu82xD7Z3puwQygZKiXNiVyVMn7jSr6q6YqbupiVfvBVWlZPAgGIwJOY+/HXqfWl6iK22ai1F6tB6dpgqfEqwxIJEggHjXMOkdIqMaArA2VabimYA/iZNhb49wMsn8eNJT9Q1WnpFHZen1qISorpClyAlYggz/NYcmBi0jjunGqr7llQqL3VagNrYJBUASQwBPaOBOefGmajuV2wsNSiefcmyoQZA7YukxjOImNDuoGmEY0qbVLlN57mBF313ZAVDi9bh3EGCQNadSOMcmWErdMl9PdZ9nc+5UwIZVD/ACQYybuxSQZ7gBABkxrozezUoUmLwtR1Vagt/lMliQxgSbQpOAvJmdcaqCrUNoILNKhEW7g4CyCcyfE8kzJk56fqGiyMHkrBKuoID5ntJ5HBMDx86EZyihJxTZ3geotv4csPBSnUdT+GVSp/Q6zSEf2obmfppD8MP9TOs03qRBRt6t9QKGf25AcMPdVmkZMqASQB+BknlTnXPK26ZZF5Y5VSPMkTI+OcZ8a6H1z03RW1lrO5a8gwIESAStp4iJiGjSxS9NK9O5aihwQIIzLDIWBkRMkxEHUmpN5HpCvT6zUACyQRjH2wAf11b228etAHAUllI8gngn5zgfGvd10AqVYNMi7HIIg5g8/Pxq3tKbW45kRdiZHyOMZzOf8AOU6WRom/T7CxUAYYZgg8HzJA7o/TGm3pfpdN09SuhaihMBCD/tCoYG4z2hpi0TGMeUQ7mihCe4COSTj9Aec/MDga6H6X6pWYGnQomoxRQalU1LAZZVYiL4IlewAC3JGYppfJ0kMadBTa7f3TczwjRTaO4ckEgzM5MZAA8TrnfrHqor1gyD3JMEUgCq3QIu4knkTz4+b/AKrp1Kc0apNao5Um4kU1XEhaIIUDgSZbGDOqDdYSnTUBYqFmJNkx5QjNwH2nHP2105JvbYFjIO31KvTHvMKYuNyg3lgB2yYKjIAIyZ5nXtNneHvdSi3KKaKqIAWI+q/AYzGIzyTOr1PqdSuajVCaiJEFokEmfnAkxAnmPA1T3O79kuxJeqFjAuCZMysfPziJ5ETLc08cB7BTqtKsqg1t1UepJVQ37u4UkRBJXCwVxAOeB2kgt96I3NNQyhamL3tEEA4iSSpc/AgcEEgrrSn1Rkqq9XEd5lQxzmAoYCCO0SQAG1Z6h6p3e4FlN6aoLjaqW9uBliTJLHyOeCMa0OUZIWmgZsqxUyhgjtKGcfIdDkj8/AI04bJaR2JqsCjVGqfJgqjqox/KSSJ/+sJj7Oqxhhc/0qVZbpPOQomeMMP/ALY6j1l6bdN1ItwwyJu847hkExzP41jmatLkXfTvWE24HuNUVKiBGCqJ47WzgicECOR8a0Td0kWt7i330zYbR2XBipEkEG4gGJ5JjGKP7sGpoe2W7IkyfvE+PjA441d6bty9WxlZggF9olkCTmJEgkoTPzrVFttEHwy51LbVEo1NwzAifaJRlJBZGYgwMghlU5jkeBa19VSiNmtYgDzTwxDMJlGfN4BBnIIMxHATW3lKpQ9oI90Vbe0TJJYAhcsYCiYAWMTxoC3VKhCJJ9sR2BjEjg5JyAf8vzqu+m6JONpBxvUNYqKVxRP/AOYu55JAnEmPP21Ro1CtSA5UyCsYkc/VGMRnWJ06qVJtYA4PgHzBn/rA451m72zKUA7hAFxJADRIUzBEf3/pqSduxmqGKr6dQs3s1VZuQqkDH3Vskj/dwM6LUfTSna/vDZeo/t0xUYq1hwSoUjLSTBBHj8p1TaVaahiCzEC4dxXuEgC3DT+fnGJLj03ddQ76x/iOuEaoSwgDvsRosiLSfJkA/Nou1VCO0yjtdjVpblKiP9dMFCxGSRJmAB2Q02gcDgkkP/W+lVKlBF3G/p00KKSBSpqk+CWa7Exj7HXK93uWG5tYMltQhlRrcOeVP8uIEXQMY13H076VoUEFqWvyS1rsPteVLYH310HcR5KpHFKHTWp1mUbrbyCBddStbObSywYycDVirtzRVqYrSVJI7KRRiZsANsXMxIPdEGfBAevUdGlSp1XrsDAtWncpaYW0vAM9wJiD8jiNcw2m1Fc1ihKBaT1F4UMVIIDD6fJEZMhZ+Ak3GAYJyH79nO6ejXmqqu1QkBlJBH+97ZwKc9kqfK48639Z+hl2lF9zRYsVf3alN1vpt3XSqsTHOQSQQTxOlP0R6qOzqqpRfaqVFZ2VBcFwPpHxE4+Dga7j6h261Nu6t9LKQfwRrLq95IvoviL7nN+uVfbpo1ZUruqe5CrbQoqc2oIIvgHuPecWlZEJn/5Bqa1WFvuMQJUuwTkinddFkdhDGOTmSdFR6lp1xR2tZhTo0ja7mAX9uYuAz9ftDByLiSJkLHWN0r1nVKiCmzH6GheYwpJIBECJOtj1FVoz7GnTI9/sHpotVAQCoY3ZIgwQe3wV+f76gbqZABF1xMg4gfMC3kmc/wBtFukdOO52W6UMS22HugcyCYMfERn8j4nS/slVyC4YAEXmTkEiT8THnjI1mjcnRSaWH5LBrTlnMnmQJ/uP7azU+/p0xUb2qgKT2llBJ+8gxz/3POvNW2pE6Y90/U7Ov8hAkMCRPgz9z2kT+NSvvUZBcxU25CqI5kcnMfEEDMczpD3lcU9ygptes99kxIJkL9onPmZ1YbrSByoBESbQZtz/AJnUKlHgd0wxvvUKpdazgOpUg/T4H0GQMjwAOMY0C6fuC1Ud0gzk5BgcAGRz4IP41a29D99Wq96UwhJJb/aPGIAHJkj45nxoV0/at9LSLZKg8YEkieZxgcjRcXVsKpPBdGwQ1e1TUDDPdgGc5j8/0x8afuh+rDQo00JeiDKuadNWm3IhkzLAESVnP66j6Z6XNPavXqBLmixGYCSGhu0sBb9Q8n8aH0d+ptQU/a9tmC1TUIHcQJPaQUXBgR55uJ1SCcXliyd4K/WuvfvZeq1wLGVk9wWSAvaIxHOP89Ua26QKCzFwRkxDGCYhjAjweT8iI0X3vU6NfbmkKCPVbK15WTae4gKqkrAIBYrd8GZILcen1RgzBlcg2qsAgjDArEKcZjP9tTlBJ2zk7QU6FvgM5sBNv8QIpInlz3Rj6VEfc+JWm9++jAHaiU3KTcQArKUmcmbRABxoVtErijbTZCCQplMyCAZYNIBuiQOQBgkatW1WRSr2ICWX21tVTaFLF2lnZRjmRJki4jTqq4OZp1XaFQhLJXLrBKl0MxEkOv5wD8cRGhHTKbmqBBRkyQckqTBxkMM5I8a3q9Fao5ZmdxxNQls/gEEcH/oHUu06BQuB9sVLge2l7gdRHIEsGPOAZxweNTbzg4KdQ3httSnawmGtySSRJyQQARHkcSYGr1fdpS6QlAgh3uqPOOSQAPGIBI+ZHzoJuvR6CmatOsrBgGQXwTmDBU2gjyrAHnOI0y+srKfTaNJkMimoFRvqJiSZ5yZ+eBqc+yZfR7tCJT9PblKKVxTNrqahMEi0EmeMQAT+JkzA1aZKtN3aVV3p28XBiWVSAfnMgxq50/11vKVOioIspIqgBZlQDEo2OGIJXmM6p9B60KNem7077Pc9ubiDINiwDIAaB+g1qtWqI5zYW2A9t6b1baZVWFN1EEwPIJm4XceSQDzpaNIRTNqkDjEEwRz+Y+cZj7nOt+oqm8qh3QFVAp0gsoP+OCZLNg/oNVuidpmwlz/KUu4nwSeVBxkZ8ROuaW4W+kKJu2dFtVQVBN2YBtJIDDyQCYME/wBrm6fb01PuU6lQuCUbtE4kfOLiCSeTJjOr/qPeijTsFIU4dTaocdoHdyAS4OSZ7QRBPJA0PUm3djfRQMqsBaH+nMSB28SbmJwAftp4xp1YsnhFWju7ijBLiAFqHkQFAIibfEz+OInTJv8Aq99FA7IAEinFn1XZBaFUAhpkKYH4JC9UekabEU0Jg96X3iB9TMWgA2nAkTd45jq7EMOykyVFY3l6gYQczZhg4uBClpIIxqsVQjdhP1NQ3D1jUqFT29qlIDzYzBSO4lbpkiBnJGmAdX3u72aoVUrapDlTEp2uLywAcxJMjBMZOAXprrVdzUZNuHZbUZ/cNtrgD/Y+QYJNmf8AUp0v1Gm22u5oNTVnetC5IVDUUxNwkBWUkggYBngApFUl9DydtiZ1FSZLlgQe0s3MdsnAuMCJ/T/ETP0Xb0yK9QuKdlBiLWHce0BSp5m6Pn4MjQ3q+6JkEwRcGYraTgx28KCP5f1++puirRHuGrYU9sooVXNjMpySycmDLYP4WRrJJPNlocoi23URcz/QZGAJDH9SYJ/P/wAjjX0V1Gp7m0vBtVqd34BWR4mdfNW96eEN1MXU4kTEY8q2Qfm2Trv/AKAqpuOnUYJZPbCQf90lSOftx40s1ax3Hg6d+DjvSerI1Wp23B2gCIZZLDmBN3cSJA7xzGrm89KA0Q6BUI+tS1pU+QRg47ecm5YB50W9Y+mrd9SFLBbtUCZJHcBInuJuAwAPnUvq7YsqA03NWozFipp1C1uTBMx7Ygcw2WzkjV9Fb9Oyev06leciv6Z3ibPdgORbUU03IySGxE8YMHOI+fOdR6Qm13RpqC7M0LmQJUZxBkXXSOCv51T6nt1ZwxUrKmabDuBIPiQYB4J/XiNH+ktR3G4oGsWpu1E0pIJDMFABxkXWt84I+cLDGovnDObuD/sB9T2wFVxacGO4QR8AgGJHGs151qnZXqKDcA2GkNPn6pz+fPyedZq+2awDdFgzqe0FKq6hw7ISsn4HaYHP/Q1X2OyZ3QhTDOARnuAEnGQQPMzGNFOqbpn3H8YCVEQmf1Ynk+PjW/Ut4FQrQW1SQRcZMeQR8NjEkfnxPCEtjV6a2602DULluVoKUrhnksLmUKhOe1ZAEYORPUkSpSa5kV1LPSCgKTxdkfyjAUSJho4AIwbxXyGtBA7QSP0j4mTE+dS9Z6mrKrKYuABIIgZIwoOBGYjn8mS52qOSp2dE9abFKWzpVXa4Mi01N30Wi5QCBaZW4HtyYyBMrVfq25qK19JpqFcKkjBkg07ZkiLZyMtkkFQHV/UG5daXuNCCGpr7h5iA8A9pmSAIAM6yh6gYN7ljXKsyGYtOFBY5xJPI/miRgCjeRRh6p16i9LFIUSXhlR24m6Ct0QYEtAJPnxoJWrs5spyTyPM4BOQCcCTk+DOo9w9Tc12eraGPdBnMdoELHcf9DMaI9RojaFbG/iQy1BCHukCQChJWDEyQTORiZS6nY6wits61ep2hYINOcRcswBdGMkE/djjTRsepBpSrU2/t0QAajgWqgORTVQPIALSpPKwM6A7TrKuyUDTQKVhyQKbLcSzQBCwDbEi7ABkQNU6lIe5Dg9sSQxYGJ4IUQIIEqsDOl3NDbUMdTp77gVP3alNME1C5V6IC5AAJAJDADhZMnPdoDW3FeswxTWxS0oS0eADJXmODP66h2fXa1CmbWDISV+pCATzz/S4j5jV+vtalZRZUgrTF5QAIpJPaQgHCjJJaII8gKaUxfaCK+2q3/wC2ALxKzYX5AMEmGPEz8A4yC/7QNyXhhetOxbVYQQIHiSOR/WdU9hvRSCsoLFWEZtwCCQAogzzJ/wAI5E6OftIrI+zoPBBUAHEYYXfnyYBxrO1UommHtYvUemGwE1ELEWhSt57SBHYAQBBlpOB841J17aVWG1otT7nz7YGQS0QCMm5YMc5PnVrovQNw+4q0qcpcPpqOSVXkD3FII7f5ofjgjVbebhlCrUqEVKNcEAsGKAx3Bp71IWQZjnjOrtJpP5Ixu2iztk9oX2GxCMkgEC7EQDN04bwPOvPSdce67VFVlJPa5NoJbLQASSJ4E4nGBDBuPTm4qVWPtKysFcGAIBYqGZLYiAzBAQYgnM6k9P8ApkBXsenTpLVcq8QzhWETkKEEjzGOCMHRt60RT6GBut9afdLVQXVgApGJgXgCD3HALJkk5GSDADbawladjVDBdoMQcQZJMrieATcRiAdFeqstFmShVpMKatLoSpYFlMXfzCRzJyOBAJi23patWPvIlkgMCpAnkzaMKnAJMyfBJ0Iq5M6TqKJqPQVRL1q9lwCgIbrmzBW4qpDYEefmJBmjuhUmqHU2AAmpTLBwGW4WrwAZItBIk5BlWobHp4plRVqWio4ZxmmogAmGIFxEkffMRrXqGxFF6S0qjtRMuAUBRzm3EATJADHyD+NXSojyU+l1tur1Klc2k1AAh44+tSSFJBbyJtnK6I7zrc7gV9rLCutKjdZ3U2FUOQQb5NlL/eU8/bS91DdlGirTFR2QEq4AKxIIBFrKQRIPgyAMyBO13LpR/hvDIbwRIKnuHPEw0yM4HEazOfSjQo9T+gn6o27hStQAMxVp5JIBJJMdxgmSRycYMCn6e2yMzSbVZGWYnuKtaOMScc/18Dn3rVKV1WtcwIRKZkkg5JmIAGOT8/Gi/TKO2CUCzu3eAwWSIJHZHjznzPmBqOadjJ5QN2lWXAudWEGVBu7eAM/5njXXP2PdXZWrbViCrD94ptwTcQHEAAYaDj/F98co9n3a6rSVwxYIByST2j7ZgACdPHorp25V2Khvf2qipQUk96592ln+WoGgEYDAHmdM1UbD/wBUN37SK7UQtRKZZlYEFSJQeSJnu5A/MwYGo+ldCqUKTvWmlSHd7dIxUaZE1HUKTC4keCZJEgkvU5Te7A1aWUqpchmCZGBgiGklTPGRpT9QddqVNlQdFzUVGeoxMs4AFozaAACDI845nS/x3t3WPr5UWhb9UkVWIKIhVispGADi4KBmMz+SOdL1LcVFlGYAyGSpmQ3MAjgnGfsPjRtVc7S5qLBmZpqlhYwUfyiCWY5EqYgfHAXdIFHJUTNp88ER+Jn9Rpp4l9k4PBPS9OvVUOKiAMJyw1mh1WtBIEL9iBj/AJfH21mrLVjXAPTmQ0d6BE+MzzJjmdRBvcJxDH7gDGm/Y+l6JZVRr6glrqgFlkMB2/JYEAz+gjWdL2xAVGCrQdQpcM6Llj/5hU/UYEEMJgXKdS2ZyC7AW5SnTooq9zAXF7TaQwGBPwQwJjMCPOhg2zkK4WVmM4UkCbSZyT8fj510XrfpjcO4ooHNNJ+qECzn/fZlm2TMTgRE609PbRSKG3QU1qU6+5Y1CZYFUgYxHKQf8QnxppRpr5DF3ZS6BT3NyW0jVFS9WYBS1pEhBfKr+TBloByDq90noio1y7dQ9QuvfuHVFzAutS+4cgFgIj7Ese2oiKtRK9ZKoDVLCP8AZrTWACDaLIwCBJ/Qwk9S9R1qtap7la8tChsqoAzIUGCD4n5zEarN7cE1kubroKIapNRqtSnLdizTMCZJaWIAnn4OJOb3XPSancCtQFN1dA9tOVGGpySDbyCT4EzgaXK+/dRe1QszC2THAAB8ZXxj4OiKepaYVXWkDVSkQalQ3Am5WvgkgwZBUyIIgZOpRlF9h2miv+5r++lav0IoWZu7RKmLThuQIkSw+51Z3nWHd1pCkxSktihbRFv1dxX6gsiPmJ4tIboPTn3FRioeyQGCAwZkx9Ugff8Atzpx2NEUKkE32lweVKnIUQJjIaIuBHJEiAk2/gLpAZdnThVcMEUFyWQG2Wtg3YY+JgEdsSBGrVbZPQtLUIUTegBtIIYAm1iOFmRAGcfF7cdW2tVAlaqjPyCoICyCPpAHAKiCfnyI1U6TuKYb2aRqbmgbZCp9bSLFloAExKk5hgp86aaVCxbsHUghRGFK1blIZi0hST9sgxE8Y1d9d06Z259qoKiwMgzEdsT5AM682ie4hUGmwETSWo14AgSQqQVAIABPJMHDa39W9G2qbH+GLaoFxBOcyYP5GftjWZxppmqL6WHdp0iuaoZarLdTotcoIyUBIjkxF3OZA8nQz9p3Q027LUepUqmtRIDMVJVkIgSoHZDGJk4GT4IdN6tUWrtzU3Sg1dsttT2S4lXcQ3fdMLyDk4jGs/aYK9WihqNt3p5KVKVwDExIKktDcEQxnPEavSWmRWdQu7Xe1dxSWotZxUrMEYG24wJBCquAwIlhAiTzwqU94Fbc0Xqfw76gAQiye2D9MlB8ScwYMaOnfUBQ6citbuBSS1smBUUdrRwWaQP/AGmeRoJV2opbrcdqMKVckkKIbtAKZ4Ki4lQIJ5gc1cutElHpZWSknsuHIUxhkPw0Wm4hbmi6DiAIiG0wdJ2targVBRLksWb6SrETMQGJtIsY8FsCNab7a7bcpuKovSFF3uCLSaqhTxbOCCZwDnjNfpfRqyb1EV4LHJALBfgiGRXTgyMcyoGNGD6nXwCS6V+h/f06lK+nWe92udUsYtDN9QIKgC5gCoB48gaEdJ6TVq+7cFRaRIZQplUJJkEQWYwYaZgZDHTd/wDpVSQy1WzcWJK9xtYAWBFBzGbp5mZkVjSoe5zUaoSQ5V2IDCfqMQQRlQRIgTgmLXZKqEkbKvuhuKVEitUDhqjFQSSGZbkYGIKuCRkhmBGBOge19PMS6Gog7WQpdi8PkKSIwAG5mFY8AS1dH2e4TqO89hxiHBA5Yk2QDAzkGSBAYHE6t9f3LrQNB6aJV3FQW9pBNS7tfi0qSBIFsfTGZ1ncVsd/JdS61+HKOn7JDcXYU1zHBYz8LImB8RzOt6VapKWMP4ZBOIuIMg8A8AccR+NS9W6rUR7GVZRWpgZNufGZBBGPP9dRdDCs606kqpN0gS2B4OSP0B541NNNDNNNjJ0noe4KVa6ghSZaLbrg+BkknPzEyeYyyeh/Wj1+rKrIKcipcFJgsbeBGFFuB+TOY1S6L6kH7tudqQyK/wBLCFcEgc3MJW7JgE58TI89H9ErjdUtxt2c0l3JRkBFpQAFmJvzCsDmZ+dc22qj4DjLfkcutbOrsqtQk/8AgqlS8R/5Du0mRx7TNmeFJzg65puA71K1ORTp06jCyT/NkHiLcnA+/gxruXqAhlKlQQVII+QfkeRyI++uF77ptOhvnQlnp23Whu6MQjTHAx+AJ++dcl5+wk6pf7VMAuyBb1psWIETxBAXBuOOCNDd11ANQVCTcpukyQREc8z44AA0Vq1nhjSFqwM+IJC8/rGPA0J3HTC5kE4HYpP1EAk/AnAJPHP408VKRBNIphr+4qDPmDrNQLtiwkU3IPBCkjWaO0O9j9tqLbbce3unwVgVKcgVMke2TK2FgrjnuAwSJ0+7OgWprSShSNMxVsAsWGWZBmSoYwZEkTjGg27/AGX1nf2n3dSojTf2Ji8fUBaRmoCSZB7eZgjNh0l9puhR3tWrWcqf3SsKjBWIH0MuQHH3mQTzOtMcE3ksbnpZ2t9B2IR6Dvt34dCgJNKQZgAsUkkgSMxoD0L0h7u/a4hVWglc2RALNERaeUTgjmT5I02dT29b3aPuWmkHVWNkEHhTAYrZc1hMIQbe2CNI1L1NUob7dGABCoStyhfbBtYn5uMWnFzD4GlcutR/RkltcvwoddVlqVwy2C8qi0xA8KSTcTIS0MJgk8TOhu36eQw9xBTgxcwP+6QMCQIM58cDV7eeplq1VqqgMsC4YSMi6JMEPgyAY/IUa9q9Q3DURUfKsYtfluIggYPAlQMeSCRoNWxY4M3VZFqq9EDsGFqkGWMGbBBzzBAGfsZEUlak7FgjNBS1oaPhkiRdibs4MTmdMfS+k7iqEWoqooLIJWC1txOIEsDdz8DOofXe1NOtAhV9tXiEFpvCubUAWZQKcffxobWlY25N0a+mupVdttvcFJB7jFxVYrcoaU7ULBWPaYuIiWMEEEnul+maW5DPUqOWqMSWYHgtcXNMGGIlRIBUsTMgE606Z6QZtptm/eEtNrmmzWYZbiGJEmLYBII+BGnLedMoUULr3BFQzMgmWINwMKoIWPBCxGrJKskndiz13oSUZ9v+Gq0yAxdVAwbh9Pc5PEHgjHyE2dZNky1BZUqICrKpJIkGWDCAZFlvIiRIMqJavqKuNw7IUYVGEUwFY2rxJAwMSTI5zrz1JVqNtfe3KAGqCKZIECwhbVUFivPDRFscknUZNNNopGLTVnjdDMEMalx9tVAUEE2A33CBaIX7nE5ibP7SegWUTXBIuWHUiJiQD+cD+utfT2+V6gak37sW7ICkSf8AAwcsjfNoAIJicEgz67q1quwLVQF7O6BgtwY5MBpHz/fU9XEkV0vaxL3tSk9LZs8gCjFxpuVDBwf5gboBgxI8CAdOm02e23tI+091id1OmClNDae5UntcESTCzPB8BaXRaNXbbV6Z9r+CBUBLBSTSHcTMwxBkj4/qV/Z8ql6igqlqk3AEsBaAwJYcEi4j5BwumdrTkhU1vTJ+gdK/8FQrG0lUKyVQYDOkljwALefhYgmQpbzYCnVq06lOncWRy5LuVlQZMEcsczH80nGXvo3UVXpJVyWM11mmt7D+IxwODNw/qMHSj1zaUF3NU0u4fwQqsRIw8wrGXIIGP9YOnu3H9FqlItdOrNU2W7Yv31K1BLlxw09hBiBkC0CDzkGB2x9LVaVSpVp1KyqqzUek6loOSwWFIEjgySJOIks+16clKhSVa4cvuVCVKmQCFJPMANIYQYOQfM6Y+r+odvQ27hgadQ9lRQQakYyJw6mR3fcTBxroVuk35BK9qF/oPqerSqA1TU9qmg8SxBCjALRMwbRn457t9l15WPvc03qIGa0j64lJyIAY+MkESMa5n1b1S8lEqH28EQoUkkLOeRkfaQOJOtOmdbqRVDEmlWFtUhrcSpWe0wCRnGQT95r6qTwS2OsjZ6i9yluq1cMoVwtRglQo7J7hhA3w14Jg+JzGl/qPqxq1KmvcWXuQGYUgjM3kkGAIggmDItGtOrMtTde0GW1QyL3wuAPPMETx84+NQdPoJUBKKKdsn/tPjnJnxrLLUaVdsltqbv6A3UNqDVZiRAAZsiQT4AJ7jn8Yn7a3HWBTX+FgsIZgMz+TOPMfJ+w1p6losbasob8dk+CRJn51XrbFUpK7uCWAIQROZz8Rjg5+2lirQ8+TetUuam13cwgNJ5/65/J00dJ9SbrbgihVSlTZTUBMkYAptdEkElYz5OMxpPrn+DTI5yPwJ1NRq2lTyGlSB54j+uDxyDpk6Oas+kG29/t1rmJelBSZUkZByD3CSsgZEfA1yP1H0X933a1bmY1HYOGOMiREiAMAfgDXTPTm7ars6WCpFIdpmMAggznkaUPXo9zbsxBHtsGlfgEA/rz4P+eorEi/MKBT7I7hyalX2qVpAay7mRbA+JkknCgfOhm9RqYXeNW9xpC0pSA2LXOD9KqFGQCZH6t2yemnTmcXWOXOFTuM2MIblVSIAiCDmRhF6fs3qP7dpVWkUwRmGwJcCQbR+smNbk4xWe5gdtmuz9S1tugpCYQkfV9yf9dZor1n0VVNZralBwAou9wiYUCSGyDjI+ZiBrNLtn5K7IPJ0f1Z1/c7XdU6irCQqtTDFibmabRABbHkkCV4LaLdZqbXqO0NKsfYc96CpAdCJteJgiMmCRBIJ0Op+t03tYU9ogKfS3uKAXJyQFm4ALJuwJIzzoG/qWjuW/8AFx7YLIERhAkxeIE1CWB8SBkH5pQl9iLqvrCpX2b02CLX25itBBViCAjowM5e0iBBnkDQH0v03bVbTuGhql9SO60CYBJmMnJZiMLyCQRQ6ztlrLuDTc0jQAHfCXgO1pGBBxBWMGAMRB/0waS+3UqC2sQtNUKAKBAHuFILMAO77GMSWIjHM38FJYivkv7701tAimkaRdrW9tSWZ1BvYst0rTtEw2YgkgnHnQqC1HpIFDVTJQhrrQMgQxwQyW8YH6EslLo1JmerVpCs6sYZAodeZgLHepWSZBuMaEdD6ftTVFbb1HooBUnu+o2knuaQtgJOREMMmDq6TRG0X+odeSjRNKujFVrWJF4ISJA7DIIVghGSAcg8nl/q/dJXK1aQIUU1SHCBllnwQAB5H4j8aJdfLPvKgrlrGZiveciYByACCFkYEg48DS51PZlKjUMAuUgzIUS7c/YZMY51Gcm1SKQSTtjRSRWqF5lUDKlNahlABBLMGI+oyYcC4GJBMw7rqdU0woeqtwUGmzdjgE8wYJgrz/wkkiSR9vb00RUppfUpQFnuVlW1jbEkgHB/xG4mFOtdzt3tACJQAUgd0v7ZkqJn2wsK0nk2m6C2WmmlgWLyVKdGmvehL9qr3BgA4PBYEBe4Tk/PwNV+qBWbbEvUrVWdDbcwVYiFWrgTBBZwJEYgckaGwSq9N2phBkkSFaoMEiWYCSGClSVxgRka99R+rGO7oVEs7A9px/vLLsVUg2dueIHnIXhJMfu6J+k7evt6sNSSoHrCyo9RrbwxAXtUASRhvbjkT4Nz1Z6oWr0xlsKMHZKgIBCky+CDBU3KQfII40U23Vlqe2Khp1gTegHZ7YnJsyyur+cmBghSToZ6i2K/ue6IBABQRImUoUwZiRz/AG1PWxJD6WYsn9L0kq7CkauQRtUm4hYBZYkRaQGKn5IPydMfUOh0fadaBQ1CLQyvPI+kgExgcwB/WNKPovauvT/cqC62itWmWOAtOpm0SQLY5if0xp59Z71W2VR1g1KVjAqQYuYD6h4KmfGCPGmeVJf7gEauLET0Nvk2+zql7hUNZkJi5bhZatsiSbieRxzGsXqVB93ubraQNNSHVMgi4QAMkkEg/wCc6oejNjVO23FWnerLW+kIWgFUaYkZGG+9o4jU3UfZXeVB7Vvu06bLkSWBeSDP8xz+nHGklPbT8Aq1I3pbh329BQzBaleq5cfVd7fm5gAYH+fOMrfXfU+6qk1GqswVSqFgqqRgEQCZuQLP+KPkaNeq6QG227LcAzVZXIkAcyMRODmcDS3uUvyoLfbOFzMyZ4PmfPnOpRmmm2NJcfRVobD3yzgqCVlgCFAHn6j/AK/jRbYUaJupgl1tPgKSeVEw3MN8cZGlncKQf+WB4xq90iulLcU2IdiCp5UA5zkgi2POqLgRqy4nSQTRRGJqWveLeI8A8EjifnRPY9EYypCmnMHOcmFgEjBYnn5nWv7stXe5tQe21TOBdYGP0EiJyAPsInGiKVxRU0xC1CoJZWjkmBJDWkEgyCsZnkR0dO3b4DKXgXPUPRCqAgAKrGcdvcScZyBMfeNKa1vqJF+ABMwPjEjxI07bujdSrUjmy1yTlgJKllMwQMT+mflPZLZXwRGSPBx9xjQi8tMeXCYQ6R05q6ILC99SwIkAkkQInGrPWugttVBmbXhx4Bi5cc8h1P3VhrVNzUWmlRAypTNqMpgyMnu/xQ3Mf21F1XqI3CL2H3EDF6mQWBMwVGIWQA2Mc4A1ZbUnZN3aOu+iuoGps0a+FBZCCJ7laRmeIYQI+P0H+rdperBXYdjGPBP+ueDoL+zHqjDbOkghK9OZxaKn8OZHwQvPidNfW9p2meSP+X+sayywzTDgT9xv3pdP2ivVaoGQOKZFthyJ4yPvzM8jSu3VJtksSjSIIAAAABgctjVxts7UypiKTskRHLXAT9pxJ+2hB25DtxF3mPH/AEP11ZztmbbWDoO2/aSQij93oMAAAWpSYAgSQDJjE690G2W6pBAPa/pxz+NZpPXkuwNhf9J16bunvA1iqv3QTkgBVtHaGERmB3Z+7+PTtOpt3RKS0nEMaMlEeDPeoBzaB/EXIOMERov1boKKXr7Zv3bcFZlV7agjCskgN9iIYHg+CjH1TVR3atRJrmiGWlUUey3I9wMWlgZUkBRnBggHW28C0JHrZkNemqmoFgLNUd4BaCG8tZFtxyQAdH+jGlTVq+3u92lJL+6wLj7UxTJC4nuwMgzI0sVkVt8twlSwd1OQJEvhSsZuMAiI8a6ttulUW25baIVWoReocBbYybRMmOYOStpHMT08uxp4VFip69pU9upqBmqkE22ESDiboCuAZBi0/IBB0NX1CVqom3Hv0qljbgmwAHtCyyjA4u5B4wWyp9f29ZqhFBQCBL+2xqKqg3A3Sbbi2YMRMnBGiPpyu1RjSNlADLOUloBBAUkqAoy1oHAPnml5on8hf1D0876srqq+5LISp7SbSVVTI77ldZcCbpxI1zetu6ibq423UlLkucXKCkj/AB/ZRgnzgnXTeuUxQoijTgMzAo5Us4pliTVGQUIMDAng4k65v0ui++3VpQllC01SmFwLiWtyAAAWYYIEfEaWayqGi8MdvT21pJsw9IpT3NTLVakBhJIMAC2yZUKvjMDwJ6mHpOKrFmYm6qs3K0wQIAiYIZlyJY8TGnfb+iqdFlNT6vbYLTumRkkYWQRIEpHI50tdW9pG7jUpUmZlUfDSZvD5hJGfHwTJLSXGRE6C79SoVKbd6UgkU6XvRgwzOwKzaVkLMLkZ5A0m7fY1Nxudx7Mqi9rYuCjuzdkBpgSByZ4GmT05tabU0PeXLBmgSrKeSTYQFH81xmR4EHS96NoPUr1of26ZqAs4buQj6TbwxILWqfKljNka55asK4dDBQ2opIje7bUdQtO5SxqWwGgMDAL3SoIMDGJ1P1pGOz3LCM16kj7yq8x8KPHxpg3G32A29MBLrDchpj3DiBcWEqQB/NMLiIIELnX3t2lZTEs71BHwzsB/W0/18aza/KNGj7WVf2dbFf3Asr3e5tq9NlP8rKZgdswRBOfI58Rna7sUwq1AdtVKo6ELNLiFMD6YUATAMzEnQ79lO/D2bcnlK4jGQQTMgXRIM90cYzmapvqb00WnQ9lyqr7l0kxBkiP8U4mSGyIjXOS6voCT6fsN/sy6iqnf06rTlWm7kAP4kFpgY8jQvqL0zu6i02axKIAk9wYM1pBPgTH4MHzoJv8A3dn1CsR3kC7GJmYJEGY8jH+mjPUulhN+aYqJUupXMzG20yCQfA5wPvxqLdpId43G252J3FPYwwvHvqwBE3Bj8mDA8z99D9/065lRmL1GiBTyWGRGMSJAj5P5Au7/AGcVlpU2DMjOwKG64MinkkCJ8zPOfmMU6u3Z8KrGmcBCwwMyARaSOSJA+RrtOOM8WDU5/AD1Pp7JPuIZHKmMCcQBxAPHzoaKICANhSy95E4yMHkQfif8suS9X2roaYQ1HJi4dqBRHwSSsYuafHgE6B9YNyqig/UKYgmDBi0SOdNhOkJyUtrvjtqqtSY4DgMmTwf8sDVkdbps0oGm2CXgLBEkASc5iZ5/WRfXNv7aUgtQNIzEiCR3AkqDjIOPGPnQU0WRCTxOP/r9Z/6jTZ7Ba4HT016gpVk3iutrPS7WAnznPgHtnSTvnBYO7Au2SB4A8H7n/vnRT0Ai1NyaNQwtWmRIMRaQ/P8A7dAeoUCtV0/wsQD+ukiktRoq/wDzX2E9tvA1IpJgSQvP6/b8fnRj0308bi6mykYMNIz85MjEzA+/xIXeiU5JPJj4Pxn7fHPzon0vqr0u0lrLpIWDx5IOOMd35zGLJK8kXxgav2UILtzScBg6gMJ+oEkEf5nP30ztuqtvtbhT7iLCvmKoHmQZ9zHcnPJ44V/RDlN+Kvapq+4ppqItMCoMfGMf666H1JVfBAIOYgczj/POoT5NEFg5TvSzblkTIYB2hROIB4GZ/wBNRVduWg+2wYEKcYYfk+QIH9Dq56kVaW4VmBIKuuDxwy/9tChvmqsRAE+B4A+/2HzoonLDLO7fvaO0TAEEx+qiDrNZQ34tHYv61FH+UazXdXg6o+T6D69uraRVaopn6QXYIZM/zNAZQMwPj+nP+uem/e2tStIup3Orko6g0lLdpUWgNABX6TccSMOlHpVDbh6jpS4MIEQsYAmSBe7EzieDmdJ/7RBSp7SpURBQqOyoRS7AQ2SlRQYJCiQSJ4IJGTtZDkXv2SbVq+83FRlRopFSXMCajAYPMmCNFfVHVavT3VKRKyi3UxKgqAQSHW1oJE9pMQPONKnpXa7k7V/aR2SpVDMFwWCCB3fZmP6n8aLdW6TXKrU3lRysD2iFVrWzCWtBP0lbRgmI8DU08Uhp8ham/u06b0XZqppyVUU6hWe4KJErba0dpJJxEat1Wp2qtS96pRTQo0hD1HtNuVJVRT8Pz/MT40h09tuaLD93Nsnkdolc572UkS2SeCROdNXorabnbpWBpLT3NY3U61RJJAaGS1oaDnAU5Inkadagm3uRdVp7iojVnq1JpqoC2203tIRslVJUgyGjMxAgHVz9j6vbu6lJA1VqgS8jsUATM8nObQR8nxNz1p1M1elVQ4VGR1H8Nhb9ZtAE3A8847TxjU37G9yR09KVOfcd3d2MQkm0SCQTISBA/URoJOw3aDnqjcGihFNTX3QghyCWEZLCAFCjyBCwYyTaQXS9ztNwHpblX2hqmad7dtvK90kAm4HIWcRM6cqvQlRizfSDdILMx+5+TdnzniNKnV6tDbhKTbYKJUPUZUsJukoWYmBIHdMcQvAFcUTfyE+vbM7TZFEFyrRi9TnFxJu5iTMCPEHXNPSNPafu9RqsvWLyik9qm5ApKz3T3jgkAHi6Tp1Xr1m3qLSb26db/wAoEW4InsDERz32qxKziTM3pXpVc0KRkgEk0YHcKhgq0FZi6SCCDCVSLgzaTljcROn9B3q1L7WglyEUGQ4UAGFOIB5ItiROY0q9Y2cbQE/UVQG7JMIPP58/fTDtOiOEuRkc1KZBkMrIMmAhLSpnKHIMtJOhPX6122YwLfaQKZyWtiP8lE4zOPOofyfci/8AH9rE/wDZDVqCugRViainET2kgloPExMREDkjTf0L0lVFOluGCQl8LksR3j7iBIPiO75My/sRRBsKp7Qx3DqTiTAQj9MnGq2wQe4rFixp1XUA8Dvc45nwcR551LUpN34DHt9gj1It3UqoIVh7S5JiAG/BmZI4M6Fbfc+5vqrsGW6kxlVunuAJ/wCHJEx8DidHuvtPVWEhSaA8TkOmP6Gfx+RqjtdhPUCpYKp2xbuGIDLgfnAnzn5nQgshm+Taru2pdTUqYWptxkLMAqouAkAYBGeM/bUnqfq5qkrCmoZHdIY3fqYH4Pk6k69sHO+20KGu2kKfwwliPgTg/wBoML3Xen1abvTlrrWMHCyouMZ+qBwPBGMjSb5NV2A4rcgDVoqLkZhKkZmJ44M5gnA/rrfbOxXxcPzMfJzgn/TQyptLmOT9seefj7z99XumVFLWMrNC4IOQfnPxPB/107VIX4NupPdtkeZZarBmOZ/wyOYgAfHOge8q1KkVKjFiSFUT4A4HgAYgD76O9U2YpoiwS6uy1FZYyCYUj8zI/pqBNg9cIqU1V1loVYLSZ/LRIIPgfbTQ4DPlfRQ6PRenVSoIk3CCPkR/rGtRsr6lpklmtwM5GPMc/wBtG9rSF0O2UgwQZk/8wD+p15uenJS3FVl7kpFCvuEcGQcfzf6c6VypjxVxI6fSUWkGR8krCAfzCLswZkeB9+ODDtKTMHX4OCqAmefz/wB9abneVHC+2CoViVgnwSfuZGAP+eri0VWoxu9vtDd05BEHj+05gaaxGsHvT6zbfe7diT3VEu+2YPGJhuPGddh3b9vxmDj5kH8nk/8AfXGuqUCimowf6pDMILH5GZnXVj1pPaFQ5BWQBz3ccf1/y0kimmxJ9e7UhVfPY4PPA4/t50t1tha8ZA5JyP8AqP8ATTr6sF9Mk+QwzPH3+IydKO0q+6JCO6txMCYJA7o/6+2jHgGpzZAfcUlVa0AmAQJGf+HWalbbU2zBTiVng+fI5MmIxxrNdjyLR9GbTbq23oVCoLwpvIBabTm7mc64j+0MQ/5erP3hgB/QEx8azWa2T4M69yHj9nlQjb9PUEhSlUkA4P8AGjI/Gi/7SWIbZgYBqsY8TaM/nJz9zrNZpXwUkDdltUXc0SEUFmS4gAT3vz88D+g+NNXRFD7Us/cZrCWyYDEASfAAAGs1mmQnb+xJ9cGentOc/wBhjUv7IaK+xSaBcEEGM/7Sv517rNdHn8GkEd3XY7vaSxy7zk5/hz/fOtPVSh9jWLi4jdsBdmBPGfH21ms1SXBDszmHqWgo2akKAbzmBPLjn8Af0Gmr09XY19oCxIG3aAScRSEf0kx+T86zWaEeRl7f06P6pYjbsRglIJGMduPxk6QN7UP7qBJi0+f946zWayfyOUa9DiQN/YyJ3NUHIDMwB4B7cx8/fXRPTO3QpuiVUkVqsGBP1nWazQXL+mT7fqEX1YP/APWf/wBA/wB00GFZjvTLE20XiScZQ4+M6zWaguX9FZdxh9UmBsiOf3SZ/wDdT0tdSxuKf/qr/eP7Y1ms0q4C/chW60xAT/hH921v0kfwyfMnPn6Tr3Was+CL5DfrTG7qkYPvvn9DoRuqhL1ASSFJC54EnA+Bga81mm0/YNq8nm3M5OSXEz541P1cd1b7BI/+Y1ms0ku3+8FIcMq0UH7rUMCQ+D551p1bmj/6U/5DXms0wnkk3DH2yJwIgfHOnf08f4dP7pTn/wCOs1mg+BoFj1AOw/8At/01zboLn5P1T+s/8hr3Wa6PDO1CkNZrNZpy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://www.darwin.museum.ru/expos/floor2/img/elnik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2590941" cy="3168352"/>
          </a:xfrm>
          <a:prstGeom prst="rect">
            <a:avLst/>
          </a:prstGeom>
          <a:noFill/>
        </p:spPr>
      </p:pic>
      <p:pic>
        <p:nvPicPr>
          <p:cNvPr id="30730" name="Picture 10" descr="http://www.netschools.ru/sch758/dyn/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65313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биоценоза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860032" cy="5877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Все </a:t>
            </a:r>
            <a:r>
              <a:rPr lang="ru-RU" dirty="0" smtClean="0"/>
              <a:t>организмы, обычно, живут в природе не изолированно, а в связи друг с другом, образуют определенные совокупности. Есть большое число группировок растений и животных разных по видовому составу, количеству экземпляров, строением, особенностями распространения.</a:t>
            </a:r>
            <a:endParaRPr lang="ru-RU" dirty="0"/>
          </a:p>
        </p:txBody>
      </p:sp>
      <p:pic>
        <p:nvPicPr>
          <p:cNvPr id="31746" name="Picture 2" descr="http://www.zoofirma.ru/images/knigi/0994/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306896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Биоценоз пр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657"/>
            <a:ext cx="8676456" cy="650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900igr.net/datas/biologija/CHto-takoe-biotsenoz-v-biologii/0005-005-Biotsenoz-dub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332</TotalTime>
  <Words>180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Биоценоз</vt:lpstr>
      <vt:lpstr>План презентации</vt:lpstr>
      <vt:lpstr>Понятие биоценоза</vt:lpstr>
      <vt:lpstr>Виды структур биоценоза</vt:lpstr>
      <vt:lpstr>Компоненты биоценоза</vt:lpstr>
      <vt:lpstr>Пространственная структура биоценоза</vt:lpstr>
      <vt:lpstr>Значение биоценоза в природе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Биоценоз</dc:title>
  <dc:creator>Inka</dc:creator>
  <cp:lastModifiedBy>Inka</cp:lastModifiedBy>
  <cp:revision>35</cp:revision>
  <dcterms:created xsi:type="dcterms:W3CDTF">2014-03-03T14:53:51Z</dcterms:created>
  <dcterms:modified xsi:type="dcterms:W3CDTF">2014-03-03T20:36:48Z</dcterms:modified>
</cp:coreProperties>
</file>