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6440D-2D34-42E2-B168-575F3BFC925D}" type="datetimeFigureOut">
              <a:rPr lang="uk-UA" smtClean="0"/>
              <a:t>17.05.2014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5F25B-E084-4482-A10B-23134656737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323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5F25B-E084-4482-A10B-231346567373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71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17.05.2014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17.05.2014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17.05.2014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404664"/>
            <a:ext cx="7543800" cy="2736304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 smtClean="0"/>
              <a:t>Королівство Нідерланди</a:t>
            </a:r>
            <a:endParaRPr lang="uk-UA" sz="6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76256" y="4941168"/>
            <a:ext cx="2267744" cy="1080120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Презентація </a:t>
            </a:r>
          </a:p>
          <a:p>
            <a:r>
              <a:rPr lang="uk-UA" dirty="0" smtClean="0"/>
              <a:t>Учениці 10-В</a:t>
            </a:r>
          </a:p>
          <a:p>
            <a:r>
              <a:rPr lang="uk-UA" dirty="0" smtClean="0"/>
              <a:t>Фоміної Вікторії</a:t>
            </a:r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9000"/>
            <a:ext cx="4752528" cy="307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27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36104"/>
          </a:xfrm>
        </p:spPr>
        <p:txBody>
          <a:bodyPr/>
          <a:lstStyle/>
          <a:p>
            <a:pPr algn="ctr"/>
            <a:r>
              <a:rPr lang="uk-UA" dirty="0" smtClean="0"/>
              <a:t>Туризм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73728"/>
          </a:xfrm>
        </p:spPr>
        <p:txBody>
          <a:bodyPr/>
          <a:lstStyle/>
          <a:p>
            <a:r>
              <a:rPr lang="uk-UA" i="1" dirty="0" smtClean="0"/>
              <a:t>Національні </a:t>
            </a:r>
            <a:r>
              <a:rPr lang="uk-UA" i="1" dirty="0" err="1" smtClean="0"/>
              <a:t>парк</a:t>
            </a:r>
            <a:r>
              <a:rPr lang="uk-UA" dirty="0" err="1" smtClean="0"/>
              <a:t>и-</a:t>
            </a:r>
            <a:r>
              <a:rPr lang="ru-RU" dirty="0" err="1">
                <a:solidFill>
                  <a:srgbClr val="000000"/>
                </a:solidFill>
              </a:rPr>
              <a:t>Ве</a:t>
            </a:r>
            <a:r>
              <a:rPr lang="ru-RU" dirty="0">
                <a:solidFill>
                  <a:srgbClr val="000000"/>
                </a:solidFill>
              </a:rPr>
              <a:t>- </a:t>
            </a:r>
            <a:r>
              <a:rPr lang="ru-RU" dirty="0" err="1">
                <a:solidFill>
                  <a:srgbClr val="000000"/>
                </a:solidFill>
              </a:rPr>
              <a:t>лювезом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Хоге-Велюве</a:t>
            </a:r>
            <a:r>
              <a:rPr lang="ru-RU" dirty="0">
                <a:solidFill>
                  <a:srgbClr val="000000"/>
                </a:solidFill>
              </a:rPr>
              <a:t>, Де </a:t>
            </a:r>
            <a:r>
              <a:rPr lang="ru-RU" dirty="0" err="1" smtClean="0">
                <a:solidFill>
                  <a:srgbClr val="000000"/>
                </a:solidFill>
              </a:rPr>
              <a:t>Кеннермердюнен</a:t>
            </a:r>
            <a:r>
              <a:rPr lang="ru-RU" dirty="0" smtClean="0">
                <a:solidFill>
                  <a:srgbClr val="000000"/>
                </a:solidFill>
              </a:rPr>
              <a:t>.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3596149" cy="270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18300"/>
            <a:ext cx="4231473" cy="238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849349"/>
            <a:ext cx="327102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8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09832"/>
          </a:xfrm>
        </p:spPr>
        <p:txBody>
          <a:bodyPr/>
          <a:lstStyle/>
          <a:p>
            <a:r>
              <a:rPr lang="uk-UA" dirty="0"/>
              <a:t>Усі великі міста країни мають свої симфонічні оркестри, найвідомішими з яких є Амстердамський та </a:t>
            </a:r>
            <a:r>
              <a:rPr lang="uk-UA" dirty="0" smtClean="0"/>
              <a:t>Гаазький </a:t>
            </a:r>
            <a:r>
              <a:rPr lang="uk-UA" dirty="0"/>
              <a:t>королівський оркестри. Нідерландський балет визнаний одним з найкращих у Європі.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5143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101" y="2708920"/>
            <a:ext cx="23812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http://danceinversion.stanmus.ru/fs/images_image/filename/big_49e1dda94a20cdf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221698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38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81840"/>
          </a:xfrm>
        </p:spPr>
        <p:txBody>
          <a:bodyPr/>
          <a:lstStyle/>
          <a:p>
            <a:r>
              <a:rPr lang="ru-RU" dirty="0" err="1"/>
              <a:t>Видатні</a:t>
            </a:r>
            <a:r>
              <a:rPr lang="ru-RU" dirty="0"/>
              <a:t> твори </a:t>
            </a:r>
            <a:r>
              <a:rPr lang="ru-RU" dirty="0" err="1"/>
              <a:t>живопису</a:t>
            </a:r>
            <a:r>
              <a:rPr lang="ru-RU" dirty="0"/>
              <a:t> </a:t>
            </a:r>
            <a:r>
              <a:rPr lang="ru-RU" dirty="0" err="1"/>
              <a:t>нідерландських</a:t>
            </a:r>
            <a:r>
              <a:rPr lang="ru-RU" dirty="0"/>
              <a:t> </a:t>
            </a:r>
            <a:r>
              <a:rPr lang="ru-RU" dirty="0" err="1"/>
              <a:t>художників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побачити</a:t>
            </a:r>
            <a:r>
              <a:rPr lang="ru-RU" dirty="0"/>
              <a:t> в </a:t>
            </a:r>
            <a:r>
              <a:rPr lang="ru-RU" dirty="0" err="1"/>
              <a:t>Рейксмюсеумі</a:t>
            </a:r>
            <a:r>
              <a:rPr lang="ru-RU" dirty="0"/>
              <a:t> і </a:t>
            </a:r>
            <a:r>
              <a:rPr lang="ru-RU" dirty="0" err="1"/>
              <a:t>Будинку-музеї</a:t>
            </a:r>
            <a:r>
              <a:rPr lang="ru-RU" dirty="0"/>
              <a:t> Рембрандта в </a:t>
            </a:r>
            <a:r>
              <a:rPr lang="ru-RU" dirty="0" err="1" smtClean="0"/>
              <a:t>Амстердамі</a:t>
            </a:r>
            <a:r>
              <a:rPr lang="ru-RU" dirty="0" smtClean="0"/>
              <a:t>.</a:t>
            </a:r>
            <a:r>
              <a:rPr lang="ru-RU" dirty="0"/>
              <a:t>  У Державному </a:t>
            </a:r>
            <a:r>
              <a:rPr lang="ru-RU" dirty="0" err="1"/>
              <a:t>музеї</a:t>
            </a:r>
            <a:r>
              <a:rPr lang="ru-RU" dirty="0"/>
              <a:t> </a:t>
            </a:r>
            <a:r>
              <a:rPr lang="ru-RU" dirty="0" err="1"/>
              <a:t>Вінсента</a:t>
            </a:r>
            <a:r>
              <a:rPr lang="ru-RU" dirty="0"/>
              <a:t> </a:t>
            </a:r>
            <a:r>
              <a:rPr lang="ru-RU" dirty="0" err="1"/>
              <a:t>ван</a:t>
            </a:r>
            <a:r>
              <a:rPr lang="ru-RU" dirty="0"/>
              <a:t> Гога в </a:t>
            </a:r>
            <a:r>
              <a:rPr lang="ru-RU" dirty="0" err="1"/>
              <a:t>Амстердамі</a:t>
            </a:r>
            <a:r>
              <a:rPr lang="ru-RU" dirty="0"/>
              <a:t> </a:t>
            </a:r>
            <a:r>
              <a:rPr lang="ru-RU" dirty="0" err="1"/>
              <a:t>зберігається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700 картин та </a:t>
            </a:r>
            <a:r>
              <a:rPr lang="ru-RU" dirty="0" err="1"/>
              <a:t>начерків</a:t>
            </a:r>
            <a:r>
              <a:rPr lang="ru-RU" dirty="0"/>
              <a:t> </a:t>
            </a:r>
            <a:r>
              <a:rPr lang="ru-RU" dirty="0" err="1"/>
              <a:t>майстра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28396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424" y="3501008"/>
            <a:ext cx="392490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55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24136"/>
          </a:xfrm>
        </p:spPr>
        <p:txBody>
          <a:bodyPr/>
          <a:lstStyle/>
          <a:p>
            <a:pPr algn="ctr"/>
            <a:r>
              <a:rPr lang="uk-UA" dirty="0" smtClean="0"/>
              <a:t>Кухня</a:t>
            </a:r>
            <a:endParaRPr lang="uk-UA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971" y="2636912"/>
            <a:ext cx="3810000" cy="2962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6131024" cy="5445224"/>
          </a:xfrm>
        </p:spPr>
        <p:txBody>
          <a:bodyPr>
            <a:normAutofit/>
          </a:bodyPr>
          <a:lstStyle/>
          <a:p>
            <a:r>
              <a:rPr lang="uk-UA" dirty="0"/>
              <a:t>Традиційна нідерландська кухня рясніє рибними стравами, включаючи свіжий оселедець, оброблений і очищений особливим способом. У Нідерландах популярні супи, без них рідко обходиться яка-небудь вечеря у будні або обід у вихідні. В якості основної страви фігурують різноманітні рагу: комбінації тушкованих овочів і м'яса із багатьма прянощами.</a:t>
            </a:r>
          </a:p>
          <a:p>
            <a:endParaRPr lang="uk-UA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20688"/>
            <a:ext cx="20574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067" y="4620137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78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300" y="668029"/>
            <a:ext cx="8229600" cy="5953848"/>
          </a:xfrm>
        </p:spPr>
        <p:txBody>
          <a:bodyPr/>
          <a:lstStyle/>
          <a:p>
            <a:r>
              <a:rPr lang="uk-UA" b="1" dirty="0" smtClean="0">
                <a:solidFill>
                  <a:srgbClr val="252525"/>
                </a:solidFill>
                <a:latin typeface="Arial"/>
              </a:rPr>
              <a:t>Голландія</a:t>
            </a:r>
            <a:r>
              <a:rPr lang="en-US" dirty="0">
                <a:solidFill>
                  <a:srgbClr val="252525"/>
                </a:solidFill>
                <a:latin typeface="Arial"/>
              </a:rPr>
              <a:t> — </a:t>
            </a:r>
            <a:r>
              <a:rPr lang="uk-UA" dirty="0">
                <a:latin typeface="Arial"/>
              </a:rPr>
              <a:t>історична область на заході Нідерландів. </a:t>
            </a:r>
            <a:endParaRPr lang="uk-UA" dirty="0"/>
          </a:p>
        </p:txBody>
      </p:sp>
      <p:pic>
        <p:nvPicPr>
          <p:cNvPr id="11266" name="Picture 2" descr="http://www.morin-tour.ru/images/gallery/KD09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00" y="1700808"/>
            <a:ext cx="437808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top10i.ru/wp-content/uploads/2014/01/netherlan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879" y="4333409"/>
            <a:ext cx="3366121" cy="252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cdn.nice-places.com/data/articles/4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386" y="2348880"/>
            <a:ext cx="2486652" cy="259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passion.ru/sites/passion.ru/files/content/images/s_article/59447/mainimage/30h_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439" y="1124744"/>
            <a:ext cx="23812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r-k.by/strany/img/%D0%9D%D0%B8%D0%B4%D0%B5%D1%80%D0%BB%D0%B0%D0%BD%D0%B4%D1%8B/%D0%93%D0%BE%D0%BB%D0%BB%D0%B0%D0%BD%D0%B4%D0%B8%D1%8F%2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87" y="4333409"/>
            <a:ext cx="3749111" cy="24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1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Нідерланди чекають на вас!</a:t>
            </a:r>
            <a:endParaRPr lang="uk-UA" dirty="0"/>
          </a:p>
        </p:txBody>
      </p:sp>
      <p:sp>
        <p:nvSpPr>
          <p:cNvPr id="3" name="Сердце 2"/>
          <p:cNvSpPr/>
          <p:nvPr/>
        </p:nvSpPr>
        <p:spPr>
          <a:xfrm>
            <a:off x="7236296" y="1243608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290" name="Picture 2" descr="http://stock-free-images.com/pictures/23/images/wallpaper-of-bridge-over-the-river-in-amsterd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64904"/>
            <a:ext cx="576064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10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/>
          <a:lstStyle/>
          <a:p>
            <a:pPr algn="ctr"/>
            <a:r>
              <a:rPr lang="uk-UA" dirty="0" smtClean="0"/>
              <a:t>Загальні відомості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4762872" cy="4945736"/>
          </a:xfrm>
        </p:spPr>
        <p:txBody>
          <a:bodyPr/>
          <a:lstStyle/>
          <a:p>
            <a:r>
              <a:rPr lang="uk-UA" dirty="0" smtClean="0"/>
              <a:t>Площа </a:t>
            </a:r>
            <a:r>
              <a:rPr lang="uk-UA" dirty="0">
                <a:solidFill>
                  <a:srgbClr val="000000"/>
                </a:solidFill>
              </a:rPr>
              <a:t>41 526 км² </a:t>
            </a:r>
            <a:endParaRPr lang="uk-UA" dirty="0" smtClean="0">
              <a:solidFill>
                <a:srgbClr val="000000"/>
              </a:solidFill>
            </a:endParaRPr>
          </a:p>
          <a:p>
            <a:endParaRPr lang="uk-UA" dirty="0" smtClean="0">
              <a:solidFill>
                <a:srgbClr val="000000"/>
              </a:solidFill>
            </a:endParaRPr>
          </a:p>
          <a:p>
            <a:r>
              <a:rPr lang="uk-UA" dirty="0" smtClean="0">
                <a:solidFill>
                  <a:srgbClr val="000000"/>
                </a:solidFill>
              </a:rPr>
              <a:t>Населення 16, 408 </a:t>
            </a:r>
            <a:r>
              <a:rPr lang="uk-UA" dirty="0" err="1" smtClean="0">
                <a:solidFill>
                  <a:srgbClr val="000000"/>
                </a:solidFill>
              </a:rPr>
              <a:t>млн</a:t>
            </a:r>
            <a:endParaRPr lang="uk-UA" dirty="0" smtClean="0">
              <a:solidFill>
                <a:srgbClr val="000000"/>
              </a:solidFill>
            </a:endParaRPr>
          </a:p>
          <a:p>
            <a:endParaRPr lang="uk-UA" dirty="0" smtClean="0">
              <a:solidFill>
                <a:srgbClr val="000000"/>
              </a:solidFill>
            </a:endParaRPr>
          </a:p>
          <a:p>
            <a:r>
              <a:rPr lang="uk-UA" dirty="0" smtClean="0">
                <a:solidFill>
                  <a:srgbClr val="000000"/>
                </a:solidFill>
              </a:rPr>
              <a:t>Валюта – євро</a:t>
            </a:r>
          </a:p>
          <a:p>
            <a:endParaRPr lang="uk-UA" dirty="0">
              <a:solidFill>
                <a:srgbClr val="000000"/>
              </a:solidFill>
            </a:endParaRPr>
          </a:p>
          <a:p>
            <a:r>
              <a:rPr lang="uk-UA" dirty="0" smtClean="0">
                <a:solidFill>
                  <a:srgbClr val="000000"/>
                </a:solidFill>
              </a:rPr>
              <a:t>Столиця - Амстердам</a:t>
            </a:r>
            <a:endParaRPr lang="uk-UA" dirty="0"/>
          </a:p>
        </p:txBody>
      </p:sp>
      <p:pic>
        <p:nvPicPr>
          <p:cNvPr id="1026" name="Picture 2" descr="Файл:Flag of the Netherlands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54" y="1564076"/>
            <a:ext cx="2664296" cy="17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Файл:Royal Coat of Arms of the Netherlands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363" y="2483165"/>
            <a:ext cx="2312637" cy="25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latoro.ru/oboi/world/16861-oboi-niderland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956" y="4797152"/>
            <a:ext cx="3449177" cy="1940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1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айл:EU-Netherlands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14" y="1412776"/>
            <a:ext cx="4919117" cy="413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507288" cy="5593808"/>
          </a:xfrm>
        </p:spPr>
        <p:txBody>
          <a:bodyPr>
            <a:normAutofit/>
          </a:bodyPr>
          <a:lstStyle/>
          <a:p>
            <a:r>
              <a:rPr lang="uk-UA" i="1" dirty="0" smtClean="0"/>
              <a:t>Створена</a:t>
            </a:r>
            <a:r>
              <a:rPr lang="uk-UA" u="sng" dirty="0" smtClean="0"/>
              <a:t> </a:t>
            </a:r>
            <a:r>
              <a:rPr lang="uk-UA" dirty="0"/>
              <a:t>30 </a:t>
            </a:r>
            <a:r>
              <a:rPr lang="uk-UA" dirty="0" smtClean="0"/>
              <a:t>січня 1648 року</a:t>
            </a:r>
          </a:p>
          <a:p>
            <a:endParaRPr lang="uk-UA" dirty="0"/>
          </a:p>
          <a:p>
            <a:r>
              <a:rPr lang="uk-UA" i="1" dirty="0" smtClean="0"/>
              <a:t>Державний устрій:</a:t>
            </a:r>
          </a:p>
          <a:p>
            <a:pPr marL="109728" indent="0">
              <a:buNone/>
            </a:pPr>
            <a:r>
              <a:rPr lang="uk-UA" dirty="0" smtClean="0"/>
              <a:t>   Конституційна монархія</a:t>
            </a:r>
          </a:p>
          <a:p>
            <a:endParaRPr lang="uk-UA" dirty="0"/>
          </a:p>
          <a:p>
            <a:r>
              <a:rPr lang="uk-UA" i="1" dirty="0" smtClean="0"/>
              <a:t>Адміністративний поділ:</a:t>
            </a:r>
          </a:p>
          <a:p>
            <a:pPr marL="109728" indent="0">
              <a:buNone/>
            </a:pPr>
            <a:r>
              <a:rPr lang="uk-UA" dirty="0" smtClean="0"/>
              <a:t>   12 провінцій</a:t>
            </a:r>
            <a:r>
              <a:rPr lang="uk-UA" dirty="0"/>
              <a:t> </a:t>
            </a:r>
            <a:endParaRPr lang="uk-UA" dirty="0" smtClean="0"/>
          </a:p>
          <a:p>
            <a:r>
              <a:rPr lang="uk-UA" i="1" dirty="0" smtClean="0"/>
              <a:t>Межує</a:t>
            </a:r>
            <a:r>
              <a:rPr lang="uk-UA" dirty="0" smtClean="0"/>
              <a:t> з Німеччиною, Бельгією</a:t>
            </a:r>
          </a:p>
          <a:p>
            <a:r>
              <a:rPr lang="uk-UA" i="1" dirty="0" smtClean="0"/>
              <a:t>Омивається</a:t>
            </a:r>
            <a:r>
              <a:rPr lang="uk-UA" u="sng" dirty="0" smtClean="0"/>
              <a:t> </a:t>
            </a:r>
            <a:r>
              <a:rPr lang="uk-UA" dirty="0" smtClean="0"/>
              <a:t>Північним морем</a:t>
            </a:r>
          </a:p>
          <a:p>
            <a:r>
              <a:rPr lang="ru-RU" i="1" dirty="0">
                <a:solidFill>
                  <a:srgbClr val="000000"/>
                </a:solidFill>
              </a:rPr>
              <a:t>Членство в </a:t>
            </a:r>
            <a:r>
              <a:rPr lang="ru-RU" i="1" dirty="0" err="1">
                <a:solidFill>
                  <a:srgbClr val="000000"/>
                </a:solidFill>
              </a:rPr>
              <a:t>міжнародних</a:t>
            </a:r>
            <a:r>
              <a:rPr lang="ru-RU" i="1" dirty="0">
                <a:solidFill>
                  <a:srgbClr val="000000"/>
                </a:solidFill>
              </a:rPr>
              <a:t> </a:t>
            </a:r>
            <a:r>
              <a:rPr lang="ru-RU" i="1" dirty="0" err="1">
                <a:solidFill>
                  <a:srgbClr val="000000"/>
                </a:solidFill>
              </a:rPr>
              <a:t>організаціях</a:t>
            </a:r>
            <a:r>
              <a:rPr lang="ru-RU" dirty="0">
                <a:solidFill>
                  <a:srgbClr val="000000"/>
                </a:solidFill>
              </a:rPr>
              <a:t> - член ООН, ЄС (1957), </a:t>
            </a:r>
            <a:r>
              <a:rPr lang="ru-RU" dirty="0" smtClean="0">
                <a:solidFill>
                  <a:srgbClr val="000000"/>
                </a:solidFill>
              </a:rPr>
              <a:t>НАТО, ЗЄС, ОЕСР, </a:t>
            </a:r>
            <a:r>
              <a:rPr lang="ru-RU" dirty="0">
                <a:solidFill>
                  <a:srgbClr val="000000"/>
                </a:solidFill>
              </a:rPr>
              <a:t>РЄ </a:t>
            </a:r>
            <a:r>
              <a:rPr lang="ru-RU" dirty="0" smtClean="0">
                <a:solidFill>
                  <a:srgbClr val="000000"/>
                </a:solidFill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092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/>
          <a:lstStyle/>
          <a:p>
            <a:pPr algn="ctr"/>
            <a:r>
              <a:rPr lang="uk-UA" dirty="0" smtClean="0"/>
              <a:t>Ресурси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5472608"/>
          </a:xfrm>
        </p:spPr>
        <p:txBody>
          <a:bodyPr>
            <a:normAutofit fontScale="92500" lnSpcReduction="20000"/>
          </a:bodyPr>
          <a:lstStyle/>
          <a:p>
            <a:r>
              <a:rPr lang="uk-UA" i="1" dirty="0" err="1" smtClean="0"/>
              <a:t>Агрокліматичні</a:t>
            </a:r>
            <a:r>
              <a:rPr lang="uk-UA" u="sng" dirty="0" smtClean="0"/>
              <a:t> </a:t>
            </a:r>
            <a:r>
              <a:rPr lang="uk-UA" dirty="0" smtClean="0"/>
              <a:t>:</a:t>
            </a:r>
          </a:p>
          <a:p>
            <a:pPr marL="109728" indent="0">
              <a:buNone/>
            </a:pPr>
            <a:r>
              <a:rPr lang="uk-UA" dirty="0"/>
              <a:t> </a:t>
            </a:r>
            <a:r>
              <a:rPr lang="uk-UA" dirty="0" smtClean="0"/>
              <a:t>   Клімат морський, помірний</a:t>
            </a:r>
          </a:p>
          <a:p>
            <a:r>
              <a:rPr lang="uk-UA" i="1" dirty="0" smtClean="0"/>
              <a:t>Водні</a:t>
            </a:r>
            <a:r>
              <a:rPr lang="uk-UA" u="sng" dirty="0" smtClean="0"/>
              <a:t>:</a:t>
            </a:r>
          </a:p>
          <a:p>
            <a:pPr marL="109728" indent="0">
              <a:buNone/>
            </a:pPr>
            <a:r>
              <a:rPr lang="uk-UA" u="sng" dirty="0"/>
              <a:t> </a:t>
            </a:r>
            <a:r>
              <a:rPr lang="uk-UA" u="sng" dirty="0" smtClean="0"/>
              <a:t>   </a:t>
            </a:r>
            <a:r>
              <a:rPr lang="uk-UA" dirty="0" smtClean="0"/>
              <a:t>Значні(річки Рейн,Маас, </a:t>
            </a:r>
            <a:r>
              <a:rPr lang="uk-UA" dirty="0" err="1" smtClean="0"/>
              <a:t>Шельда</a:t>
            </a:r>
            <a:r>
              <a:rPr lang="uk-UA" dirty="0" smtClean="0"/>
              <a:t>, озеро        </a:t>
            </a:r>
            <a:r>
              <a:rPr lang="uk-UA" dirty="0" err="1" smtClean="0"/>
              <a:t>Ейсселмер</a:t>
            </a:r>
            <a:r>
              <a:rPr lang="uk-UA" dirty="0"/>
              <a:t>)</a:t>
            </a:r>
            <a:endParaRPr lang="uk-UA" dirty="0" smtClean="0"/>
          </a:p>
          <a:p>
            <a:r>
              <a:rPr lang="uk-UA" i="1" dirty="0" smtClean="0"/>
              <a:t>Земельні</a:t>
            </a:r>
            <a:r>
              <a:rPr lang="uk-UA" u="sng" dirty="0" smtClean="0"/>
              <a:t>:</a:t>
            </a:r>
          </a:p>
          <a:p>
            <a:pPr marL="109728" indent="0">
              <a:buNone/>
            </a:pPr>
            <a:r>
              <a:rPr lang="uk-UA" dirty="0"/>
              <a:t> </a:t>
            </a:r>
            <a:r>
              <a:rPr lang="uk-UA" dirty="0" smtClean="0"/>
              <a:t>   У </a:t>
            </a:r>
            <a:r>
              <a:rPr lang="uk-UA" dirty="0"/>
              <a:t>країні нижче рівня моря розташовано понад 50% території </a:t>
            </a:r>
            <a:r>
              <a:rPr lang="uk-UA" dirty="0" smtClean="0"/>
              <a:t>країни, </a:t>
            </a:r>
            <a:r>
              <a:rPr lang="uk-UA" dirty="0"/>
              <a:t>зокрема всі західні землі. Переважну їх частину голландці осушили ще в </a:t>
            </a:r>
            <a:r>
              <a:rPr lang="en-US" dirty="0"/>
              <a:t>XIII </a:t>
            </a:r>
            <a:r>
              <a:rPr lang="uk-UA" dirty="0"/>
              <a:t>ст. і перетворили на продуктивні орні угіддя. Ділянки боліт та мілководь було обгороджено дамбами. Східна частина країни розташована вище рівня моря. Це піщані берегові дюни, плоскі і </a:t>
            </a:r>
            <a:r>
              <a:rPr lang="uk-UA" dirty="0" err="1"/>
              <a:t>слабкопагорбкуваті</a:t>
            </a:r>
            <a:r>
              <a:rPr lang="uk-UA" dirty="0"/>
              <a:t> рівнини, а також крейдове плато з глибокими річковими долинами на крайньому південному сході.</a:t>
            </a:r>
          </a:p>
        </p:txBody>
      </p:sp>
    </p:spTree>
    <p:extLst>
      <p:ext uri="{BB962C8B-B14F-4D97-AF65-F5344CB8AC3E}">
        <p14:creationId xmlns:p14="http://schemas.microsoft.com/office/powerpoint/2010/main" val="138475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Населення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6048672" cy="5400600"/>
          </a:xfrm>
        </p:spPr>
        <p:txBody>
          <a:bodyPr>
            <a:normAutofit lnSpcReduction="10000"/>
          </a:bodyPr>
          <a:lstStyle/>
          <a:p>
            <a:r>
              <a:rPr lang="uk-UA" i="1" dirty="0" smtClean="0"/>
              <a:t>Густота </a:t>
            </a:r>
            <a:r>
              <a:rPr lang="uk-UA" dirty="0" smtClean="0"/>
              <a:t>387 </a:t>
            </a:r>
            <a:r>
              <a:rPr lang="uk-UA" dirty="0" err="1" smtClean="0"/>
              <a:t>чол</a:t>
            </a:r>
            <a:r>
              <a:rPr lang="en-US" dirty="0" smtClean="0"/>
              <a:t>/</a:t>
            </a:r>
            <a:r>
              <a:rPr lang="uk-UA" dirty="0" smtClean="0"/>
              <a:t>км</a:t>
            </a:r>
            <a:r>
              <a:rPr lang="uk-UA" baseline="30000" dirty="0" smtClean="0"/>
              <a:t>2</a:t>
            </a:r>
            <a:endParaRPr lang="uk-UA" dirty="0" smtClean="0"/>
          </a:p>
          <a:p>
            <a:r>
              <a:rPr lang="uk-UA" i="1" dirty="0" smtClean="0"/>
              <a:t>Національний </a:t>
            </a:r>
            <a:r>
              <a:rPr lang="uk-UA" i="1" dirty="0" err="1" smtClean="0"/>
              <a:t>склад-</a:t>
            </a:r>
            <a:r>
              <a:rPr lang="uk-UA" dirty="0" err="1"/>
              <a:t> нідерла</a:t>
            </a:r>
            <a:r>
              <a:rPr lang="uk-UA" dirty="0"/>
              <a:t>ндці </a:t>
            </a:r>
            <a:r>
              <a:rPr lang="uk-UA" dirty="0" smtClean="0"/>
              <a:t>80,7</a:t>
            </a:r>
            <a:r>
              <a:rPr lang="uk-UA" dirty="0"/>
              <a:t> %, європейці </a:t>
            </a:r>
            <a:r>
              <a:rPr lang="uk-UA" dirty="0" smtClean="0"/>
              <a:t> </a:t>
            </a:r>
            <a:r>
              <a:rPr lang="uk-UA" dirty="0"/>
              <a:t>5 </a:t>
            </a:r>
            <a:r>
              <a:rPr lang="uk-UA" dirty="0" smtClean="0"/>
              <a:t>%, індонезійці, турки,марокканці, інші народи.</a:t>
            </a:r>
          </a:p>
          <a:p>
            <a:r>
              <a:rPr lang="uk-UA" i="1" dirty="0" smtClean="0"/>
              <a:t>Мова</a:t>
            </a:r>
            <a:r>
              <a:rPr lang="uk-UA" dirty="0" smtClean="0"/>
              <a:t>-нідерландська, фризька(</a:t>
            </a:r>
            <a:r>
              <a:rPr lang="uk-UA" dirty="0" err="1" smtClean="0"/>
              <a:t>Фрисландія</a:t>
            </a:r>
            <a:r>
              <a:rPr lang="uk-UA" dirty="0" smtClean="0"/>
              <a:t>)</a:t>
            </a:r>
          </a:p>
          <a:p>
            <a:r>
              <a:rPr lang="uk-UA" i="1" dirty="0" smtClean="0"/>
              <a:t>Релігійний склад</a:t>
            </a:r>
            <a:r>
              <a:rPr lang="uk-UA" dirty="0" smtClean="0"/>
              <a:t>-католики, протестанти.</a:t>
            </a:r>
          </a:p>
          <a:p>
            <a:r>
              <a:rPr lang="uk-UA" i="1" dirty="0" smtClean="0"/>
              <a:t>Тип відтворення </a:t>
            </a:r>
            <a:r>
              <a:rPr lang="uk-UA" dirty="0" smtClean="0"/>
              <a:t>перший,народжуваність 4%, смертність 7,5%, природний приріст 0,57%</a:t>
            </a:r>
            <a:endParaRPr lang="uk-UA" dirty="0"/>
          </a:p>
        </p:txBody>
      </p:sp>
      <p:pic>
        <p:nvPicPr>
          <p:cNvPr id="1026" name="Picture 2" descr="http://neon.pictura-hosting.nl/sfa/sfa_mrx_bld/thumbs/500x500/upload/upload_1085/SFA0020212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73" y="980728"/>
            <a:ext cx="2417309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арокко. Марокканские женщины в национальных костюмах на ежегодном фестивале роз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25861"/>
            <a:ext cx="3384376" cy="2432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32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3682752" cy="5809832"/>
          </a:xfrm>
        </p:spPr>
        <p:txBody>
          <a:bodyPr>
            <a:normAutofit/>
          </a:bodyPr>
          <a:lstStyle/>
          <a:p>
            <a:r>
              <a:rPr lang="uk-UA" i="1" dirty="0" smtClean="0"/>
              <a:t>Урбанізація</a:t>
            </a:r>
            <a:r>
              <a:rPr lang="uk-UA" dirty="0" smtClean="0"/>
              <a:t> 11%</a:t>
            </a:r>
          </a:p>
          <a:p>
            <a:r>
              <a:rPr lang="uk-UA" i="1" dirty="0" smtClean="0"/>
              <a:t>Найбільші </a:t>
            </a:r>
            <a:r>
              <a:rPr lang="uk-UA" i="1" dirty="0" err="1" smtClean="0"/>
              <a:t>міста</a:t>
            </a:r>
            <a:r>
              <a:rPr lang="uk-UA" dirty="0" err="1" smtClean="0"/>
              <a:t>-</a:t>
            </a:r>
            <a:r>
              <a:rPr lang="uk-UA" dirty="0" err="1"/>
              <a:t>Амстердам</a:t>
            </a:r>
            <a:r>
              <a:rPr lang="uk-UA" dirty="0"/>
              <a:t>, Роттердам, </a:t>
            </a:r>
            <a:r>
              <a:rPr lang="uk-UA" dirty="0" smtClean="0"/>
              <a:t>Гаага, Утрехт, </a:t>
            </a:r>
            <a:r>
              <a:rPr lang="uk-UA" dirty="0" err="1" smtClean="0"/>
              <a:t>Ейндховен</a:t>
            </a:r>
            <a:r>
              <a:rPr lang="uk-UA" dirty="0" smtClean="0"/>
              <a:t>.</a:t>
            </a:r>
          </a:p>
          <a:p>
            <a:r>
              <a:rPr lang="uk-UA" i="1" dirty="0" smtClean="0"/>
              <a:t>Трудові ресурси</a:t>
            </a:r>
            <a:r>
              <a:rPr lang="uk-UA" dirty="0" smtClean="0"/>
              <a:t>:</a:t>
            </a:r>
          </a:p>
          <a:p>
            <a:pPr marL="109728" indent="0">
              <a:buNone/>
            </a:pPr>
            <a:r>
              <a:rPr lang="uk-UA" dirty="0"/>
              <a:t> </a:t>
            </a:r>
            <a:r>
              <a:rPr lang="uk-UA" dirty="0" smtClean="0"/>
              <a:t>Промисловість23%, господарство4%, обслуговування 73%</a:t>
            </a:r>
          </a:p>
        </p:txBody>
      </p:sp>
      <p:pic>
        <p:nvPicPr>
          <p:cNvPr id="2050" name="Picture 2" descr="http://img.allposters.com/6/LRG/26/2675/RGEUD00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22" y="33265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tuug.ru/wp-content/uploads/2012/12/Utrecht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90156"/>
            <a:ext cx="418980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62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/>
          <a:lstStyle/>
          <a:p>
            <a:pPr algn="ctr"/>
            <a:r>
              <a:rPr lang="uk-UA" dirty="0" smtClean="0"/>
              <a:t>Господарство</a:t>
            </a:r>
            <a:endParaRPr lang="uk-U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27" y="4281649"/>
            <a:ext cx="4142556" cy="232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5626968" cy="4873728"/>
          </a:xfrm>
        </p:spPr>
        <p:txBody>
          <a:bodyPr>
            <a:normAutofit lnSpcReduction="10000"/>
          </a:bodyPr>
          <a:lstStyle/>
          <a:p>
            <a:r>
              <a:rPr lang="uk-UA" i="1" dirty="0" smtClean="0"/>
              <a:t>ВВП</a:t>
            </a:r>
            <a:r>
              <a:rPr lang="uk-UA" dirty="0" smtClean="0"/>
              <a:t> </a:t>
            </a:r>
            <a:r>
              <a:rPr lang="uk-UA" dirty="0">
                <a:solidFill>
                  <a:srgbClr val="000000"/>
                </a:solidFill>
              </a:rPr>
              <a:t>$35 </a:t>
            </a:r>
            <a:r>
              <a:rPr lang="uk-UA" dirty="0" smtClean="0">
                <a:solidFill>
                  <a:srgbClr val="000000"/>
                </a:solidFill>
              </a:rPr>
              <a:t>078 на душу населення</a:t>
            </a:r>
          </a:p>
          <a:p>
            <a:r>
              <a:rPr lang="uk-UA" i="1" dirty="0" err="1" smtClean="0">
                <a:solidFill>
                  <a:srgbClr val="000000"/>
                </a:solidFill>
              </a:rPr>
              <a:t>Паливна</a:t>
            </a:r>
            <a:r>
              <a:rPr lang="uk-UA" dirty="0" err="1" smtClean="0">
                <a:solidFill>
                  <a:srgbClr val="000000"/>
                </a:solidFill>
              </a:rPr>
              <a:t>-кам</a:t>
            </a:r>
            <a:r>
              <a:rPr lang="en-US" dirty="0" smtClean="0">
                <a:solidFill>
                  <a:srgbClr val="000000"/>
                </a:solidFill>
              </a:rPr>
              <a:t>`</a:t>
            </a:r>
            <a:r>
              <a:rPr lang="uk-UA" dirty="0" err="1" smtClean="0">
                <a:solidFill>
                  <a:srgbClr val="000000"/>
                </a:solidFill>
              </a:rPr>
              <a:t>яне</a:t>
            </a:r>
            <a:r>
              <a:rPr lang="uk-UA" dirty="0" smtClean="0">
                <a:solidFill>
                  <a:srgbClr val="000000"/>
                </a:solidFill>
              </a:rPr>
              <a:t> вугілля, гравій, мергель, кухонна сіль(родовище </a:t>
            </a:r>
            <a:r>
              <a:rPr lang="uk-UA" dirty="0" err="1" smtClean="0">
                <a:solidFill>
                  <a:srgbClr val="000000"/>
                </a:solidFill>
              </a:rPr>
              <a:t>Слохтерн</a:t>
            </a:r>
            <a:r>
              <a:rPr lang="uk-UA" dirty="0" smtClean="0">
                <a:solidFill>
                  <a:srgbClr val="000000"/>
                </a:solidFill>
              </a:rPr>
              <a:t> 4 у світі)</a:t>
            </a:r>
          </a:p>
          <a:p>
            <a:r>
              <a:rPr lang="uk-UA" i="1" dirty="0" err="1" smtClean="0">
                <a:solidFill>
                  <a:srgbClr val="000000"/>
                </a:solidFill>
              </a:rPr>
              <a:t>Енергетика</a:t>
            </a:r>
            <a:r>
              <a:rPr lang="uk-UA" dirty="0" err="1" smtClean="0">
                <a:solidFill>
                  <a:srgbClr val="000000"/>
                </a:solidFill>
              </a:rPr>
              <a:t>-</a:t>
            </a:r>
            <a:r>
              <a:rPr lang="uk-UA" dirty="0" smtClean="0">
                <a:solidFill>
                  <a:srgbClr val="000000"/>
                </a:solidFill>
              </a:rPr>
              <a:t> ТЕС 90%, АЕС 2%</a:t>
            </a:r>
          </a:p>
          <a:p>
            <a:r>
              <a:rPr lang="uk-UA" i="1" dirty="0" smtClean="0">
                <a:solidFill>
                  <a:srgbClr val="000000"/>
                </a:solidFill>
              </a:rPr>
              <a:t>Металургія</a:t>
            </a:r>
            <a:r>
              <a:rPr lang="uk-UA" dirty="0" smtClean="0">
                <a:solidFill>
                  <a:srgbClr val="000000"/>
                </a:solidFill>
              </a:rPr>
              <a:t>-сталь, прокат, олово, свинець, цинк, кадмій, алюміній.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868" y="1628800"/>
            <a:ext cx="3537132" cy="265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67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959" y="4077072"/>
            <a:ext cx="3995936" cy="2662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6563072" cy="5881840"/>
          </a:xfrm>
        </p:spPr>
        <p:txBody>
          <a:bodyPr>
            <a:normAutofit lnSpcReduction="10000"/>
          </a:bodyPr>
          <a:lstStyle/>
          <a:p>
            <a:r>
              <a:rPr lang="uk-UA" i="1" dirty="0" err="1" smtClean="0"/>
              <a:t>Машинобудування</a:t>
            </a:r>
            <a:r>
              <a:rPr lang="uk-UA" dirty="0" err="1" smtClean="0"/>
              <a:t>-</a:t>
            </a:r>
            <a:r>
              <a:rPr lang="ru-RU" dirty="0" err="1">
                <a:solidFill>
                  <a:srgbClr val="000000"/>
                </a:solidFill>
              </a:rPr>
              <a:t>електромотори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устаткування</a:t>
            </a:r>
            <a:r>
              <a:rPr lang="ru-RU" dirty="0">
                <a:solidFill>
                  <a:srgbClr val="000000"/>
                </a:solidFill>
              </a:rPr>
              <a:t> для </a:t>
            </a:r>
            <a:r>
              <a:rPr lang="ru-RU" dirty="0" err="1">
                <a:solidFill>
                  <a:srgbClr val="000000"/>
                </a:solidFill>
              </a:rPr>
              <a:t>електростанцій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світильники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електронне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устаткування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радіоприймачі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магнітофони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 smtClean="0">
                <a:solidFill>
                  <a:srgbClr val="000000"/>
                </a:solidFill>
              </a:rPr>
              <a:t>телевізори</a:t>
            </a:r>
            <a:r>
              <a:rPr lang="ru-RU" dirty="0" smtClean="0">
                <a:solidFill>
                  <a:srgbClr val="000000"/>
                </a:solidFill>
              </a:rPr>
              <a:t>(«</a:t>
            </a:r>
            <a:r>
              <a:rPr lang="ru-RU" dirty="0" err="1" smtClean="0">
                <a:solidFill>
                  <a:srgbClr val="000000"/>
                </a:solidFill>
              </a:rPr>
              <a:t>Філіпс</a:t>
            </a:r>
            <a:r>
              <a:rPr lang="ru-RU" dirty="0" smtClean="0">
                <a:solidFill>
                  <a:srgbClr val="000000"/>
                </a:solidFill>
              </a:rPr>
              <a:t>»)</a:t>
            </a:r>
          </a:p>
          <a:p>
            <a:r>
              <a:rPr lang="uk-UA" i="1" dirty="0" smtClean="0">
                <a:solidFill>
                  <a:srgbClr val="000000"/>
                </a:solidFill>
              </a:rPr>
              <a:t>Легка</a:t>
            </a:r>
            <a:r>
              <a:rPr lang="uk-UA" dirty="0" smtClean="0">
                <a:solidFill>
                  <a:srgbClr val="000000"/>
                </a:solidFill>
              </a:rPr>
              <a:t> </a:t>
            </a:r>
            <a:r>
              <a:rPr lang="uk-UA" dirty="0">
                <a:solidFill>
                  <a:srgbClr val="000000"/>
                </a:solidFill>
              </a:rPr>
              <a:t>— </a:t>
            </a:r>
            <a:r>
              <a:rPr lang="uk-UA" dirty="0" smtClean="0">
                <a:solidFill>
                  <a:srgbClr val="000000"/>
                </a:solidFill>
              </a:rPr>
              <a:t> віскоза, текстильна </a:t>
            </a:r>
            <a:r>
              <a:rPr lang="uk-UA" dirty="0">
                <a:solidFill>
                  <a:srgbClr val="000000"/>
                </a:solidFill>
              </a:rPr>
              <a:t>промисловість країни також спеціалізується на випуску бавовняних і вовняних тканин. За виробництвом готового одягу в державі перше місце посідає Амстердам — один із найбільших у світі центрів швейної промисловості.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556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3789040"/>
            <a:ext cx="4176464" cy="279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21800"/>
          </a:xfrm>
        </p:spPr>
        <p:txBody>
          <a:bodyPr/>
          <a:lstStyle/>
          <a:p>
            <a:r>
              <a:rPr lang="uk-UA" dirty="0"/>
              <a:t>Ліси (дуб, бук, граб, ясен, тис) вкривають 8% території країни. У піщаних місцевостях поширені вересові пустищі або ділянки чагарників (переважно ялівець).</a:t>
            </a:r>
          </a:p>
          <a:p>
            <a:endParaRPr lang="uk-UA" dirty="0"/>
          </a:p>
          <a:p>
            <a:r>
              <a:rPr lang="uk-UA" dirty="0"/>
              <a:t>Тваринний світ бідний. На дюнах водяться дикі кролики, в лісах живуть білки, зайці, куниці, тхори, косулі, чимало птахів. Північне море багате на рибу.</a:t>
            </a:r>
          </a:p>
        </p:txBody>
      </p:sp>
    </p:spTree>
    <p:extLst>
      <p:ext uri="{BB962C8B-B14F-4D97-AF65-F5344CB8AC3E}">
        <p14:creationId xmlns:p14="http://schemas.microsoft.com/office/powerpoint/2010/main" val="301489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151</TotalTime>
  <Words>403</Words>
  <Application>Microsoft Office PowerPoint</Application>
  <PresentationFormat>Экран (4:3)</PresentationFormat>
  <Paragraphs>58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Городская</vt:lpstr>
      <vt:lpstr>Королівство Нідерланди</vt:lpstr>
      <vt:lpstr>Загальні відомості</vt:lpstr>
      <vt:lpstr>Презентация PowerPoint</vt:lpstr>
      <vt:lpstr>Ресурси</vt:lpstr>
      <vt:lpstr>Населення</vt:lpstr>
      <vt:lpstr>Презентация PowerPoint</vt:lpstr>
      <vt:lpstr>Господарство</vt:lpstr>
      <vt:lpstr>Презентация PowerPoint</vt:lpstr>
      <vt:lpstr>Презентация PowerPoint</vt:lpstr>
      <vt:lpstr>Туризм</vt:lpstr>
      <vt:lpstr>Презентация PowerPoint</vt:lpstr>
      <vt:lpstr>Презентация PowerPoint</vt:lpstr>
      <vt:lpstr>Кухня</vt:lpstr>
      <vt:lpstr>Презентация PowerPoint</vt:lpstr>
      <vt:lpstr>Нідерланди чекають на вас!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Королівство Нідерланди</dc:title>
  <dc:creator>Надежда Фомина</dc:creator>
  <cp:lastModifiedBy>Надежда Фомина</cp:lastModifiedBy>
  <cp:revision>16</cp:revision>
  <dcterms:created xsi:type="dcterms:W3CDTF">2014-04-27T18:26:45Z</dcterms:created>
  <dcterms:modified xsi:type="dcterms:W3CDTF">2014-05-17T08:38:28Z</dcterms:modified>
</cp:coreProperties>
</file>