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9" r:id="rId10"/>
    <p:sldId id="270" r:id="rId11"/>
    <p:sldId id="268" r:id="rId12"/>
    <p:sldId id="271" r:id="rId13"/>
    <p:sldId id="273" r:id="rId14"/>
    <p:sldId id="272" r:id="rId15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09" autoAdjust="0"/>
    <p:restoredTop sz="94660"/>
  </p:normalViewPr>
  <p:slideViewPr>
    <p:cSldViewPr>
      <p:cViewPr varScale="1">
        <p:scale>
          <a:sx n="86" d="100"/>
          <a:sy n="86" d="100"/>
        </p:scale>
        <p:origin x="-160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7B48D-65E1-42FF-9636-DD33DDBF0844}" type="datetimeFigureOut">
              <a:rPr lang="uk-UA" smtClean="0"/>
              <a:pPr/>
              <a:t>11.03.2013</a:t>
            </a:fld>
            <a:endParaRPr lang="uk-UA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121338-F4C8-4CAF-B7B8-9F7F58CB59F2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7B48D-65E1-42FF-9636-DD33DDBF0844}" type="datetimeFigureOut">
              <a:rPr lang="uk-UA" smtClean="0"/>
              <a:pPr/>
              <a:t>11.03.2013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21338-F4C8-4CAF-B7B8-9F7F58CB59F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7B48D-65E1-42FF-9636-DD33DDBF0844}" type="datetimeFigureOut">
              <a:rPr lang="uk-UA" smtClean="0"/>
              <a:pPr/>
              <a:t>11.03.2013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21338-F4C8-4CAF-B7B8-9F7F58CB59F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E87B48D-65E1-42FF-9636-DD33DDBF0844}" type="datetimeFigureOut">
              <a:rPr lang="uk-UA" smtClean="0"/>
              <a:pPr/>
              <a:t>11.03.2013</a:t>
            </a:fld>
            <a:endParaRPr lang="uk-UA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FF121338-F4C8-4CAF-B7B8-9F7F58CB59F2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7B48D-65E1-42FF-9636-DD33DDBF0844}" type="datetimeFigureOut">
              <a:rPr lang="uk-UA" smtClean="0"/>
              <a:pPr/>
              <a:t>11.03.2013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21338-F4C8-4CAF-B7B8-9F7F58CB59F2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7B48D-65E1-42FF-9636-DD33DDBF0844}" type="datetimeFigureOut">
              <a:rPr lang="uk-UA" smtClean="0"/>
              <a:pPr/>
              <a:t>11.03.2013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21338-F4C8-4CAF-B7B8-9F7F58CB59F2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21338-F4C8-4CAF-B7B8-9F7F58CB59F2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7B48D-65E1-42FF-9636-DD33DDBF0844}" type="datetimeFigureOut">
              <a:rPr lang="uk-UA" smtClean="0"/>
              <a:pPr/>
              <a:t>11.03.2013</a:t>
            </a:fld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7B48D-65E1-42FF-9636-DD33DDBF0844}" type="datetimeFigureOut">
              <a:rPr lang="uk-UA" smtClean="0"/>
              <a:pPr/>
              <a:t>11.03.2013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21338-F4C8-4CAF-B7B8-9F7F58CB59F2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7B48D-65E1-42FF-9636-DD33DDBF0844}" type="datetimeFigureOut">
              <a:rPr lang="uk-UA" smtClean="0"/>
              <a:pPr/>
              <a:t>11.03.2013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21338-F4C8-4CAF-B7B8-9F7F58CB59F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E87B48D-65E1-42FF-9636-DD33DDBF0844}" type="datetimeFigureOut">
              <a:rPr lang="uk-UA" smtClean="0"/>
              <a:pPr/>
              <a:t>11.03.2013</a:t>
            </a:fld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F121338-F4C8-4CAF-B7B8-9F7F58CB59F2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7B48D-65E1-42FF-9636-DD33DDBF0844}" type="datetimeFigureOut">
              <a:rPr lang="uk-UA" smtClean="0"/>
              <a:pPr/>
              <a:t>11.03.2013</a:t>
            </a:fld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121338-F4C8-4CAF-B7B8-9F7F58CB59F2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E87B48D-65E1-42FF-9636-DD33DDBF0844}" type="datetimeFigureOut">
              <a:rPr lang="uk-UA" smtClean="0"/>
              <a:pPr/>
              <a:t>11.03.2013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FF121338-F4C8-4CAF-B7B8-9F7F58CB59F2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&#1074;&#1110;&#1076;&#1082;&#1088;&#1080;&#1090;&#1080;&#1081;%20&#1091;&#1088;&#1086;&#1082;\Naruto-Uragannye-hroniki-Muzyka-vo-vremya-boya-Saske-protiv-&#1048;tachi(muzofon.com).mp3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&#1074;&#1110;&#1076;&#1082;&#1088;&#1080;&#1090;&#1080;&#1081;%20&#1091;&#1088;&#1086;&#1082;\Marchello-Koncert-dlya-Goboya(muzofon.com).mp3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&#1074;&#1110;&#1076;&#1082;&#1088;&#1080;&#1090;&#1080;&#1081;%20&#1091;&#1088;&#1086;&#1082;\Shuman-Grezy(muzofon.com).mp3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&#1074;&#1110;&#1076;&#1082;&#1088;&#1080;&#1090;&#1080;&#1081;%20&#1091;&#1088;&#1086;&#1082;\Tema-Boya-Muzyka-vo-vremya-srazheniya(muzofon.com).mp3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&#1074;&#1110;&#1076;&#1082;&#1088;&#1080;&#1090;&#1080;&#1081;%20&#1091;&#1088;&#1086;&#1082;\Naruto-Uragannye-hroniki-Muzyka-vo-vremya-boya-Saske-protiv-&#1048;tachi(muzofon.com).mp3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&#1074;&#1110;&#1076;&#1082;&#1088;&#1080;&#1090;&#1080;&#1081;%20&#1091;&#1088;&#1086;&#1082;\Franc-Shubert-Vechernyaya-Serenada(muzofon.com).mp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598331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800" b="1" i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	</a:t>
            </a:r>
            <a:r>
              <a:rPr lang="uk-UA" sz="4800" b="1" i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Усі битви потрібні в житті для того, щоб чогось нас навчити</a:t>
            </a:r>
          </a:p>
          <a:p>
            <a:pPr>
              <a:buNone/>
            </a:pPr>
            <a:r>
              <a:rPr lang="uk-UA" sz="4800" b="1" i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                Паоло Коельо</a:t>
            </a:r>
          </a:p>
          <a:p>
            <a:pPr>
              <a:buNone/>
            </a:pPr>
            <a:endParaRPr lang="uk-UA" sz="4800" b="1" i="1" dirty="0" smtClean="0">
              <a:solidFill>
                <a:schemeClr val="accent1">
                  <a:lumMod val="50000"/>
                </a:schemeClr>
              </a:solidFill>
              <a:latin typeface="Bookman Old Style" pitchFamily="18" charset="0"/>
            </a:endParaRPr>
          </a:p>
          <a:p>
            <a:pPr>
              <a:buNone/>
            </a:pPr>
            <a:r>
              <a:rPr lang="uk-UA" sz="4000" b="1" i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Ольга Кобилянська </a:t>
            </a:r>
          </a:p>
          <a:p>
            <a:pPr>
              <a:buNone/>
            </a:pPr>
            <a:r>
              <a:rPr lang="uk-UA" sz="4000" b="1" i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                     Новела «Битва</a:t>
            </a:r>
            <a:r>
              <a:rPr lang="ru-RU" sz="4000" b="1" i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»</a:t>
            </a:r>
            <a:endParaRPr lang="uk-UA" sz="4000" b="1" i="1" dirty="0">
              <a:solidFill>
                <a:schemeClr val="accent1">
                  <a:lumMod val="50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500858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   </a:t>
            </a:r>
          </a:p>
          <a:p>
            <a:pPr>
              <a:buNone/>
            </a:pPr>
            <a:r>
              <a:rPr lang="uk-UA" sz="3200" b="1" i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		“ В низині кипіло голосне життя. Там гомоніла велика парова трачка.</a:t>
            </a:r>
          </a:p>
          <a:p>
            <a:pPr>
              <a:buNone/>
            </a:pPr>
            <a:r>
              <a:rPr lang="uk-UA" sz="3200" b="1" i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		Цегляно-червоні комини предивної великості знімалися з землі і викидали чорні хмари диму під небозвід, під час коли в самім будинку фабрики панував гук і свист, і жужжання, що всі прочі звуки заглушувалися цілковито. ” </a:t>
            </a:r>
            <a:endParaRPr lang="uk-UA" sz="3200" b="1" i="1" dirty="0">
              <a:solidFill>
                <a:schemeClr val="accent1">
                  <a:lumMod val="50000"/>
                </a:schemeClr>
              </a:solidFill>
              <a:latin typeface="Bookman Old Style" pitchFamily="18" charset="0"/>
            </a:endParaRPr>
          </a:p>
        </p:txBody>
      </p:sp>
      <p:pic>
        <p:nvPicPr>
          <p:cNvPr id="5" name="Naruto-Uragannye-hroniki-Muzyka-vo-vremya-boya-Saske-protiv-Иtachi(muzofon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571472" y="57148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6203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42844" y="214290"/>
            <a:ext cx="8858312" cy="650085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4400" b="1" i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Розв’язка</a:t>
            </a:r>
          </a:p>
          <a:p>
            <a:pPr>
              <a:buNone/>
            </a:pPr>
            <a:r>
              <a:rPr lang="uk-UA" sz="2800" b="1" i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		“ Було по битві.</a:t>
            </a:r>
          </a:p>
          <a:p>
            <a:pPr>
              <a:buNone/>
            </a:pPr>
            <a:r>
              <a:rPr lang="uk-UA" sz="2800" b="1" i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		Навкруги панувала бездушна тишина. Як далеко око сягало, стрічало найбільше спустошення, відражаюча нагота вершин будила жаль у серці. Біляві спорохнявілі пняки стирчали густо одні коло одних, неначе кістяки з пожовклої трави. …Великі випалені місця на землі нагадували рани… Спустошені, запустілі, ограблені з всеї питомої краси й колишнього багатства, - гори остались немов на посміховище…”</a:t>
            </a:r>
            <a:endParaRPr lang="uk-UA" sz="2800" b="1" i="1" dirty="0">
              <a:solidFill>
                <a:schemeClr val="accent1">
                  <a:lumMod val="50000"/>
                </a:schemeClr>
              </a:solidFill>
              <a:latin typeface="Bookman Old Style" pitchFamily="18" charset="0"/>
            </a:endParaRPr>
          </a:p>
        </p:txBody>
      </p:sp>
      <p:pic>
        <p:nvPicPr>
          <p:cNvPr id="5" name="Marchello-Koncert-dlya-Goboya(muzofon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500034" y="571480"/>
            <a:ext cx="304800" cy="3048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8299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50085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uk-UA" sz="5400" b="1" i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Сенкани</a:t>
            </a:r>
          </a:p>
          <a:p>
            <a:pPr>
              <a:buNone/>
            </a:pPr>
            <a:r>
              <a:rPr lang="uk-UA" sz="2400" b="1" i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Ліс</a:t>
            </a:r>
          </a:p>
          <a:p>
            <a:pPr>
              <a:buNone/>
            </a:pPr>
            <a:r>
              <a:rPr lang="uk-UA" sz="2400" b="1" i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Віковічний величавий</a:t>
            </a:r>
          </a:p>
          <a:p>
            <a:pPr>
              <a:buNone/>
            </a:pPr>
            <a:r>
              <a:rPr lang="uk-UA" sz="2400" b="1" i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Царює бореться гине</a:t>
            </a:r>
          </a:p>
          <a:p>
            <a:pPr>
              <a:buNone/>
            </a:pPr>
            <a:r>
              <a:rPr lang="uk-UA" sz="2400" b="1" i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Викликає почуття глибокої пошани</a:t>
            </a:r>
          </a:p>
          <a:p>
            <a:pPr>
              <a:buNone/>
            </a:pPr>
            <a:r>
              <a:rPr lang="uk-UA" sz="2400" b="1" i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Храм </a:t>
            </a:r>
          </a:p>
          <a:p>
            <a:pPr>
              <a:buNone/>
            </a:pPr>
            <a:endParaRPr lang="uk-UA" sz="2400" b="1" i="1" dirty="0" smtClean="0">
              <a:solidFill>
                <a:schemeClr val="accent1">
                  <a:lumMod val="50000"/>
                </a:schemeClr>
              </a:solidFill>
              <a:latin typeface="Bookman Old Style" pitchFamily="18" charset="0"/>
            </a:endParaRPr>
          </a:p>
          <a:p>
            <a:pPr>
              <a:buNone/>
            </a:pPr>
            <a:r>
              <a:rPr lang="uk-UA" sz="2400" b="1" i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Битва</a:t>
            </a:r>
          </a:p>
          <a:p>
            <a:pPr>
              <a:buNone/>
            </a:pPr>
            <a:r>
              <a:rPr lang="uk-UA" sz="2400" b="1" i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Жорстока безжальна</a:t>
            </a:r>
          </a:p>
          <a:p>
            <a:pPr>
              <a:buNone/>
            </a:pPr>
            <a:r>
              <a:rPr lang="uk-UA" sz="2400" b="1" i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Вторгається руйнує спустошує</a:t>
            </a:r>
          </a:p>
          <a:p>
            <a:pPr>
              <a:buNone/>
            </a:pPr>
            <a:r>
              <a:rPr lang="uk-UA" sz="2400" b="1" i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Протистояння двох ворогуючих сторін</a:t>
            </a:r>
          </a:p>
          <a:p>
            <a:pPr>
              <a:buNone/>
            </a:pPr>
            <a:r>
              <a:rPr lang="uk-UA" sz="2400" b="1" i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Смерть </a:t>
            </a:r>
          </a:p>
          <a:p>
            <a:pPr algn="ctr">
              <a:buNone/>
            </a:pPr>
            <a:r>
              <a:rPr lang="uk-UA" sz="5400" b="1" i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endParaRPr lang="uk-UA" sz="5400" b="1" i="1" dirty="0">
              <a:solidFill>
                <a:schemeClr val="accent1">
                  <a:lumMod val="50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4294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4000" b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Над чим спонукає замислитись новела </a:t>
            </a:r>
          </a:p>
          <a:p>
            <a:pPr algn="ctr">
              <a:buNone/>
            </a:pPr>
            <a:r>
              <a:rPr lang="uk-UA" sz="4000" b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О. Кобилянської </a:t>
            </a:r>
            <a:r>
              <a:rPr lang="uk-UA" sz="4000" b="1" dirty="0" err="1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“Битва”</a:t>
            </a:r>
            <a:r>
              <a:rPr lang="uk-UA" sz="4000" b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:</a:t>
            </a:r>
          </a:p>
          <a:p>
            <a:pPr>
              <a:buClr>
                <a:schemeClr val="accent1">
                  <a:lumMod val="50000"/>
                </a:schemeClr>
              </a:buClr>
              <a:buFont typeface="Wingdings" pitchFamily="2" charset="2"/>
              <a:buChar char="Ø"/>
            </a:pPr>
            <a:r>
              <a:rPr lang="uk-UA" sz="4000" b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uk-UA" sz="3200" b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завжди знайдеться хтось сильніший за тебе;</a:t>
            </a:r>
          </a:p>
          <a:p>
            <a:pPr>
              <a:buClr>
                <a:schemeClr val="accent1">
                  <a:lumMod val="50000"/>
                </a:schemeClr>
              </a:buClr>
              <a:buFont typeface="Wingdings" pitchFamily="2" charset="2"/>
              <a:buChar char="Ø"/>
            </a:pPr>
            <a:r>
              <a:rPr lang="uk-UA" sz="3200" b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 розвивати цивілізацію, техніку, не забуваючи про душу, про внутрішнє, потаємне, віковічне;</a:t>
            </a:r>
          </a:p>
          <a:p>
            <a:pPr>
              <a:buClr>
                <a:schemeClr val="accent1">
                  <a:lumMod val="50000"/>
                </a:schemeClr>
              </a:buClr>
              <a:buFont typeface="Wingdings" pitchFamily="2" charset="2"/>
              <a:buChar char="Ø"/>
            </a:pPr>
            <a:r>
              <a:rPr lang="uk-UA" sz="3200" b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 людина – частка природи, а не </a:t>
            </a:r>
            <a:r>
              <a:rPr lang="uk-UA" sz="3200" b="1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її володар.</a:t>
            </a:r>
            <a:endParaRPr lang="uk-UA" sz="3200" b="1" dirty="0">
              <a:solidFill>
                <a:schemeClr val="accent1">
                  <a:lumMod val="50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889709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480" y="3786190"/>
            <a:ext cx="5072098" cy="2928958"/>
          </a:xfrm>
          <a:prstGeom prst="rect">
            <a:avLst/>
          </a:prstGeom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4294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2800" b="1" i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		Новела й сьогодні не втратила виховного значення: це один з кращих творів,що всім своїм пафосом спрямований на захист природи. </a:t>
            </a:r>
          </a:p>
          <a:p>
            <a:pPr>
              <a:buNone/>
            </a:pPr>
            <a:r>
              <a:rPr lang="uk-UA" sz="2800" b="1" i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“ Битва ” справедливо вважається перлиною лірики в прозі, одним з найкращих зразків цього жанру у всесвітньому письменстві.</a:t>
            </a:r>
            <a:endParaRPr lang="uk-UA" sz="2800" b="1" i="1" dirty="0">
              <a:solidFill>
                <a:schemeClr val="accent1">
                  <a:lumMod val="50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Загрузка\131378476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85728"/>
            <a:ext cx="1428760" cy="2000263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000232" y="357166"/>
            <a:ext cx="6929486" cy="63555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  <a:t>	Твір було написано німецькою мовою під враженням від вирубування лісу в Карпатських горах (на околиці Кімполунга), про що О. Кобилянська згадує в автобіографії “ Про себе саму ”.</a:t>
            </a:r>
          </a:p>
          <a:p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  <a:t>Другим поштовхом до створення новели стало знайомство з 	Осипом Маковеєм, якого Ольга Юліанівна кохатиме майже все життя (на жаль, невзаємно). Вагому роль цього знайомства письменниця розкриває в автобіографічному оповіданні “ Доля ”.</a:t>
            </a:r>
          </a:p>
          <a:p>
            <a:r>
              <a:rPr lang="uk-UA" sz="1900" b="1" i="1" dirty="0" smtClean="0">
                <a:solidFill>
                  <a:schemeClr val="accent1">
                    <a:lumMod val="50000"/>
                  </a:schemeClr>
                </a:solidFill>
              </a:rPr>
              <a:t>	“ Перед її душею виринув він. …В її груді розігралася якась пісня. Давні, смутні, й разом прегарні, пречисті почування! …другого дня пішла в ліс і взяла папір і олівець з собою. І почала там, в зеленій глибині, де ніхто, ніхто не заходив, писати яку-то річ. Про зелень, і красу, і велич лісу, і про те, як залетів у них предивний птах якийсь білий. Потім поїхала дальше в гори – і те, що відчувала про “ білого птаха ”, і те, що побачила тут, - то все разом витворило новелу, котра сталася пізніше його найулюбленішою поезією:</a:t>
            </a:r>
          </a:p>
          <a:p>
            <a:r>
              <a:rPr lang="uk-UA" sz="1900" b="1" i="1" dirty="0" smtClean="0">
                <a:solidFill>
                  <a:schemeClr val="accent1">
                    <a:lumMod val="50000"/>
                  </a:schemeClr>
                </a:solidFill>
              </a:rPr>
              <a:t> “ Битва ”.</a:t>
            </a:r>
          </a:p>
          <a:p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  <a:t>	На початку 1896 року після німецького тексту письменниця подала український.</a:t>
            </a:r>
            <a:endParaRPr lang="uk-UA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865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4800" b="1" i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	Тема новели </a:t>
            </a:r>
            <a:r>
              <a:rPr lang="uk-UA" sz="3200" b="1" i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– варварське та бездумне знищення прадавнього лісу в промислових масштабах.</a:t>
            </a:r>
          </a:p>
          <a:p>
            <a:pPr>
              <a:buNone/>
            </a:pPr>
            <a:endParaRPr lang="uk-UA" sz="3200" b="1" i="1" dirty="0" smtClean="0">
              <a:solidFill>
                <a:schemeClr val="accent1">
                  <a:lumMod val="50000"/>
                </a:schemeClr>
              </a:solidFill>
              <a:latin typeface="Bookman Old Style" pitchFamily="18" charset="0"/>
            </a:endParaRPr>
          </a:p>
          <a:p>
            <a:pPr>
              <a:buNone/>
            </a:pPr>
            <a:r>
              <a:rPr lang="uk-UA" sz="4800" b="1" i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	Головна думка – </a:t>
            </a:r>
            <a:r>
              <a:rPr lang="uk-UA" sz="3200" b="1" i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людина, що радісно провіщає переможну ходу цивілізації, за своєю суттю залишається великим варваром.</a:t>
            </a:r>
          </a:p>
          <a:p>
            <a:pPr>
              <a:buNone/>
            </a:pPr>
            <a:endParaRPr lang="uk-UA" sz="3200" b="1" i="1" dirty="0" smtClean="0">
              <a:solidFill>
                <a:schemeClr val="accent1">
                  <a:lumMod val="50000"/>
                </a:schemeClr>
              </a:solidFill>
              <a:latin typeface="Bookman Old Style" pitchFamily="18" charset="0"/>
            </a:endParaRPr>
          </a:p>
          <a:p>
            <a:pPr>
              <a:buNone/>
            </a:pPr>
            <a:endParaRPr lang="uk-UA" sz="3200" b="1" i="1" dirty="0">
              <a:solidFill>
                <a:schemeClr val="accent1">
                  <a:lumMod val="50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214290"/>
            <a:ext cx="8501122" cy="64294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4400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Світи у новелі</a:t>
            </a:r>
          </a:p>
          <a:p>
            <a:pPr>
              <a:buNone/>
            </a:pPr>
            <a:endParaRPr lang="uk-UA" sz="4400" dirty="0">
              <a:solidFill>
                <a:schemeClr val="accent1">
                  <a:lumMod val="50000"/>
                </a:schemeClr>
              </a:solidFill>
              <a:latin typeface="Bookman Old Style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0" y="1397000"/>
          <a:ext cx="6096000" cy="48180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870551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Світ </a:t>
                      </a:r>
                      <a:r>
                        <a:rPr lang="uk-UA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“ Буковинські Карпати ”</a:t>
                      </a:r>
                      <a:endParaRPr lang="uk-UA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Світ “ Наємники ”</a:t>
                      </a:r>
                      <a:endParaRPr lang="uk-UA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947531">
                <a:tc>
                  <a:txBody>
                    <a:bodyPr/>
                    <a:lstStyle/>
                    <a:p>
                      <a:pPr lvl="0" algn="ctr"/>
                      <a:r>
                        <a:rPr kumimoji="0"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прадавній ліс</a:t>
                      </a:r>
                    </a:p>
                    <a:p>
                      <a:pPr lvl="0" algn="ctr"/>
                      <a:r>
                        <a:rPr kumimoji="0"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таємна тиша, церковна</a:t>
                      </a:r>
                    </a:p>
                    <a:p>
                      <a:pPr lvl="0" algn="ctr"/>
                      <a:r>
                        <a:rPr kumimoji="0"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розкіш у вегетації</a:t>
                      </a:r>
                    </a:p>
                    <a:p>
                      <a:pPr lvl="0" algn="ctr"/>
                      <a:r>
                        <a:rPr kumimoji="0"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краса в барвах флори</a:t>
                      </a:r>
                    </a:p>
                    <a:p>
                      <a:pPr lvl="0" algn="ctr"/>
                      <a:r>
                        <a:rPr kumimoji="0"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високий мох</a:t>
                      </a:r>
                    </a:p>
                    <a:p>
                      <a:pPr lvl="0" algn="ctr"/>
                      <a:r>
                        <a:rPr kumimoji="0"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птахи</a:t>
                      </a:r>
                    </a:p>
                    <a:p>
                      <a:pPr lvl="0" algn="ctr"/>
                      <a:r>
                        <a:rPr kumimoji="0"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кущі дикої рожі</a:t>
                      </a:r>
                    </a:p>
                    <a:p>
                      <a:pPr lvl="0" algn="ctr"/>
                      <a:r>
                        <a:rPr kumimoji="0"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павуки</a:t>
                      </a:r>
                    </a:p>
                    <a:p>
                      <a:pPr algn="ctr"/>
                      <a:r>
                        <a:rPr kumimoji="0"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                 </a:t>
                      </a:r>
                    </a:p>
                    <a:p>
                      <a:endParaRPr kumimoji="0" lang="uk-UA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uk-UA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uk-UA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uk-UA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ПРИРОДА – Храм</a:t>
                      </a:r>
                      <a:endParaRPr lang="uk-UA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kumimoji="0"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локомотив</a:t>
                      </a:r>
                    </a:p>
                    <a:p>
                      <a:pPr lvl="0" algn="ctr"/>
                      <a:r>
                        <a:rPr kumimoji="0"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горстка людей</a:t>
                      </a:r>
                    </a:p>
                    <a:p>
                      <a:pPr lvl="0" algn="ctr"/>
                      <a:r>
                        <a:rPr kumimoji="0"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тягаровий  поїзд</a:t>
                      </a:r>
                    </a:p>
                    <a:p>
                      <a:pPr lvl="0" algn="ctr"/>
                      <a:r>
                        <a:rPr kumimoji="0"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ворог (грубе обличчя, подерта, замащена одежа, озброєний)</a:t>
                      </a:r>
                    </a:p>
                    <a:p>
                      <a:pPr lvl="0" algn="ctr"/>
                      <a:r>
                        <a:rPr kumimoji="0"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умисний поїзд</a:t>
                      </a:r>
                    </a:p>
                    <a:p>
                      <a:pPr lvl="0" algn="ctr"/>
                      <a:r>
                        <a:rPr kumimoji="0"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багато наємників (стратило життя, стало навіки нездатними до праці, тяжко покалічені)</a:t>
                      </a:r>
                    </a:p>
                    <a:p>
                      <a:endParaRPr kumimoji="0" lang="uk-UA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uk-UA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рушійна СИЛА цивілізації</a:t>
                      </a:r>
                      <a:endParaRPr lang="uk-UA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143372" y="2643182"/>
            <a:ext cx="677108" cy="185738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uk-UA" sz="3200" dirty="0" smtClean="0">
                <a:solidFill>
                  <a:schemeClr val="accent1">
                    <a:lumMod val="50000"/>
                  </a:schemeClr>
                </a:solidFill>
              </a:rPr>
              <a:t>Гуцули</a:t>
            </a:r>
            <a:endParaRPr lang="uk-UA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42844" y="214290"/>
            <a:ext cx="8858312" cy="650085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uk-UA" sz="4400" b="1" i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Художні засоби твору</a:t>
            </a:r>
          </a:p>
          <a:p>
            <a:pPr>
              <a:buClr>
                <a:schemeClr val="bg2">
                  <a:lumMod val="75000"/>
                </a:schemeClr>
              </a:buClr>
              <a:buFont typeface="Wingdings" pitchFamily="2" charset="2"/>
              <a:buChar char="v"/>
            </a:pPr>
            <a:r>
              <a:rPr lang="uk-UA" sz="2400" b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Метафора (</a:t>
            </a:r>
            <a:r>
              <a:rPr lang="uk-UA" sz="2400" b="1" i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назва твору)</a:t>
            </a:r>
          </a:p>
          <a:p>
            <a:pPr>
              <a:buClr>
                <a:schemeClr val="bg2">
                  <a:lumMod val="75000"/>
                </a:schemeClr>
              </a:buClr>
              <a:buFont typeface="Wingdings" pitchFamily="2" charset="2"/>
              <a:buChar char="v"/>
            </a:pPr>
            <a:r>
              <a:rPr lang="uk-UA" sz="2400" b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Персоніфікація </a:t>
            </a:r>
            <a:r>
              <a:rPr lang="uk-UA" sz="2400" b="1" i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(з перших рядків гори постають могутніми гігантами, впевненими у своїй силі)</a:t>
            </a:r>
          </a:p>
          <a:p>
            <a:pPr>
              <a:buClr>
                <a:schemeClr val="bg2">
                  <a:lumMod val="75000"/>
                </a:schemeClr>
              </a:buClr>
              <a:buFont typeface="Wingdings" pitchFamily="2" charset="2"/>
              <a:buChar char="v"/>
            </a:pPr>
            <a:r>
              <a:rPr lang="uk-UA" sz="2400" b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Синекдоха</a:t>
            </a:r>
            <a:r>
              <a:rPr lang="uk-UA" sz="2400" b="1" i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 (заміна одниною множини: “ привіз ворога ”)</a:t>
            </a:r>
          </a:p>
          <a:p>
            <a:pPr>
              <a:buClr>
                <a:schemeClr val="bg2">
                  <a:lumMod val="75000"/>
                </a:schemeClr>
              </a:buClr>
              <a:buFont typeface="Wingdings" pitchFamily="2" charset="2"/>
              <a:buChar char="v"/>
            </a:pPr>
            <a:r>
              <a:rPr lang="uk-UA" sz="2400" b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Епітети </a:t>
            </a:r>
            <a:r>
              <a:rPr lang="uk-UA" sz="2400" b="1" i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(“ німа велич ”, “ таємна тиша ”, </a:t>
            </a:r>
          </a:p>
          <a:p>
            <a:pPr>
              <a:buClr>
                <a:schemeClr val="bg2">
                  <a:lumMod val="75000"/>
                </a:schemeClr>
              </a:buClr>
              <a:buNone/>
            </a:pPr>
            <a:r>
              <a:rPr lang="uk-UA" sz="2400" b="1" i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“ гірська буря ”, “ ворожий сик ”, “ пронизливий свист ”, “ обманчивий мох ”, “ столітні великани ”, “ зраджені орли й осиротілі яструби ”, “ бездушна тиша ”, “ розпусний потік ”)</a:t>
            </a:r>
          </a:p>
          <a:p>
            <a:pPr>
              <a:buClr>
                <a:schemeClr val="bg2">
                  <a:lumMod val="75000"/>
                </a:schemeClr>
              </a:buClr>
              <a:buFont typeface="Wingdings" pitchFamily="2" charset="2"/>
              <a:buChar char="v"/>
            </a:pPr>
            <a:r>
              <a:rPr lang="uk-UA" sz="2400" b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Порівняння </a:t>
            </a:r>
            <a:r>
              <a:rPr lang="uk-UA" sz="2400" b="1" i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(“ немов зворушений ”, “ мов непроходимі стіни ”, “ туга, мов оксамитовий плащ ”, “ ягоди, немов яркі калюжі крові ”</a:t>
            </a:r>
            <a:r>
              <a:rPr lang="uk-UA" sz="2400" b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 , “ гриби, мов великі ластів’ячі гнізда ”) </a:t>
            </a:r>
          </a:p>
          <a:p>
            <a:pPr>
              <a:buClr>
                <a:schemeClr val="accent1">
                  <a:lumMod val="50000"/>
                </a:schemeClr>
              </a:buClr>
              <a:buFont typeface="Wingdings" pitchFamily="2" charset="2"/>
              <a:buChar char="v"/>
            </a:pPr>
            <a:endParaRPr lang="uk-UA" sz="2000" b="1" dirty="0">
              <a:solidFill>
                <a:schemeClr val="accent1">
                  <a:lumMod val="50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214290"/>
            <a:ext cx="8401080" cy="635798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4400" b="1" i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Експозиція</a:t>
            </a:r>
          </a:p>
          <a:p>
            <a:pPr>
              <a:buNone/>
            </a:pPr>
            <a:r>
              <a:rPr lang="uk-UA" sz="2800" b="1" i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		“ Буковинські Карпати. … стоять в німій величі, одягнені в смерекові ліси. Різно сформовані, вганяються під небеса, стоять так нерухомо тисячі літ; … розкошують у власній красі, свідомі своєї довічної тривкості.</a:t>
            </a:r>
          </a:p>
          <a:p>
            <a:pPr>
              <a:buNone/>
            </a:pPr>
            <a:r>
              <a:rPr lang="uk-UA" sz="2800" b="1" i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		Тут панувала всюди таємна тишина. Царювала розкіш у вегетації, краса в барвах флори, а на горах таке багатство зелені, що якось аж пригноблювало чоловіка. ”</a:t>
            </a:r>
            <a:endParaRPr lang="uk-UA" sz="2800" b="1" i="1" dirty="0">
              <a:solidFill>
                <a:schemeClr val="accent1">
                  <a:lumMod val="50000"/>
                </a:schemeClr>
              </a:solidFill>
              <a:latin typeface="Bookman Old Style" pitchFamily="18" charset="0"/>
            </a:endParaRPr>
          </a:p>
        </p:txBody>
      </p:sp>
      <p:pic>
        <p:nvPicPr>
          <p:cNvPr id="5" name="Shuman-Grezy(muzofon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785786" y="57148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5466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214290"/>
            <a:ext cx="8786874" cy="650085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4400" b="1" i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Зав’язка</a:t>
            </a:r>
          </a:p>
          <a:p>
            <a:pPr>
              <a:buNone/>
            </a:pPr>
            <a:r>
              <a:rPr lang="uk-UA" sz="2400" b="1" i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		“ Коли свист локомотива розтяв пораз перший воздух схованої між гірськими стінами долини, прошибло щось столітні дерева на горах, немов блискавиця.</a:t>
            </a:r>
          </a:p>
          <a:p>
            <a:pPr>
              <a:buNone/>
            </a:pPr>
            <a:r>
              <a:rPr lang="uk-UA" sz="2400" b="1" i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		З локомотива появилась горстка людей. Вони ледве важились ступити через недоступний берег пралісу в його глибінь.</a:t>
            </a:r>
          </a:p>
          <a:p>
            <a:pPr>
              <a:buNone/>
            </a:pPr>
            <a:r>
              <a:rPr lang="uk-UA" sz="2400" b="1" i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		Один з прибувших ударив залізним топірцем по старій смереці, на котрої пні росли гриби, мов великі ластів’ячі гнізда.</a:t>
            </a:r>
          </a:p>
          <a:p>
            <a:pPr>
              <a:buNone/>
            </a:pPr>
            <a:r>
              <a:rPr lang="uk-UA" sz="2400" b="1" i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		Вона здригнулася. Відколи жила, не чула ще на собі топора. ” </a:t>
            </a:r>
            <a:endParaRPr lang="uk-UA" sz="2400" b="1" i="1" dirty="0">
              <a:solidFill>
                <a:schemeClr val="accent1">
                  <a:lumMod val="50000"/>
                </a:schemeClr>
              </a:solidFill>
              <a:latin typeface="Bookman Old Style" pitchFamily="18" charset="0"/>
            </a:endParaRPr>
          </a:p>
        </p:txBody>
      </p:sp>
      <p:pic>
        <p:nvPicPr>
          <p:cNvPr id="6" name="Tema-Boya-Muzyka-vo-vremya-srazheniya(muzofon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785786" y="500042"/>
            <a:ext cx="304800" cy="3048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5832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500858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uk-UA" sz="3600" b="1" i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Розвиток дії</a:t>
            </a:r>
          </a:p>
          <a:p>
            <a:pPr>
              <a:buNone/>
            </a:pPr>
            <a:r>
              <a:rPr lang="uk-UA" sz="1900" b="1" i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		“ Одного хмарного поранку почалася битва. Ворожий сик, прошибаючий, пронизливий свист оповістив приїзд ворога.</a:t>
            </a:r>
          </a:p>
          <a:p>
            <a:pPr>
              <a:buNone/>
            </a:pPr>
            <a:r>
              <a:rPr lang="uk-UA" sz="1900" b="1" i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		Почався напад.</a:t>
            </a:r>
          </a:p>
          <a:p>
            <a:pPr>
              <a:buNone/>
            </a:pPr>
            <a:r>
              <a:rPr lang="uk-UA" sz="1900" b="1" i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		З диким криком “ гурра! ” почали його наємники. Вони вдерлися з котячою зручністю на першу гору; один хотів другого випередити, неначеб се мало бути геройським учинком на ціле життя, бути тим, котрого рука приложила першу сокиру до пралісу.</a:t>
            </a:r>
          </a:p>
          <a:p>
            <a:pPr>
              <a:buNone/>
            </a:pPr>
            <a:r>
              <a:rPr lang="uk-UA" sz="1900" b="1" i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		- Гурра!..</a:t>
            </a:r>
          </a:p>
          <a:p>
            <a:pPr>
              <a:buNone/>
            </a:pPr>
            <a:r>
              <a:rPr lang="uk-UA" sz="1900" b="1" i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		Ліс задрижав.</a:t>
            </a:r>
          </a:p>
          <a:p>
            <a:pPr>
              <a:buNone/>
            </a:pPr>
            <a:r>
              <a:rPr lang="uk-UA" sz="1900" b="1" i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		- Тут ліс займемо!</a:t>
            </a:r>
          </a:p>
          <a:p>
            <a:pPr>
              <a:buNone/>
            </a:pPr>
            <a:r>
              <a:rPr lang="uk-UA" sz="1900" b="1" i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		Розлягся відгомін:</a:t>
            </a:r>
          </a:p>
          <a:p>
            <a:pPr>
              <a:buNone/>
            </a:pPr>
            <a:r>
              <a:rPr lang="uk-UA" sz="1900" b="1" i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		- Зай-ме-мо!</a:t>
            </a:r>
          </a:p>
          <a:p>
            <a:pPr>
              <a:buNone/>
            </a:pPr>
            <a:r>
              <a:rPr lang="uk-UA" sz="2000" b="1" i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		- Тут ударити!</a:t>
            </a:r>
          </a:p>
          <a:p>
            <a:pPr>
              <a:buNone/>
            </a:pPr>
            <a:r>
              <a:rPr lang="uk-UA" sz="2000" b="1" i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		Проникливий окрик жаху пронісся:</a:t>
            </a:r>
          </a:p>
          <a:p>
            <a:pPr>
              <a:buNone/>
            </a:pPr>
            <a:r>
              <a:rPr lang="uk-UA" sz="2000" b="1" i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		- У-да-ри-ти!</a:t>
            </a:r>
          </a:p>
          <a:p>
            <a:pPr>
              <a:buNone/>
            </a:pPr>
            <a:r>
              <a:rPr lang="uk-UA" sz="2000" b="1" i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		Топори заблисли в півсвітлі, і, неначе один удар, пішов гук лісом.</a:t>
            </a:r>
          </a:p>
          <a:p>
            <a:pPr>
              <a:buNone/>
            </a:pPr>
            <a:endParaRPr lang="uk-UA" sz="2400" b="1" i="1" dirty="0" smtClean="0">
              <a:solidFill>
                <a:schemeClr val="accent1">
                  <a:lumMod val="50000"/>
                </a:schemeClr>
              </a:solidFill>
              <a:latin typeface="Bookman Old Style" pitchFamily="18" charset="0"/>
            </a:endParaRPr>
          </a:p>
          <a:p>
            <a:pPr>
              <a:buNone/>
            </a:pPr>
            <a:endParaRPr lang="uk-UA" sz="2800" b="1" i="1" dirty="0">
              <a:solidFill>
                <a:schemeClr val="accent1">
                  <a:lumMod val="50000"/>
                </a:schemeClr>
              </a:solidFill>
              <a:latin typeface="Bookman Old Style" pitchFamily="18" charset="0"/>
            </a:endParaRPr>
          </a:p>
        </p:txBody>
      </p:sp>
      <p:pic>
        <p:nvPicPr>
          <p:cNvPr id="5" name="Naruto-Uragannye-hroniki-Muzyka-vo-vremya-boya-Saske-protiv-Иtachi(muzofon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642910" y="428604"/>
            <a:ext cx="304800" cy="3048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6203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50085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4400" b="1" i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Кульмінація </a:t>
            </a:r>
          </a:p>
          <a:p>
            <a:pPr>
              <a:buNone/>
            </a:pPr>
            <a:r>
              <a:rPr lang="uk-UA" sz="2400" b="1" i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		“ Панував настрій такий, як би всі виступили з себе, й безглядно розбуялися їх чуття, котрі приглушував лише глибокий супокій ночі. Сміх самого здорового життя, змішаний з тяжкими сльозами жалю, пробивався силоміць крізь усе, а якась туга лагідна, мов оксамитовий плащ, лежала на всім і викликувала щораз більше бажань і любов до життя.</a:t>
            </a:r>
          </a:p>
          <a:p>
            <a:pPr>
              <a:buNone/>
            </a:pPr>
            <a:r>
              <a:rPr lang="uk-UA" sz="2400" b="1" i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		Чудні були звуки лісу в тишині сеї ночі! Ніжніше від музики; був то радше якийсь шепіт, що зіллявся з м’якою темнотою ночі, а серед того шепоту з листка на листок падали краплі дощу, що зросив усе ще за сонця. ”</a:t>
            </a:r>
            <a:endParaRPr lang="uk-UA" sz="2400" b="1" i="1" dirty="0">
              <a:solidFill>
                <a:schemeClr val="accent1">
                  <a:lumMod val="50000"/>
                </a:schemeClr>
              </a:solidFill>
              <a:latin typeface="Bookman Old Style" pitchFamily="18" charset="0"/>
            </a:endParaRPr>
          </a:p>
        </p:txBody>
      </p:sp>
      <p:pic>
        <p:nvPicPr>
          <p:cNvPr id="5" name="Franc-Shubert-Vechernyaya-Serenada(muzofon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571472" y="500042"/>
            <a:ext cx="304800" cy="3048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9964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308</TotalTime>
  <Words>266</Words>
  <Application>Microsoft Office PowerPoint</Application>
  <PresentationFormat>Экран (4:3)</PresentationFormat>
  <Paragraphs>97</Paragraphs>
  <Slides>14</Slides>
  <Notes>0</Notes>
  <HiddenSlides>0</HiddenSlides>
  <MMClips>6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Бумажная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Маша</dc:creator>
  <cp:lastModifiedBy>Натали</cp:lastModifiedBy>
  <cp:revision>32</cp:revision>
  <dcterms:created xsi:type="dcterms:W3CDTF">2013-03-03T19:34:49Z</dcterms:created>
  <dcterms:modified xsi:type="dcterms:W3CDTF">2013-03-11T07:34:34Z</dcterms:modified>
</cp:coreProperties>
</file>