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326" r:id="rId4"/>
    <p:sldId id="267" r:id="rId5"/>
    <p:sldId id="321" r:id="rId6"/>
    <p:sldId id="304" r:id="rId7"/>
    <p:sldId id="305" r:id="rId8"/>
    <p:sldId id="307" r:id="rId9"/>
    <p:sldId id="308" r:id="rId10"/>
    <p:sldId id="309" r:id="rId11"/>
    <p:sldId id="310" r:id="rId12"/>
    <p:sldId id="317" r:id="rId13"/>
    <p:sldId id="306" r:id="rId14"/>
    <p:sldId id="313" r:id="rId15"/>
    <p:sldId id="315" r:id="rId16"/>
    <p:sldId id="324" r:id="rId17"/>
    <p:sldId id="316" r:id="rId18"/>
    <p:sldId id="325" r:id="rId19"/>
    <p:sldId id="322" r:id="rId20"/>
    <p:sldId id="323" r:id="rId21"/>
    <p:sldId id="318" r:id="rId22"/>
    <p:sldId id="327"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31A03"/>
    <a:srgbClr val="FBAD6D"/>
    <a:srgbClr val="FFFF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9" d="100"/>
          <a:sy n="89" d="100"/>
        </p:scale>
        <p:origin x="-102"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DC48787-363D-4F7E-8B62-271C25B12791}" type="datetimeFigureOut">
              <a:rPr lang="ru-RU"/>
              <a:pPr>
                <a:defRPr/>
              </a:pPr>
              <a:t>19.03.2014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C2AC62-48C0-41B8-8C63-3A006777E98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C612F49-AF1B-4D1D-8805-76E060D16129}" type="datetimeFigureOut">
              <a:rPr lang="ru-RU"/>
              <a:pPr>
                <a:defRPr/>
              </a:pPr>
              <a:t>19.03.2014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244A6A-F31A-4396-80F9-9D4997BCB44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D87DCF8-A99D-46DD-9FF5-9333269EF59A}" type="datetimeFigureOut">
              <a:rPr lang="ru-RU"/>
              <a:pPr>
                <a:defRPr/>
              </a:pPr>
              <a:t>19.03.2014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4D49DC-5276-4A1B-8035-D76679BD53C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3AB9686-33C9-4B36-A866-FAEBA5142700}" type="datetimeFigureOut">
              <a:rPr lang="ru-RU"/>
              <a:pPr>
                <a:defRPr/>
              </a:pPr>
              <a:t>19.03.2014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3D9EC2-88F8-4E70-90A0-244FBF1B34B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5EA90B2-DF22-4932-ABAD-8CC6CEB03B54}" type="datetimeFigureOut">
              <a:rPr lang="ru-RU"/>
              <a:pPr>
                <a:defRPr/>
              </a:pPr>
              <a:t>19.03.2014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8A7170-BDAC-4A37-ADE0-F3822759296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2394BE2-3DED-48B3-8D6A-3D97B80F64C8}" type="datetimeFigureOut">
              <a:rPr lang="ru-RU"/>
              <a:pPr>
                <a:defRPr/>
              </a:pPr>
              <a:t>19.03.2014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0E0468B-997C-41D5-B476-B9A293D009D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BA88CC2-0E42-4B84-B31B-BD0CAC1C8C42}" type="datetimeFigureOut">
              <a:rPr lang="ru-RU"/>
              <a:pPr>
                <a:defRPr/>
              </a:pPr>
              <a:t>19.03.2014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D407685-9B23-4861-8F4C-5913FEBF03B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0B67425-569C-44D0-8F7B-A40A4F171CA1}" type="datetimeFigureOut">
              <a:rPr lang="ru-RU"/>
              <a:pPr>
                <a:defRPr/>
              </a:pPr>
              <a:t>19.03.2014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61E7331-C4AF-4FA3-B29B-26A25BE2093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42D220A-7042-45A3-83A6-AEE29A13D902}" type="datetimeFigureOut">
              <a:rPr lang="ru-RU"/>
              <a:pPr>
                <a:defRPr/>
              </a:pPr>
              <a:t>19.03.2014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F369C83-5736-4E4B-8B68-2CAC7F2ECD6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D57AE2B-92E2-4D78-8E16-5C342C32833E}" type="datetimeFigureOut">
              <a:rPr lang="ru-RU"/>
              <a:pPr>
                <a:defRPr/>
              </a:pPr>
              <a:t>19.03.2014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5EA76BA-0DD2-4B18-8180-49FD5807BB6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C21145C-E75B-4709-8782-43C80284744B}" type="datetimeFigureOut">
              <a:rPr lang="ru-RU"/>
              <a:pPr>
                <a:defRPr/>
              </a:pPr>
              <a:t>19.03.2014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D3930E-6C56-436E-834E-651E7A1F9D0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31A03"/>
            </a:gs>
          </a:gsLst>
          <a:path path="rect">
            <a:fillToRect r="100000" b="100000"/>
          </a:path>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15B7DD6-2703-4B71-87F9-19ED1B90902F}" type="datetimeFigureOut">
              <a:rPr lang="ru-RU"/>
              <a:pPr>
                <a:defRPr/>
              </a:pPr>
              <a:t>19.03.2014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ABBFC70-E6BC-420B-8445-962ED2D5588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advTm="3100">
    <p:newsfla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8313" y="404813"/>
            <a:ext cx="7786687" cy="1584325"/>
          </a:xfrm>
        </p:spPr>
        <p:txBody>
          <a:bodyPr>
            <a:normAutofit/>
          </a:bodyPr>
          <a:lstStyle/>
          <a:p>
            <a:pPr eaLnBrk="1" hangingPunct="1">
              <a:lnSpc>
                <a:spcPct val="80000"/>
              </a:lnSpc>
            </a:pPr>
            <a:r>
              <a:rPr lang="uk-UA" b="1" i="1" smtClean="0">
                <a:solidFill>
                  <a:schemeClr val="tx1"/>
                </a:solidFill>
                <a:latin typeface="Bookman Old Style" pitchFamily="18" charset="0"/>
              </a:rPr>
              <a:t>Презентація</a:t>
            </a:r>
            <a:br>
              <a:rPr lang="uk-UA" b="1" i="1" smtClean="0">
                <a:solidFill>
                  <a:schemeClr val="tx1"/>
                </a:solidFill>
                <a:latin typeface="Bookman Old Style" pitchFamily="18" charset="0"/>
              </a:rPr>
            </a:br>
            <a:r>
              <a:rPr lang="uk-UA" b="1" i="1" smtClean="0">
                <a:solidFill>
                  <a:schemeClr val="tx1"/>
                </a:solidFill>
                <a:latin typeface="Bookman Old Style" pitchFamily="18" charset="0"/>
              </a:rPr>
              <a:t>на тему:</a:t>
            </a:r>
            <a:br>
              <a:rPr lang="uk-UA" b="1" i="1" smtClean="0">
                <a:solidFill>
                  <a:schemeClr val="tx1"/>
                </a:solidFill>
                <a:latin typeface="Bookman Old Style" pitchFamily="18" charset="0"/>
              </a:rPr>
            </a:br>
            <a:r>
              <a:rPr lang="uk-UA" sz="2800" b="1" i="1" smtClean="0">
                <a:solidFill>
                  <a:schemeClr val="tx1"/>
                </a:solidFill>
                <a:latin typeface="Bookman Old Style" pitchFamily="18" charset="0"/>
              </a:rPr>
              <a:t>“</a:t>
            </a:r>
            <a:r>
              <a:rPr lang="uk-UA" sz="4000" b="1" i="1" smtClean="0">
                <a:solidFill>
                  <a:schemeClr val="tx1"/>
                </a:solidFill>
                <a:latin typeface="Bookman Old Style" pitchFamily="18" charset="0"/>
              </a:rPr>
              <a:t>КВАНТОВІ ГЕНЕРАТОРИ”</a:t>
            </a:r>
            <a:endParaRPr lang="uk-UA" sz="4000" b="1" i="1" smtClean="0">
              <a:solidFill>
                <a:schemeClr val="tx1"/>
              </a:solidFill>
            </a:endParaRPr>
          </a:p>
          <a:p>
            <a:pPr eaLnBrk="1" hangingPunct="1">
              <a:lnSpc>
                <a:spcPct val="80000"/>
              </a:lnSpc>
            </a:pPr>
            <a:endParaRPr lang="ru-RU" sz="4000" smtClean="0">
              <a:solidFill>
                <a:srgbClr val="898989"/>
              </a:solidFill>
            </a:endParaRPr>
          </a:p>
        </p:txBody>
      </p:sp>
      <p:pic>
        <p:nvPicPr>
          <p:cNvPr id="2052" name="Picture 2"/>
          <p:cNvPicPr>
            <a:picLocks noChangeAspect="1" noChangeArrowheads="1"/>
          </p:cNvPicPr>
          <p:nvPr/>
        </p:nvPicPr>
        <p:blipFill>
          <a:blip r:embed="rId2"/>
          <a:srcRect/>
          <a:stretch>
            <a:fillRect/>
          </a:stretch>
        </p:blipFill>
        <p:spPr bwMode="auto">
          <a:xfrm>
            <a:off x="0" y="2060575"/>
            <a:ext cx="6143625" cy="3935413"/>
          </a:xfrm>
          <a:prstGeom prst="rect">
            <a:avLst/>
          </a:prstGeom>
          <a:noFill/>
          <a:ln w="9525">
            <a:noFill/>
            <a:miter lim="800000"/>
            <a:headEnd/>
            <a:tailEnd/>
          </a:ln>
        </p:spPr>
      </p:pic>
      <p:sp>
        <p:nvSpPr>
          <p:cNvPr id="2053" name="TextBox 8"/>
          <p:cNvSpPr txBox="1">
            <a:spLocks noChangeArrowheads="1"/>
          </p:cNvSpPr>
          <p:nvPr/>
        </p:nvSpPr>
        <p:spPr bwMode="auto">
          <a:xfrm>
            <a:off x="6858000" y="4868863"/>
            <a:ext cx="2286000" cy="366712"/>
          </a:xfrm>
          <a:prstGeom prst="rect">
            <a:avLst/>
          </a:prstGeom>
          <a:noFill/>
          <a:ln w="9525">
            <a:noFill/>
            <a:miter lim="800000"/>
            <a:headEnd/>
            <a:tailEnd/>
          </a:ln>
        </p:spPr>
        <p:txBody>
          <a:bodyPr>
            <a:spAutoFit/>
          </a:bodyPr>
          <a:lstStyle/>
          <a:p>
            <a:endParaRPr lang="ru-RU" b="1">
              <a:latin typeface="Calibri" pitchFamily="34" charset="0"/>
            </a:endParaRPr>
          </a:p>
        </p:txBody>
      </p:sp>
      <p:sp>
        <p:nvSpPr>
          <p:cNvPr id="13320" name="Text Box 8"/>
          <p:cNvSpPr txBox="1">
            <a:spLocks noChangeArrowheads="1"/>
          </p:cNvSpPr>
          <p:nvPr/>
        </p:nvSpPr>
        <p:spPr bwMode="auto">
          <a:xfrm>
            <a:off x="6438900" y="5595938"/>
            <a:ext cx="2430463" cy="915987"/>
          </a:xfrm>
          <a:prstGeom prst="rect">
            <a:avLst/>
          </a:prstGeom>
          <a:noFill/>
          <a:ln w="9525">
            <a:noFill/>
            <a:miter lim="800000"/>
            <a:headEnd/>
            <a:tailEnd/>
          </a:ln>
          <a:effectLst/>
        </p:spPr>
        <p:txBody>
          <a:bodyPr wrap="none">
            <a:spAutoFit/>
          </a:bodyPr>
          <a:lstStyle/>
          <a:p>
            <a:pPr algn="r"/>
            <a:r>
              <a:rPr lang="uk-UA" b="1">
                <a:latin typeface="Bodoni MT Black" pitchFamily="18" charset="0"/>
              </a:rPr>
              <a:t>Підготувала</a:t>
            </a:r>
            <a:br>
              <a:rPr lang="uk-UA" b="1">
                <a:latin typeface="Bodoni MT Black" pitchFamily="18" charset="0"/>
              </a:rPr>
            </a:br>
            <a:r>
              <a:rPr lang="uk-UA" b="1">
                <a:latin typeface="Bodoni MT Black" pitchFamily="18" charset="0"/>
              </a:rPr>
              <a:t>учениця 11 класу</a:t>
            </a:r>
            <a:br>
              <a:rPr lang="uk-UA" b="1">
                <a:latin typeface="Bodoni MT Black" pitchFamily="18" charset="0"/>
              </a:rPr>
            </a:br>
            <a:r>
              <a:rPr lang="uk-UA" b="1">
                <a:latin typeface="Bodoni MT Black" pitchFamily="18" charset="0"/>
              </a:rPr>
              <a:t>Махновська Вікторія</a:t>
            </a:r>
            <a:endParaRPr lang="ru-RU" b="1">
              <a:latin typeface="Bodoni MT Black" pitchFamily="18" charset="0"/>
            </a:endParaRPr>
          </a:p>
        </p:txBody>
      </p:sp>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2000" fill="hold"/>
                                        <p:tgtEl>
                                          <p:spTgt spid="2052"/>
                                        </p:tgtEl>
                                        <p:attrNameLst>
                                          <p:attrName>ppt_w</p:attrName>
                                        </p:attrNameLst>
                                      </p:cBhvr>
                                      <p:tavLst>
                                        <p:tav tm="0">
                                          <p:val>
                                            <p:fltVal val="0"/>
                                          </p:val>
                                        </p:tav>
                                        <p:tav tm="100000">
                                          <p:val>
                                            <p:strVal val="#ppt_w"/>
                                          </p:val>
                                        </p:tav>
                                      </p:tavLst>
                                    </p:anim>
                                    <p:anim calcmode="lin" valueType="num">
                                      <p:cBhvr>
                                        <p:cTn id="12" dur="2000" fill="hold"/>
                                        <p:tgtEl>
                                          <p:spTgt spid="2052"/>
                                        </p:tgtEl>
                                        <p:attrNameLst>
                                          <p:attrName>ppt_h</p:attrName>
                                        </p:attrNameLst>
                                      </p:cBhvr>
                                      <p:tavLst>
                                        <p:tav tm="0">
                                          <p:val>
                                            <p:fltVal val="0"/>
                                          </p:val>
                                        </p:tav>
                                        <p:tav tm="100000">
                                          <p:val>
                                            <p:strVal val="#ppt_h"/>
                                          </p:val>
                                        </p:tav>
                                      </p:tavLst>
                                    </p:anim>
                                  </p:childTnLst>
                                </p:cTn>
                              </p:par>
                              <p:par>
                                <p:cTn id="13" presetID="53"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par>
                                <p:cTn id="18" presetID="53" presetClass="entr" presetSubtype="0" fill="hold" grpId="0" nodeType="withEffect" nodePh="1">
                                  <p:stCondLst>
                                    <p:cond delay="0"/>
                                  </p:stCondLst>
                                  <p:endCondLst>
                                    <p:cond evt="begin" delay="0">
                                      <p:tn val="18"/>
                                    </p:cond>
                                  </p:endCondLst>
                                  <p:childTnLst>
                                    <p:set>
                                      <p:cBhvr>
                                        <p:cTn id="19" dur="1" fill="hold">
                                          <p:stCondLst>
                                            <p:cond delay="0"/>
                                          </p:stCondLst>
                                        </p:cTn>
                                        <p:tgtEl>
                                          <p:spTgt spid="2053"/>
                                        </p:tgtEl>
                                        <p:attrNameLst>
                                          <p:attrName>style.visibility</p:attrName>
                                        </p:attrNameLst>
                                      </p:cBhvr>
                                      <p:to>
                                        <p:strVal val="visible"/>
                                      </p:to>
                                    </p:set>
                                    <p:anim calcmode="lin" valueType="num">
                                      <p:cBhvr>
                                        <p:cTn id="20" dur="500" fill="hold"/>
                                        <p:tgtEl>
                                          <p:spTgt spid="2053"/>
                                        </p:tgtEl>
                                        <p:attrNameLst>
                                          <p:attrName>ppt_w</p:attrName>
                                        </p:attrNameLst>
                                      </p:cBhvr>
                                      <p:tavLst>
                                        <p:tav tm="0">
                                          <p:val>
                                            <p:fltVal val="0"/>
                                          </p:val>
                                        </p:tav>
                                        <p:tav tm="100000">
                                          <p:val>
                                            <p:strVal val="#ppt_w"/>
                                          </p:val>
                                        </p:tav>
                                      </p:tavLst>
                                    </p:anim>
                                    <p:anim calcmode="lin" valueType="num">
                                      <p:cBhvr>
                                        <p:cTn id="21" dur="500" fill="hold"/>
                                        <p:tgtEl>
                                          <p:spTgt spid="2053"/>
                                        </p:tgtEl>
                                        <p:attrNameLst>
                                          <p:attrName>ppt_h</p:attrName>
                                        </p:attrNameLst>
                                      </p:cBhvr>
                                      <p:tavLst>
                                        <p:tav tm="0">
                                          <p:val>
                                            <p:fltVal val="0"/>
                                          </p:val>
                                        </p:tav>
                                        <p:tav tm="100000">
                                          <p:val>
                                            <p:strVal val="#ppt_h"/>
                                          </p:val>
                                        </p:tav>
                                      </p:tavLst>
                                    </p:anim>
                                    <p:animEffect transition="in" filter="fade">
                                      <p:cBhvr>
                                        <p:cTn id="2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250825" y="333375"/>
            <a:ext cx="8229600" cy="368300"/>
          </a:xfrm>
        </p:spPr>
        <p:txBody>
          <a:bodyPr/>
          <a:lstStyle/>
          <a:p>
            <a:pPr eaLnBrk="1" hangingPunct="1"/>
            <a:r>
              <a:rPr lang="uk-UA" sz="4000" smtClean="0">
                <a:latin typeface="Arial" charset="0"/>
              </a:rPr>
              <a:t> </a:t>
            </a:r>
            <a:r>
              <a:rPr lang="uk-UA" sz="4000" b="1" smtClean="0">
                <a:latin typeface="Bookman Old Style" pitchFamily="18" charset="0"/>
              </a:rPr>
              <a:t>Лазерне озброєння</a:t>
            </a:r>
            <a:r>
              <a:rPr lang="uk-UA" sz="4000" smtClean="0">
                <a:latin typeface="Arial" charset="0"/>
              </a:rPr>
              <a:t> </a:t>
            </a:r>
            <a:endParaRPr lang="ru-RU" sz="4000" smtClean="0">
              <a:latin typeface="Arial" charset="0"/>
            </a:endParaRPr>
          </a:p>
        </p:txBody>
      </p:sp>
      <p:pic>
        <p:nvPicPr>
          <p:cNvPr id="25603" name="Содержимое 3" descr="125626.jpg"/>
          <p:cNvPicPr>
            <a:picLocks noGrp="1" noChangeAspect="1"/>
          </p:cNvPicPr>
          <p:nvPr>
            <p:ph idx="1"/>
          </p:nvPr>
        </p:nvPicPr>
        <p:blipFill>
          <a:blip r:embed="rId2"/>
          <a:srcRect/>
          <a:stretch>
            <a:fillRect/>
          </a:stretch>
        </p:blipFill>
        <p:spPr>
          <a:xfrm>
            <a:off x="1403350" y="981075"/>
            <a:ext cx="6119813" cy="4229100"/>
          </a:xfrm>
        </p:spPr>
      </p:pic>
      <p:sp>
        <p:nvSpPr>
          <p:cNvPr id="36868" name="Text Box 4"/>
          <p:cNvSpPr txBox="1">
            <a:spLocks noChangeArrowheads="1"/>
          </p:cNvSpPr>
          <p:nvPr/>
        </p:nvSpPr>
        <p:spPr bwMode="auto">
          <a:xfrm>
            <a:off x="539750" y="5300663"/>
            <a:ext cx="8058150" cy="1187450"/>
          </a:xfrm>
          <a:prstGeom prst="rect">
            <a:avLst/>
          </a:prstGeom>
          <a:noFill/>
          <a:ln w="9525">
            <a:noFill/>
            <a:miter lim="800000"/>
            <a:headEnd/>
            <a:tailEnd/>
          </a:ln>
          <a:effectLst/>
        </p:spPr>
        <p:txBody>
          <a:bodyPr>
            <a:spAutoFit/>
          </a:bodyPr>
          <a:lstStyle/>
          <a:p>
            <a:r>
              <a:rPr lang="uk-UA" sz="2400" b="1">
                <a:latin typeface="Bookman Old Style" pitchFamily="18" charset="0"/>
              </a:rPr>
              <a:t>Лазерний приціл застосовують використовують для кращого попадання в мішень</a:t>
            </a:r>
            <a:r>
              <a:rPr lang="uk-UA" sz="2400">
                <a:latin typeface="Bookman Old Style" pitchFamily="18" charset="0"/>
              </a:rPr>
              <a:t> </a:t>
            </a:r>
            <a:endParaRPr lang="ru-RU" sz="2400">
              <a:latin typeface="Bookman Old Style" pitchFamily="18" charset="0"/>
            </a:endParaRPr>
          </a:p>
        </p:txBody>
      </p:sp>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2000"/>
                                        <p:tgtEl>
                                          <p:spTgt spid="25603"/>
                                        </p:tgtEl>
                                      </p:cBhvr>
                                    </p:animEffect>
                                    <p:anim calcmode="lin" valueType="num">
                                      <p:cBhvr>
                                        <p:cTn id="8" dur="2000" fill="hold"/>
                                        <p:tgtEl>
                                          <p:spTgt spid="25603"/>
                                        </p:tgtEl>
                                        <p:attrNameLst>
                                          <p:attrName>style.rotation</p:attrName>
                                        </p:attrNameLst>
                                      </p:cBhvr>
                                      <p:tavLst>
                                        <p:tav tm="0">
                                          <p:val>
                                            <p:fltVal val="720"/>
                                          </p:val>
                                        </p:tav>
                                        <p:tav tm="100000">
                                          <p:val>
                                            <p:fltVal val="0"/>
                                          </p:val>
                                        </p:tav>
                                      </p:tavLst>
                                    </p:anim>
                                    <p:anim calcmode="lin" valueType="num">
                                      <p:cBhvr>
                                        <p:cTn id="9" dur="2000" fill="hold"/>
                                        <p:tgtEl>
                                          <p:spTgt spid="25603"/>
                                        </p:tgtEl>
                                        <p:attrNameLst>
                                          <p:attrName>ppt_h</p:attrName>
                                        </p:attrNameLst>
                                      </p:cBhvr>
                                      <p:tavLst>
                                        <p:tav tm="0">
                                          <p:val>
                                            <p:fltVal val="0"/>
                                          </p:val>
                                        </p:tav>
                                        <p:tav tm="100000">
                                          <p:val>
                                            <p:strVal val="#ppt_h"/>
                                          </p:val>
                                        </p:tav>
                                      </p:tavLst>
                                    </p:anim>
                                    <p:anim calcmode="lin" valueType="num">
                                      <p:cBhvr>
                                        <p:cTn id="10" dur="2000" fill="hold"/>
                                        <p:tgtEl>
                                          <p:spTgt spid="2560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Содержимое 3" descr="1222283179934.jpg"/>
          <p:cNvPicPr>
            <a:picLocks noGrp="1" noChangeAspect="1"/>
          </p:cNvPicPr>
          <p:nvPr>
            <p:ph idx="1"/>
          </p:nvPr>
        </p:nvPicPr>
        <p:blipFill>
          <a:blip r:embed="rId2"/>
          <a:srcRect/>
          <a:stretch>
            <a:fillRect/>
          </a:stretch>
        </p:blipFill>
        <p:spPr>
          <a:xfrm>
            <a:off x="468313" y="476250"/>
            <a:ext cx="8064500" cy="5572125"/>
          </a:xfrm>
        </p:spPr>
      </p:pic>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62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62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a:xfrm>
            <a:off x="323850" y="333375"/>
            <a:ext cx="8229600" cy="357188"/>
          </a:xfrm>
        </p:spPr>
        <p:txBody>
          <a:bodyPr/>
          <a:lstStyle/>
          <a:p>
            <a:pPr eaLnBrk="1" hangingPunct="1"/>
            <a:r>
              <a:rPr lang="uk-UA" sz="4000" b="1" smtClean="0">
                <a:latin typeface="Bookman Old Style" pitchFamily="18" charset="0"/>
              </a:rPr>
              <a:t>Лазерний зв</a:t>
            </a:r>
            <a:r>
              <a:rPr lang="en-US" sz="4000" b="1" smtClean="0">
                <a:latin typeface="Bookman Old Style" pitchFamily="18" charset="0"/>
              </a:rPr>
              <a:t>’</a:t>
            </a:r>
            <a:r>
              <a:rPr lang="uk-UA" sz="4000" b="1" smtClean="0">
                <a:latin typeface="Bookman Old Style" pitchFamily="18" charset="0"/>
              </a:rPr>
              <a:t>язок</a:t>
            </a:r>
            <a:endParaRPr lang="ru-RU" sz="4000" b="1" smtClean="0">
              <a:latin typeface="Bookman Old Style" pitchFamily="18" charset="0"/>
            </a:endParaRPr>
          </a:p>
        </p:txBody>
      </p:sp>
      <p:pic>
        <p:nvPicPr>
          <p:cNvPr id="37891" name="Содержимое 6" descr="1732602.jpg"/>
          <p:cNvPicPr>
            <a:picLocks noGrp="1" noChangeAspect="1"/>
          </p:cNvPicPr>
          <p:nvPr>
            <p:ph idx="1"/>
          </p:nvPr>
        </p:nvPicPr>
        <p:blipFill>
          <a:blip r:embed="rId2"/>
          <a:srcRect/>
          <a:stretch>
            <a:fillRect/>
          </a:stretch>
        </p:blipFill>
        <p:spPr>
          <a:xfrm>
            <a:off x="539750" y="981075"/>
            <a:ext cx="7453313" cy="5192713"/>
          </a:xfrm>
        </p:spPr>
      </p:pic>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 from="(-#ppt_w/2)" to="(#ppt_x)" calcmode="lin" valueType="num">
                                      <p:cBhvr>
                                        <p:cTn id="7" dur="600" fill="hold">
                                          <p:stCondLst>
                                            <p:cond delay="0"/>
                                          </p:stCondLst>
                                        </p:cTn>
                                        <p:tgtEl>
                                          <p:spTgt spid="37891"/>
                                        </p:tgtEl>
                                        <p:attrNameLst>
                                          <p:attrName>ppt_x</p:attrName>
                                        </p:attrNameLst>
                                      </p:cBhvr>
                                    </p:anim>
                                    <p:anim from="0" to="-1.0" calcmode="lin" valueType="num">
                                      <p:cBhvr>
                                        <p:cTn id="8" dur="200" decel="50000" autoRev="1" fill="hold">
                                          <p:stCondLst>
                                            <p:cond delay="600"/>
                                          </p:stCondLst>
                                        </p:cTn>
                                        <p:tgtEl>
                                          <p:spTgt spid="37891"/>
                                        </p:tgtEl>
                                        <p:attrNameLst>
                                          <p:attrName>xshear</p:attrName>
                                        </p:attrNameLst>
                                      </p:cBhvr>
                                    </p:anim>
                                    <p:animScale>
                                      <p:cBhvr>
                                        <p:cTn id="9" dur="200" decel="100000" autoRev="1" fill="hold">
                                          <p:stCondLst>
                                            <p:cond delay="600"/>
                                          </p:stCondLst>
                                        </p:cTn>
                                        <p:tgtEl>
                                          <p:spTgt spid="37891"/>
                                        </p:tgtEl>
                                      </p:cBhvr>
                                      <p:from x="100000" y="100000"/>
                                      <p:to x="80000" y="100000"/>
                                    </p:animScale>
                                    <p:anim by="(#ppt_h/3+#ppt_w*0.1)" calcmode="lin" valueType="num">
                                      <p:cBhvr additive="sum">
                                        <p:cTn id="10" dur="200" decel="100000" autoRev="1" fill="hold">
                                          <p:stCondLst>
                                            <p:cond delay="600"/>
                                          </p:stCondLst>
                                        </p:cTn>
                                        <p:tgtEl>
                                          <p:spTgt spid="3789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a:xfrm>
            <a:off x="428625" y="0"/>
            <a:ext cx="8229600" cy="428625"/>
          </a:xfrm>
        </p:spPr>
        <p:txBody>
          <a:bodyPr/>
          <a:lstStyle/>
          <a:p>
            <a:pPr eaLnBrk="1" hangingPunct="1"/>
            <a:r>
              <a:rPr lang="uk-UA" sz="4000" b="1" smtClean="0">
                <a:latin typeface="Bookman Old Style" pitchFamily="18" charset="0"/>
              </a:rPr>
              <a:t>Лазер в космосі</a:t>
            </a:r>
            <a:r>
              <a:rPr lang="uk-UA" sz="4000" smtClean="0">
                <a:latin typeface="Arial" charset="0"/>
              </a:rPr>
              <a:t> </a:t>
            </a:r>
            <a:endParaRPr lang="ru-RU" sz="4000" smtClean="0">
              <a:latin typeface="Arial" charset="0"/>
            </a:endParaRPr>
          </a:p>
        </p:txBody>
      </p:sp>
      <p:pic>
        <p:nvPicPr>
          <p:cNvPr id="29699" name="Содержимое 3" descr="iss-lasers.jpg"/>
          <p:cNvPicPr>
            <a:picLocks noGrp="1" noChangeAspect="1"/>
          </p:cNvPicPr>
          <p:nvPr>
            <p:ph idx="1"/>
          </p:nvPr>
        </p:nvPicPr>
        <p:blipFill>
          <a:blip r:embed="rId2"/>
          <a:srcRect/>
          <a:stretch>
            <a:fillRect/>
          </a:stretch>
        </p:blipFill>
        <p:spPr>
          <a:xfrm>
            <a:off x="142875" y="500063"/>
            <a:ext cx="8858250" cy="6143625"/>
          </a:xfrm>
        </p:spPr>
      </p:pic>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9699"/>
                                        </p:tgtEl>
                                        <p:attrNameLst>
                                          <p:attrName>style.visibility</p:attrName>
                                        </p:attrNameLst>
                                      </p:cBhvr>
                                      <p:to>
                                        <p:strVal val="visible"/>
                                      </p:to>
                                    </p:set>
                                    <p:anim calcmode="lin" valueType="num">
                                      <p:cBhvr>
                                        <p:cTn id="7" dur="1000" fill="hold"/>
                                        <p:tgtEl>
                                          <p:spTgt spid="29699"/>
                                        </p:tgtEl>
                                        <p:attrNameLst>
                                          <p:attrName>ppt_w</p:attrName>
                                        </p:attrNameLst>
                                      </p:cBhvr>
                                      <p:tavLst>
                                        <p:tav tm="0">
                                          <p:val>
                                            <p:fltVal val="0"/>
                                          </p:val>
                                        </p:tav>
                                        <p:tav tm="100000">
                                          <p:val>
                                            <p:strVal val="#ppt_w"/>
                                          </p:val>
                                        </p:tav>
                                      </p:tavLst>
                                    </p:anim>
                                    <p:anim calcmode="lin" valueType="num">
                                      <p:cBhvr>
                                        <p:cTn id="8" dur="1000" fill="hold"/>
                                        <p:tgtEl>
                                          <p:spTgt spid="29699"/>
                                        </p:tgtEl>
                                        <p:attrNameLst>
                                          <p:attrName>ppt_h</p:attrName>
                                        </p:attrNameLst>
                                      </p:cBhvr>
                                      <p:tavLst>
                                        <p:tav tm="0">
                                          <p:val>
                                            <p:fltVal val="0"/>
                                          </p:val>
                                        </p:tav>
                                        <p:tav tm="100000">
                                          <p:val>
                                            <p:strVal val="#ppt_h"/>
                                          </p:val>
                                        </p:tav>
                                      </p:tavLst>
                                    </p:anim>
                                    <p:anim calcmode="lin" valueType="num">
                                      <p:cBhvr>
                                        <p:cTn id="9" dur="1000" fill="hold"/>
                                        <p:tgtEl>
                                          <p:spTgt spid="29699"/>
                                        </p:tgtEl>
                                        <p:attrNameLst>
                                          <p:attrName>style.rotation</p:attrName>
                                        </p:attrNameLst>
                                      </p:cBhvr>
                                      <p:tavLst>
                                        <p:tav tm="0">
                                          <p:val>
                                            <p:fltVal val="90"/>
                                          </p:val>
                                        </p:tav>
                                        <p:tav tm="100000">
                                          <p:val>
                                            <p:fltVal val="0"/>
                                          </p:val>
                                        </p:tav>
                                      </p:tavLst>
                                    </p:anim>
                                    <p:animEffect transition="in" filter="fade">
                                      <p:cBhvr>
                                        <p:cTn id="10" dur="1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a:xfrm>
            <a:off x="395288" y="260350"/>
            <a:ext cx="8229600" cy="368300"/>
          </a:xfrm>
        </p:spPr>
        <p:txBody>
          <a:bodyPr/>
          <a:lstStyle/>
          <a:p>
            <a:pPr eaLnBrk="1" hangingPunct="1"/>
            <a:r>
              <a:rPr lang="uk-UA" sz="4000" b="1" smtClean="0">
                <a:latin typeface="Bookman Old Style" pitchFamily="18" charset="0"/>
              </a:rPr>
              <a:t>Лазер в медицині</a:t>
            </a:r>
            <a:endParaRPr lang="ru-RU" sz="4000" b="1" smtClean="0">
              <a:latin typeface="Bookman Old Style" pitchFamily="18" charset="0"/>
            </a:endParaRPr>
          </a:p>
        </p:txBody>
      </p:sp>
      <p:pic>
        <p:nvPicPr>
          <p:cNvPr id="32771" name="Содержимое 3" descr="2fc503ac-b350-4b12-b1c3-2b4e22ea449a.jpg"/>
          <p:cNvPicPr>
            <a:picLocks noGrp="1" noChangeAspect="1"/>
          </p:cNvPicPr>
          <p:nvPr>
            <p:ph idx="1"/>
          </p:nvPr>
        </p:nvPicPr>
        <p:blipFill>
          <a:blip r:embed="rId2"/>
          <a:srcRect/>
          <a:stretch>
            <a:fillRect/>
          </a:stretch>
        </p:blipFill>
        <p:spPr>
          <a:xfrm>
            <a:off x="1547813" y="1035050"/>
            <a:ext cx="5616575" cy="3978275"/>
          </a:xfrm>
        </p:spPr>
      </p:pic>
      <p:sp>
        <p:nvSpPr>
          <p:cNvPr id="44036" name="Text Box 4"/>
          <p:cNvSpPr txBox="1">
            <a:spLocks noChangeArrowheads="1"/>
          </p:cNvSpPr>
          <p:nvPr/>
        </p:nvSpPr>
        <p:spPr bwMode="auto">
          <a:xfrm>
            <a:off x="519113" y="5392738"/>
            <a:ext cx="7797800" cy="366712"/>
          </a:xfrm>
          <a:prstGeom prst="rect">
            <a:avLst/>
          </a:prstGeom>
          <a:noFill/>
          <a:ln w="9525">
            <a:noFill/>
            <a:miter lim="800000"/>
            <a:headEnd/>
            <a:tailEnd/>
          </a:ln>
          <a:effectLst/>
        </p:spPr>
        <p:txBody>
          <a:bodyPr>
            <a:spAutoFit/>
          </a:bodyPr>
          <a:lstStyle/>
          <a:p>
            <a:endParaRPr lang="ru-RU"/>
          </a:p>
        </p:txBody>
      </p:sp>
      <p:sp>
        <p:nvSpPr>
          <p:cNvPr id="44037" name="Text Box 5"/>
          <p:cNvSpPr txBox="1">
            <a:spLocks noChangeArrowheads="1"/>
          </p:cNvSpPr>
          <p:nvPr/>
        </p:nvSpPr>
        <p:spPr bwMode="auto">
          <a:xfrm>
            <a:off x="684213" y="5300663"/>
            <a:ext cx="8158162" cy="1187450"/>
          </a:xfrm>
          <a:prstGeom prst="rect">
            <a:avLst/>
          </a:prstGeom>
          <a:noFill/>
          <a:ln w="9525">
            <a:noFill/>
            <a:miter lim="800000"/>
            <a:headEnd/>
            <a:tailEnd/>
          </a:ln>
          <a:effectLst/>
        </p:spPr>
        <p:txBody>
          <a:bodyPr>
            <a:spAutoFit/>
          </a:bodyPr>
          <a:lstStyle/>
          <a:p>
            <a:r>
              <a:rPr lang="uk-UA" sz="2400" b="1">
                <a:latin typeface="Century Schoolbook" pitchFamily="18" charset="0"/>
              </a:rPr>
              <a:t>Лазерна хірургія стала невід</a:t>
            </a:r>
            <a:r>
              <a:rPr lang="en-US" sz="2400" b="1">
                <a:latin typeface="Century Schoolbook" pitchFamily="18" charset="0"/>
              </a:rPr>
              <a:t>’</a:t>
            </a:r>
            <a:r>
              <a:rPr lang="uk-UA" sz="2400" b="1">
                <a:latin typeface="Century Schoolbook" pitchFamily="18" charset="0"/>
              </a:rPr>
              <a:t>ємною частиною сучасної медицини і використовується для лікування багатьох хвороб.</a:t>
            </a:r>
            <a:endParaRPr lang="ru-RU" sz="2400" b="1">
              <a:latin typeface="Century Schoolbook" pitchFamily="18" charset="0"/>
            </a:endParaRPr>
          </a:p>
        </p:txBody>
      </p:sp>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fltVal val="0"/>
                                          </p:val>
                                        </p:tav>
                                        <p:tav tm="100000">
                                          <p:val>
                                            <p:strVal val="#ppt_h"/>
                                          </p:val>
                                        </p:tav>
                                      </p:tavLst>
                                    </p:anim>
                                    <p:anim calcmode="lin" valueType="num">
                                      <p:cBhvr>
                                        <p:cTn id="9" dur="1000" fill="hold"/>
                                        <p:tgtEl>
                                          <p:spTgt spid="32771"/>
                                        </p:tgtEl>
                                        <p:attrNameLst>
                                          <p:attrName>style.rotation</p:attrName>
                                        </p:attrNameLst>
                                      </p:cBhvr>
                                      <p:tavLst>
                                        <p:tav tm="0">
                                          <p:val>
                                            <p:fltVal val="90"/>
                                          </p:val>
                                        </p:tav>
                                        <p:tav tm="100000">
                                          <p:val>
                                            <p:fltVal val="0"/>
                                          </p:val>
                                        </p:tav>
                                      </p:tavLst>
                                    </p:anim>
                                    <p:animEffect transition="in" filter="fade">
                                      <p:cBhvr>
                                        <p:cTn id="10" dur="1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Содержимое 3" descr="sellas lazer.jpg"/>
          <p:cNvPicPr>
            <a:picLocks noGrp="1" noChangeAspect="1"/>
          </p:cNvPicPr>
          <p:nvPr>
            <p:ph idx="1"/>
          </p:nvPr>
        </p:nvPicPr>
        <p:blipFill>
          <a:blip r:embed="rId2"/>
          <a:srcRect/>
          <a:stretch>
            <a:fillRect/>
          </a:stretch>
        </p:blipFill>
        <p:spPr>
          <a:xfrm>
            <a:off x="142875" y="428625"/>
            <a:ext cx="8858250" cy="6215063"/>
          </a:xfrm>
        </p:spPr>
      </p:pic>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1"/>
          </p:nvPr>
        </p:nvSpPr>
        <p:spPr>
          <a:xfrm>
            <a:off x="468313" y="549275"/>
            <a:ext cx="8218487" cy="5576888"/>
          </a:xfrm>
        </p:spPr>
        <p:txBody>
          <a:bodyPr/>
          <a:lstStyle/>
          <a:p>
            <a:pPr>
              <a:lnSpc>
                <a:spcPct val="80000"/>
              </a:lnSpc>
              <a:buFont typeface="Arial" charset="0"/>
              <a:buNone/>
            </a:pPr>
            <a:r>
              <a:rPr lang="ru-RU" sz="2800" smtClean="0">
                <a:latin typeface="Bookman Old Style" pitchFamily="18" charset="0"/>
              </a:rPr>
              <a:t>       </a:t>
            </a:r>
            <a:r>
              <a:rPr lang="ru-RU" sz="2800" b="1" smtClean="0">
                <a:latin typeface="Bookman Old Style" pitchFamily="18" charset="0"/>
              </a:rPr>
              <a:t>У медицині застосування лазерів неймовірно широке. З їх допомогою повертається людям можливість жити повноцінним життям. Прикладом можуть стати операції, що проводяться на сітківці ока, під час яких замість скальпеля лікарі використовують все той же лазер. Крім цього, це джерело електромагнітного випромінювання застосовується для лікування важких травм кісток, а також при оперативних втручаннях, коли потрібно з’єднання розірваною м’язової тканини.</a:t>
            </a:r>
            <a:r>
              <a:rPr lang="ru-RU" sz="2800" b="1" smtClean="0"/>
              <a:t> </a:t>
            </a:r>
          </a:p>
        </p:txBody>
      </p:sp>
    </p:spTree>
  </p:cSld>
  <p:clrMapOvr>
    <a:masterClrMapping/>
  </p:clrMapOvr>
  <p:transition spd="slow" advTm="3100">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Содержимое 3" descr="3763355891_26d9b04fbc.jpg"/>
          <p:cNvPicPr>
            <a:picLocks noGrp="1" noChangeAspect="1"/>
          </p:cNvPicPr>
          <p:nvPr>
            <p:ph idx="1"/>
          </p:nvPr>
        </p:nvPicPr>
        <p:blipFill>
          <a:blip r:embed="rId2"/>
          <a:srcRect/>
          <a:stretch>
            <a:fillRect/>
          </a:stretch>
        </p:blipFill>
        <p:spPr>
          <a:xfrm>
            <a:off x="539750" y="1268413"/>
            <a:ext cx="7524750" cy="5314950"/>
          </a:xfrm>
        </p:spPr>
      </p:pic>
      <p:sp>
        <p:nvSpPr>
          <p:cNvPr id="47107" name="Text Box 3"/>
          <p:cNvSpPr txBox="1">
            <a:spLocks noChangeArrowheads="1"/>
          </p:cNvSpPr>
          <p:nvPr/>
        </p:nvSpPr>
        <p:spPr bwMode="auto">
          <a:xfrm>
            <a:off x="1600200" y="352425"/>
            <a:ext cx="7004050" cy="366713"/>
          </a:xfrm>
          <a:prstGeom prst="rect">
            <a:avLst/>
          </a:prstGeom>
          <a:noFill/>
          <a:ln w="9525">
            <a:noFill/>
            <a:miter lim="800000"/>
            <a:headEnd/>
            <a:tailEnd/>
          </a:ln>
          <a:effectLst/>
        </p:spPr>
        <p:txBody>
          <a:bodyPr>
            <a:spAutoFit/>
          </a:bodyPr>
          <a:lstStyle/>
          <a:p>
            <a:endParaRPr lang="ru-RU"/>
          </a:p>
        </p:txBody>
      </p:sp>
      <p:sp>
        <p:nvSpPr>
          <p:cNvPr id="47108" name="Text Box 4"/>
          <p:cNvSpPr txBox="1">
            <a:spLocks noChangeArrowheads="1"/>
          </p:cNvSpPr>
          <p:nvPr/>
        </p:nvSpPr>
        <p:spPr bwMode="auto">
          <a:xfrm>
            <a:off x="1835150" y="260350"/>
            <a:ext cx="5040313" cy="701675"/>
          </a:xfrm>
          <a:prstGeom prst="rect">
            <a:avLst/>
          </a:prstGeom>
          <a:noFill/>
          <a:ln w="9525">
            <a:noFill/>
            <a:miter lim="800000"/>
            <a:headEnd/>
            <a:tailEnd/>
          </a:ln>
          <a:effectLst/>
        </p:spPr>
        <p:txBody>
          <a:bodyPr wrap="none">
            <a:spAutoFit/>
          </a:bodyPr>
          <a:lstStyle/>
          <a:p>
            <a:pPr algn="ctr"/>
            <a:r>
              <a:rPr lang="uk-UA" sz="4000" b="1">
                <a:latin typeface="Bookman Old Style" pitchFamily="18" charset="0"/>
              </a:rPr>
              <a:t>Лазерна корекція</a:t>
            </a:r>
            <a:endParaRPr lang="ru-RU" sz="4000" b="1">
              <a:latin typeface="Bookman Old Style" pitchFamily="18" charset="0"/>
            </a:endParaRPr>
          </a:p>
        </p:txBody>
      </p:sp>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500" fill="hold"/>
                                        <p:tgtEl>
                                          <p:spTgt spid="35843"/>
                                        </p:tgtEl>
                                        <p:attrNameLst>
                                          <p:attrName>ppt_w</p:attrName>
                                        </p:attrNameLst>
                                      </p:cBhvr>
                                      <p:tavLst>
                                        <p:tav tm="0">
                                          <p:val>
                                            <p:fltVal val="0"/>
                                          </p:val>
                                        </p:tav>
                                        <p:tav tm="100000">
                                          <p:val>
                                            <p:strVal val="#ppt_w"/>
                                          </p:val>
                                        </p:tav>
                                      </p:tavLst>
                                    </p:anim>
                                    <p:anim calcmode="lin" valueType="num">
                                      <p:cBhvr>
                                        <p:cTn id="8" dur="500" fill="hold"/>
                                        <p:tgtEl>
                                          <p:spTgt spid="35843"/>
                                        </p:tgtEl>
                                        <p:attrNameLst>
                                          <p:attrName>ppt_h</p:attrName>
                                        </p:attrNameLst>
                                      </p:cBhvr>
                                      <p:tavLst>
                                        <p:tav tm="0">
                                          <p:val>
                                            <p:fltVal val="0"/>
                                          </p:val>
                                        </p:tav>
                                        <p:tav tm="100000">
                                          <p:val>
                                            <p:strVal val="#ppt_h"/>
                                          </p:val>
                                        </p:tav>
                                      </p:tavLst>
                                    </p:anim>
                                    <p:anim calcmode="lin" valueType="num">
                                      <p:cBhvr>
                                        <p:cTn id="9" dur="500" fill="hold"/>
                                        <p:tgtEl>
                                          <p:spTgt spid="35843"/>
                                        </p:tgtEl>
                                        <p:attrNameLst>
                                          <p:attrName>style.rotation</p:attrName>
                                        </p:attrNameLst>
                                      </p:cBhvr>
                                      <p:tavLst>
                                        <p:tav tm="0">
                                          <p:val>
                                            <p:fltVal val="360"/>
                                          </p:val>
                                        </p:tav>
                                        <p:tav tm="100000">
                                          <p:val>
                                            <p:fltVal val="0"/>
                                          </p:val>
                                        </p:tav>
                                      </p:tavLst>
                                    </p:anim>
                                    <p:animEffect transition="in" filter="fade">
                                      <p:cBhvr>
                                        <p:cTn id="1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468313" y="115888"/>
            <a:ext cx="8229600" cy="1143000"/>
          </a:xfrm>
        </p:spPr>
        <p:txBody>
          <a:bodyPr/>
          <a:lstStyle/>
          <a:p>
            <a:r>
              <a:rPr lang="uk-UA" b="1" smtClean="0">
                <a:latin typeface="Bookman Old Style" pitchFamily="18" charset="0"/>
              </a:rPr>
              <a:t>Лазерний пінцет</a:t>
            </a:r>
            <a:endParaRPr lang="ru-RU" b="1" smtClean="0">
              <a:latin typeface="Bookman Old Style" pitchFamily="18" charset="0"/>
            </a:endParaRPr>
          </a:p>
        </p:txBody>
      </p:sp>
      <p:sp>
        <p:nvSpPr>
          <p:cNvPr id="58371" name="Rectangle 3"/>
          <p:cNvSpPr>
            <a:spLocks noGrp="1"/>
          </p:cNvSpPr>
          <p:nvPr>
            <p:ph type="body" idx="1"/>
          </p:nvPr>
        </p:nvSpPr>
        <p:spPr>
          <a:xfrm>
            <a:off x="107950" y="4508500"/>
            <a:ext cx="8785225" cy="2349500"/>
          </a:xfrm>
        </p:spPr>
        <p:txBody>
          <a:bodyPr/>
          <a:lstStyle/>
          <a:p>
            <a:pPr>
              <a:lnSpc>
                <a:spcPct val="80000"/>
              </a:lnSpc>
              <a:buFont typeface="Arial" charset="0"/>
              <a:buNone/>
            </a:pPr>
            <a:r>
              <a:rPr lang="ru-RU" sz="2000" smtClean="0">
                <a:latin typeface="Bookman Old Style" pitchFamily="18" charset="0"/>
              </a:rPr>
              <a:t>     </a:t>
            </a:r>
            <a:r>
              <a:rPr lang="ru-RU" sz="2000" b="1" smtClean="0">
                <a:latin typeface="Bookman Old Style" pitchFamily="18" charset="0"/>
              </a:rPr>
              <a:t>Біологи за допомогою лазерного пінцета отримали нові можливості в сфері дослідження білків. Широко використовується лазерне намагнічування, а також охолодження молекул при необхідності використання наднизьких температур. Відомо застосування лазерів в термоядерному синтезі, поверхневій обробці, термообробці і загартуванню металів, і, крім цього, у виробництві сучасної зброї. </a:t>
            </a:r>
            <a:r>
              <a:rPr lang="ru-RU" sz="2000" smtClean="0">
                <a:latin typeface="Bookman Old Style" pitchFamily="18" charset="0"/>
              </a:rPr>
              <a:t> </a:t>
            </a:r>
          </a:p>
        </p:txBody>
      </p:sp>
      <p:pic>
        <p:nvPicPr>
          <p:cNvPr id="58372" name="Picture 4" descr="93310927"/>
          <p:cNvPicPr>
            <a:picLocks noChangeAspect="1" noChangeArrowheads="1"/>
          </p:cNvPicPr>
          <p:nvPr/>
        </p:nvPicPr>
        <p:blipFill>
          <a:blip r:embed="rId2"/>
          <a:srcRect/>
          <a:stretch>
            <a:fillRect/>
          </a:stretch>
        </p:blipFill>
        <p:spPr bwMode="auto">
          <a:xfrm>
            <a:off x="1908175" y="1300163"/>
            <a:ext cx="5040313" cy="3065462"/>
          </a:xfrm>
          <a:prstGeom prst="rect">
            <a:avLst/>
          </a:prstGeom>
          <a:noFill/>
        </p:spPr>
      </p:pic>
    </p:spTree>
  </p:cSld>
  <p:clrMapOvr>
    <a:masterClrMapping/>
  </p:clrMapOvr>
  <p:transition spd="slow" advTm="3100">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uk-UA" sz="4000" b="1" smtClean="0">
                <a:latin typeface="Bookman Old Style" pitchFamily="18" charset="0"/>
              </a:rPr>
              <a:t>Відтворення </a:t>
            </a:r>
            <a:r>
              <a:rPr lang="en-US" sz="4000" b="1" smtClean="0">
                <a:latin typeface="Bookman Old Style" pitchFamily="18" charset="0"/>
              </a:rPr>
              <a:t>CD </a:t>
            </a:r>
            <a:r>
              <a:rPr lang="uk-UA" sz="4000" b="1" smtClean="0">
                <a:latin typeface="Bookman Old Style" pitchFamily="18" charset="0"/>
              </a:rPr>
              <a:t>та</a:t>
            </a:r>
            <a:r>
              <a:rPr lang="en-US" sz="4000" b="1" smtClean="0">
                <a:latin typeface="Bookman Old Style" pitchFamily="18" charset="0"/>
              </a:rPr>
              <a:t> DVD</a:t>
            </a:r>
            <a:r>
              <a:rPr lang="uk-UA" sz="4000" b="1" smtClean="0">
                <a:latin typeface="Bookman Old Style" pitchFamily="18" charset="0"/>
              </a:rPr>
              <a:t>-дисків</a:t>
            </a:r>
            <a:endParaRPr lang="ru-RU" sz="4000" b="1" smtClean="0">
              <a:latin typeface="Bookman Old Style" pitchFamily="18" charset="0"/>
            </a:endParaRPr>
          </a:p>
        </p:txBody>
      </p:sp>
      <p:sp>
        <p:nvSpPr>
          <p:cNvPr id="55299" name="Rectangle 3"/>
          <p:cNvSpPr>
            <a:spLocks noGrp="1"/>
          </p:cNvSpPr>
          <p:nvPr>
            <p:ph type="body" idx="1"/>
          </p:nvPr>
        </p:nvSpPr>
        <p:spPr>
          <a:xfrm>
            <a:off x="250825" y="5373688"/>
            <a:ext cx="8362950" cy="1184275"/>
          </a:xfrm>
        </p:spPr>
        <p:txBody>
          <a:bodyPr/>
          <a:lstStyle/>
          <a:p>
            <a:pPr>
              <a:lnSpc>
                <a:spcPct val="80000"/>
              </a:lnSpc>
              <a:buFont typeface="Arial" charset="0"/>
              <a:buNone/>
            </a:pPr>
            <a:r>
              <a:rPr lang="uk-UA" sz="2800" b="1" smtClean="0"/>
              <a:t>	</a:t>
            </a:r>
            <a:r>
              <a:rPr lang="uk-UA" sz="2800" b="1" smtClean="0">
                <a:latin typeface="Bookman Old Style" pitchFamily="18" charset="0"/>
              </a:rPr>
              <a:t>Напівпровідникові лазери використовують для відтворення дисків різного формату.</a:t>
            </a:r>
            <a:endParaRPr lang="ru-RU" sz="2800" b="1" smtClean="0">
              <a:latin typeface="Bookman Old Style" pitchFamily="18" charset="0"/>
            </a:endParaRPr>
          </a:p>
        </p:txBody>
      </p:sp>
      <p:pic>
        <p:nvPicPr>
          <p:cNvPr id="55300" name="Picture 4" descr="Ink_Jet_Printable_Recordable_Compact_Disc"/>
          <p:cNvPicPr>
            <a:picLocks noChangeAspect="1" noChangeArrowheads="1"/>
          </p:cNvPicPr>
          <p:nvPr/>
        </p:nvPicPr>
        <p:blipFill>
          <a:blip r:embed="rId2"/>
          <a:srcRect/>
          <a:stretch>
            <a:fillRect/>
          </a:stretch>
        </p:blipFill>
        <p:spPr bwMode="auto">
          <a:xfrm>
            <a:off x="2700338" y="1484313"/>
            <a:ext cx="3730625" cy="3730625"/>
          </a:xfrm>
          <a:prstGeom prst="rect">
            <a:avLst/>
          </a:prstGeom>
          <a:noFill/>
        </p:spPr>
      </p:pic>
    </p:spTree>
  </p:cSld>
  <p:clrMapOvr>
    <a:masterClrMapping/>
  </p:clrMapOvr>
  <p:transition spd="slow" advTm="3100">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uk-UA" sz="4000" b="1" smtClean="0">
                <a:latin typeface="Bookman Old Style" pitchFamily="18" charset="0"/>
              </a:rPr>
              <a:t>Що таке “квантовий генератор”?</a:t>
            </a:r>
            <a:endParaRPr lang="ru-RU" sz="4000" b="1" smtClean="0">
              <a:latin typeface="Bookman Old Style" pitchFamily="18" charset="0"/>
            </a:endParaRPr>
          </a:p>
        </p:txBody>
      </p:sp>
      <p:sp>
        <p:nvSpPr>
          <p:cNvPr id="53251" name="Rectangle 3"/>
          <p:cNvSpPr>
            <a:spLocks noGrp="1"/>
          </p:cNvSpPr>
          <p:nvPr>
            <p:ph type="body" idx="1"/>
          </p:nvPr>
        </p:nvSpPr>
        <p:spPr/>
        <p:txBody>
          <a:bodyPr/>
          <a:lstStyle/>
          <a:p>
            <a:r>
              <a:rPr lang="ru-RU" sz="2800" b="1" i="1" smtClean="0">
                <a:solidFill>
                  <a:schemeClr val="tx2"/>
                </a:solidFill>
                <a:latin typeface="Times New Roman" pitchFamily="18" charset="0"/>
              </a:rPr>
              <a:t>Квантовий генератор</a:t>
            </a:r>
            <a:r>
              <a:rPr lang="ru-RU" sz="2800" smtClean="0">
                <a:latin typeface="Times New Roman" pitchFamily="18" charset="0"/>
              </a:rPr>
              <a:t> - загальна назва джерел електромагнітного випромінювання, що працюють на основі вимушеного випромінювання атомів і молекул.</a:t>
            </a:r>
          </a:p>
          <a:p>
            <a:endParaRPr lang="ru-RU" smtClean="0">
              <a:latin typeface="Times New Roman" pitchFamily="18" charset="0"/>
            </a:endParaRPr>
          </a:p>
        </p:txBody>
      </p:sp>
      <p:pic>
        <p:nvPicPr>
          <p:cNvPr id="53252" name="Picture 4" descr="456373_original"/>
          <p:cNvPicPr>
            <a:picLocks noChangeAspect="1" noChangeArrowheads="1"/>
          </p:cNvPicPr>
          <p:nvPr/>
        </p:nvPicPr>
        <p:blipFill>
          <a:blip r:embed="rId2"/>
          <a:srcRect/>
          <a:stretch>
            <a:fillRect/>
          </a:stretch>
        </p:blipFill>
        <p:spPr bwMode="auto">
          <a:xfrm>
            <a:off x="1835150" y="3357563"/>
            <a:ext cx="4679950" cy="3348037"/>
          </a:xfrm>
          <a:prstGeom prst="rect">
            <a:avLst/>
          </a:prstGeom>
          <a:noFill/>
        </p:spPr>
      </p:pic>
    </p:spTree>
  </p:cSld>
  <p:clrMapOvr>
    <a:masterClrMapping/>
  </p:clrMapOvr>
  <p:transition spd="slow" advTm="3100">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539750" y="0"/>
            <a:ext cx="8229600" cy="1143000"/>
          </a:xfrm>
        </p:spPr>
        <p:txBody>
          <a:bodyPr/>
          <a:lstStyle/>
          <a:p>
            <a:r>
              <a:rPr lang="uk-UA" b="1" smtClean="0">
                <a:latin typeface="Bookman Old Style" pitchFamily="18" charset="0"/>
              </a:rPr>
              <a:t>Виробнича сфера</a:t>
            </a:r>
            <a:endParaRPr lang="ru-RU" b="1" smtClean="0">
              <a:latin typeface="Bookman Old Style" pitchFamily="18" charset="0"/>
            </a:endParaRPr>
          </a:p>
        </p:txBody>
      </p:sp>
      <p:sp>
        <p:nvSpPr>
          <p:cNvPr id="56323" name="Rectangle 3"/>
          <p:cNvSpPr>
            <a:spLocks noGrp="1"/>
          </p:cNvSpPr>
          <p:nvPr>
            <p:ph type="body" idx="1"/>
          </p:nvPr>
        </p:nvSpPr>
        <p:spPr>
          <a:xfrm>
            <a:off x="468313" y="5661025"/>
            <a:ext cx="8362950" cy="896938"/>
          </a:xfrm>
        </p:spPr>
        <p:txBody>
          <a:bodyPr/>
          <a:lstStyle/>
          <a:p>
            <a:pPr>
              <a:lnSpc>
                <a:spcPct val="80000"/>
              </a:lnSpc>
              <a:buFont typeface="Arial" charset="0"/>
              <a:buNone/>
            </a:pPr>
            <a:r>
              <a:rPr lang="uk-UA" sz="2000" b="1" smtClean="0"/>
              <a:t>	</a:t>
            </a:r>
            <a:r>
              <a:rPr lang="uk-UA" sz="2400" b="1" smtClean="0">
                <a:latin typeface="Bookman Old Style" pitchFamily="18" charset="0"/>
              </a:rPr>
              <a:t>На підприємствах лазери використовують для більш якісного виготовлення деталей.</a:t>
            </a:r>
            <a:endParaRPr lang="ru-RU" sz="2400" b="1" smtClean="0">
              <a:latin typeface="Bookman Old Style" pitchFamily="18" charset="0"/>
            </a:endParaRPr>
          </a:p>
        </p:txBody>
      </p:sp>
      <p:pic>
        <p:nvPicPr>
          <p:cNvPr id="56324" name="Picture 4" descr="faro-laser-tracker-vantage_b"/>
          <p:cNvPicPr>
            <a:picLocks noChangeAspect="1" noChangeArrowheads="1"/>
          </p:cNvPicPr>
          <p:nvPr/>
        </p:nvPicPr>
        <p:blipFill>
          <a:blip r:embed="rId2"/>
          <a:srcRect/>
          <a:stretch>
            <a:fillRect/>
          </a:stretch>
        </p:blipFill>
        <p:spPr bwMode="auto">
          <a:xfrm>
            <a:off x="2916238" y="981075"/>
            <a:ext cx="3052762" cy="4608513"/>
          </a:xfrm>
          <a:prstGeom prst="rect">
            <a:avLst/>
          </a:prstGeom>
          <a:noFill/>
        </p:spPr>
      </p:pic>
    </p:spTree>
  </p:cSld>
  <p:clrMapOvr>
    <a:masterClrMapping/>
  </p:clrMapOvr>
  <p:transition spd="slow" advTm="3100">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a:xfrm>
            <a:off x="323850" y="333375"/>
            <a:ext cx="8229600" cy="296863"/>
          </a:xfrm>
        </p:spPr>
        <p:txBody>
          <a:bodyPr/>
          <a:lstStyle/>
          <a:p>
            <a:pPr eaLnBrk="1" hangingPunct="1"/>
            <a:r>
              <a:rPr lang="uk-UA" sz="4000" b="1" smtClean="0">
                <a:latin typeface="Bookman Old Style" pitchFamily="18" charset="0"/>
              </a:rPr>
              <a:t>Лазер в астрономії</a:t>
            </a:r>
            <a:endParaRPr lang="ru-RU" sz="4000" b="1" smtClean="0">
              <a:latin typeface="Bookman Old Style" pitchFamily="18" charset="0"/>
            </a:endParaRPr>
          </a:p>
        </p:txBody>
      </p:sp>
      <p:pic>
        <p:nvPicPr>
          <p:cNvPr id="38915" name="Содержимое 3" descr="laserFS.gif"/>
          <p:cNvPicPr>
            <a:picLocks noGrp="1" noChangeAspect="1"/>
          </p:cNvPicPr>
          <p:nvPr>
            <p:ph idx="1"/>
          </p:nvPr>
        </p:nvPicPr>
        <p:blipFill>
          <a:blip r:embed="rId2"/>
          <a:srcRect/>
          <a:stretch>
            <a:fillRect/>
          </a:stretch>
        </p:blipFill>
        <p:spPr>
          <a:xfrm>
            <a:off x="1619250" y="836613"/>
            <a:ext cx="5545138" cy="3846512"/>
          </a:xfrm>
        </p:spPr>
      </p:pic>
      <p:sp>
        <p:nvSpPr>
          <p:cNvPr id="50180" name="Text Box 4"/>
          <p:cNvSpPr txBox="1">
            <a:spLocks noChangeArrowheads="1"/>
          </p:cNvSpPr>
          <p:nvPr/>
        </p:nvSpPr>
        <p:spPr bwMode="auto">
          <a:xfrm>
            <a:off x="0" y="4632325"/>
            <a:ext cx="9009063" cy="2225675"/>
          </a:xfrm>
          <a:prstGeom prst="rect">
            <a:avLst/>
          </a:prstGeom>
          <a:noFill/>
          <a:ln w="9525">
            <a:noFill/>
            <a:miter lim="800000"/>
            <a:headEnd/>
            <a:tailEnd/>
          </a:ln>
          <a:effectLst/>
        </p:spPr>
        <p:txBody>
          <a:bodyPr>
            <a:spAutoFit/>
          </a:bodyPr>
          <a:lstStyle/>
          <a:p>
            <a:r>
              <a:rPr lang="ru-RU" sz="2000" b="1">
                <a:latin typeface="Bookman Old Style" pitchFamily="18" charset="0"/>
              </a:rPr>
              <a:t>Оригінально застосовують сучасні астрономи лазер і отримують дивовижний результат. Вони визначили точну відстань до супутника Землі – Місяця, а використовували для цього сміливого експерименту рубіновий лазер і кутові відбивачі. З поверхні Землі вчені за допомогою телескопа посилали сфокусований лазер. За часом, витраченому на шлях до Місяця і назад, було визначено точну відстань. </a:t>
            </a:r>
          </a:p>
        </p:txBody>
      </p:sp>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500" decel="50000" fill="hold">
                                          <p:stCondLst>
                                            <p:cond delay="0"/>
                                          </p:stCondLst>
                                        </p:cTn>
                                        <p:tgtEl>
                                          <p:spTgt spid="389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89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8915"/>
                                        </p:tgtEl>
                                        <p:attrNameLst>
                                          <p:attrName>ppt_w</p:attrName>
                                        </p:attrNameLst>
                                      </p:cBhvr>
                                      <p:tavLst>
                                        <p:tav tm="0">
                                          <p:val>
                                            <p:strVal val="#ppt_w*.05"/>
                                          </p:val>
                                        </p:tav>
                                        <p:tav tm="100000">
                                          <p:val>
                                            <p:strVal val="#ppt_w"/>
                                          </p:val>
                                        </p:tav>
                                      </p:tavLst>
                                    </p:anim>
                                    <p:anim calcmode="lin" valueType="num">
                                      <p:cBhvr>
                                        <p:cTn id="10" dur="1000" fill="hold"/>
                                        <p:tgtEl>
                                          <p:spTgt spid="389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89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89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89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WordArt 4"/>
          <p:cNvSpPr>
            <a:spLocks noChangeArrowheads="1" noChangeShapeType="1" noTextEdit="1"/>
          </p:cNvSpPr>
          <p:nvPr/>
        </p:nvSpPr>
        <p:spPr bwMode="auto">
          <a:xfrm>
            <a:off x="684213" y="2492375"/>
            <a:ext cx="7488237" cy="1657350"/>
          </a:xfrm>
          <a:prstGeom prst="rect">
            <a:avLst/>
          </a:prstGeom>
        </p:spPr>
        <p:txBody>
          <a:bodyPr wrap="none" fromWordArt="1">
            <a:prstTxWarp prst="textChevronInverted">
              <a:avLst>
                <a:gd name="adj" fmla="val 75000"/>
              </a:avLst>
            </a:prstTxWarp>
          </a:bodyPr>
          <a:lstStyle/>
          <a:p>
            <a:pPr algn="ctr"/>
            <a:r>
              <a:rPr lang="ru-RU" sz="48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Дякую за увагу!</a:t>
            </a:r>
          </a:p>
        </p:txBody>
      </p:sp>
    </p:spTree>
  </p:cSld>
  <p:clrMapOvr>
    <a:masterClrMapping/>
  </p:clrMapOvr>
  <p:transition spd="slow" advTm="3100">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p:cNvSpPr>
          <p:nvPr>
            <p:ph type="body" idx="1"/>
          </p:nvPr>
        </p:nvSpPr>
        <p:spPr>
          <a:xfrm>
            <a:off x="179388" y="3789363"/>
            <a:ext cx="8075612" cy="3560762"/>
          </a:xfrm>
        </p:spPr>
        <p:txBody>
          <a:bodyPr/>
          <a:lstStyle/>
          <a:p>
            <a:pPr>
              <a:lnSpc>
                <a:spcPct val="80000"/>
              </a:lnSpc>
              <a:buFont typeface="Arial" charset="0"/>
              <a:buNone/>
            </a:pPr>
            <a:r>
              <a:rPr lang="uk-UA" sz="2000" smtClean="0"/>
              <a:t>	</a:t>
            </a:r>
            <a:r>
              <a:rPr lang="ru-RU" sz="2000" b="1" smtClean="0">
                <a:latin typeface="Bookman Old Style" pitchFamily="18" charset="0"/>
              </a:rPr>
              <a:t>Лазер </a:t>
            </a:r>
            <a:r>
              <a:rPr lang="ru-RU" sz="2000" smtClean="0">
                <a:latin typeface="Bookman Old Style" pitchFamily="18" charset="0"/>
              </a:rPr>
              <a:t>- це генератор електромагнітних випромінювань оптичного діапазону, робота якого полягає у використанні вимушених випромінювань.</a:t>
            </a:r>
            <a:br>
              <a:rPr lang="ru-RU" sz="2000" smtClean="0">
                <a:latin typeface="Bookman Old Style" pitchFamily="18" charset="0"/>
              </a:rPr>
            </a:br>
            <a:r>
              <a:rPr lang="ru-RU" sz="2000" b="1" smtClean="0">
                <a:latin typeface="Bookman Old Style" pitchFamily="18" charset="0"/>
              </a:rPr>
              <a:t>Принцип дії лазера</a:t>
            </a:r>
            <a:r>
              <a:rPr lang="ru-RU" sz="2000" smtClean="0">
                <a:latin typeface="Bookman Old Style" pitchFamily="18" charset="0"/>
              </a:rPr>
              <a:t> базується на властивості атома (складної квантової системи) випромінювати фотони при переході із збудженого стану в основний (з меншою енергією).</a:t>
            </a:r>
            <a:br>
              <a:rPr lang="ru-RU" sz="2000" smtClean="0">
                <a:latin typeface="Bookman Old Style" pitchFamily="18" charset="0"/>
              </a:rPr>
            </a:br>
            <a:r>
              <a:rPr lang="ru-RU" sz="2000" b="1" smtClean="0">
                <a:latin typeface="Bookman Old Style" pitchFamily="18" charset="0"/>
              </a:rPr>
              <a:t>Головною особливістю лазерного випромінювання</a:t>
            </a:r>
            <a:r>
              <a:rPr lang="ru-RU" sz="2000" smtClean="0">
                <a:latin typeface="Bookman Old Style" pitchFamily="18" charset="0"/>
              </a:rPr>
              <a:t> є його чітка спрямованість, що дозволяє на великій відстані від джерела отримати точку світла майже незмінних розмірів з великою концентрацією енергії. </a:t>
            </a:r>
          </a:p>
        </p:txBody>
      </p:sp>
      <p:pic>
        <p:nvPicPr>
          <p:cNvPr id="59396" name="Picture 4" descr="33d173ce806ad7761f67e48b53a"/>
          <p:cNvPicPr>
            <a:picLocks noChangeAspect="1" noChangeArrowheads="1"/>
          </p:cNvPicPr>
          <p:nvPr/>
        </p:nvPicPr>
        <p:blipFill>
          <a:blip r:embed="rId2"/>
          <a:srcRect/>
          <a:stretch>
            <a:fillRect/>
          </a:stretch>
        </p:blipFill>
        <p:spPr bwMode="auto">
          <a:xfrm>
            <a:off x="2195513" y="836613"/>
            <a:ext cx="4281487" cy="2855912"/>
          </a:xfrm>
          <a:prstGeom prst="rect">
            <a:avLst/>
          </a:prstGeom>
          <a:noFill/>
        </p:spPr>
      </p:pic>
      <p:sp>
        <p:nvSpPr>
          <p:cNvPr id="59397" name="Text Box 5"/>
          <p:cNvSpPr txBox="1">
            <a:spLocks noChangeArrowheads="1"/>
          </p:cNvSpPr>
          <p:nvPr/>
        </p:nvSpPr>
        <p:spPr bwMode="auto">
          <a:xfrm>
            <a:off x="2751138" y="65088"/>
            <a:ext cx="2973387" cy="762000"/>
          </a:xfrm>
          <a:prstGeom prst="rect">
            <a:avLst/>
          </a:prstGeom>
          <a:noFill/>
          <a:ln w="9525">
            <a:noFill/>
            <a:miter lim="800000"/>
            <a:headEnd/>
            <a:tailEnd/>
          </a:ln>
          <a:effectLst/>
        </p:spPr>
        <p:txBody>
          <a:bodyPr>
            <a:spAutoFit/>
          </a:bodyPr>
          <a:lstStyle/>
          <a:p>
            <a:pPr algn="ctr"/>
            <a:r>
              <a:rPr lang="uk-UA" sz="4400" b="1">
                <a:latin typeface="Bookman Old Style" pitchFamily="18" charset="0"/>
              </a:rPr>
              <a:t>Лазер</a:t>
            </a:r>
            <a:endParaRPr lang="ru-RU" sz="4400" b="1">
              <a:latin typeface="Bookman Old Style" pitchFamily="18" charset="0"/>
            </a:endParaRPr>
          </a:p>
        </p:txBody>
      </p:sp>
    </p:spTree>
  </p:cSld>
  <p:clrMapOvr>
    <a:masterClrMapping/>
  </p:clrMapOvr>
  <p:transition spd="slow" advTm="3100">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303213" y="2139950"/>
            <a:ext cx="8840787" cy="2441575"/>
          </a:xfrm>
        </p:spPr>
        <p:txBody>
          <a:bodyPr/>
          <a:lstStyle/>
          <a:p>
            <a:pPr eaLnBrk="1" hangingPunct="1"/>
            <a:r>
              <a:rPr lang="uk-UA" sz="4000" b="1" smtClean="0"/>
              <a:t>Застосування квантових генераторів</a:t>
            </a:r>
            <a:endParaRPr lang="ru-RU" sz="4000" b="1" smtClean="0"/>
          </a:p>
        </p:txBody>
      </p:sp>
      <p:pic>
        <p:nvPicPr>
          <p:cNvPr id="29700" name="Picture 4" descr="nero1"/>
          <p:cNvPicPr>
            <a:picLocks noChangeAspect="1" noChangeArrowheads="1"/>
          </p:cNvPicPr>
          <p:nvPr/>
        </p:nvPicPr>
        <p:blipFill>
          <a:blip r:embed="rId3"/>
          <a:srcRect/>
          <a:stretch>
            <a:fillRect/>
          </a:stretch>
        </p:blipFill>
        <p:spPr bwMode="auto">
          <a:xfrm>
            <a:off x="0" y="0"/>
            <a:ext cx="3924300" cy="2943225"/>
          </a:xfrm>
          <a:prstGeom prst="rect">
            <a:avLst/>
          </a:prstGeom>
          <a:noFill/>
        </p:spPr>
      </p:pic>
      <p:pic>
        <p:nvPicPr>
          <p:cNvPr id="29701" name="Picture 5" descr="47fbe638"/>
          <p:cNvPicPr>
            <a:picLocks noChangeAspect="1" noChangeArrowheads="1"/>
          </p:cNvPicPr>
          <p:nvPr/>
        </p:nvPicPr>
        <p:blipFill>
          <a:blip r:embed="rId4"/>
          <a:srcRect/>
          <a:stretch>
            <a:fillRect/>
          </a:stretch>
        </p:blipFill>
        <p:spPr bwMode="auto">
          <a:xfrm>
            <a:off x="5183188" y="3887788"/>
            <a:ext cx="3960812" cy="2970212"/>
          </a:xfrm>
          <a:prstGeom prst="rect">
            <a:avLst/>
          </a:prstGeom>
          <a:noFill/>
        </p:spPr>
      </p:pic>
    </p:spTree>
    <p:custDataLst>
      <p:tags r:id="rId1"/>
    </p:custDataLst>
  </p:cSld>
  <p:clrMapOvr>
    <a:masterClrMapping/>
  </p:clrMapOvr>
  <p:transition spd="slow" advClick="0" advTm="310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uk-UA" b="1" smtClean="0">
                <a:latin typeface="Bookman Old Style" pitchFamily="18" charset="0"/>
              </a:rPr>
              <a:t>Застосування</a:t>
            </a:r>
            <a:endParaRPr lang="ru-RU" b="1" smtClean="0">
              <a:latin typeface="Bookman Old Style" pitchFamily="18" charset="0"/>
            </a:endParaRPr>
          </a:p>
        </p:txBody>
      </p:sp>
      <p:sp>
        <p:nvSpPr>
          <p:cNvPr id="54275" name="Rectangle 3"/>
          <p:cNvSpPr>
            <a:spLocks noGrp="1"/>
          </p:cNvSpPr>
          <p:nvPr>
            <p:ph type="body" idx="1"/>
          </p:nvPr>
        </p:nvSpPr>
        <p:spPr/>
        <p:txBody>
          <a:bodyPr/>
          <a:lstStyle/>
          <a:p>
            <a:pPr>
              <a:lnSpc>
                <a:spcPct val="90000"/>
              </a:lnSpc>
            </a:pPr>
            <a:r>
              <a:rPr lang="ru-RU" sz="2800" b="1" smtClean="0">
                <a:latin typeface="Century Schoolbook" pitchFamily="18" charset="0"/>
              </a:rPr>
              <a:t>Квантові генератори та їх випромінювання знайшли застосування в багатьох галузях промисловості. </a:t>
            </a:r>
          </a:p>
          <a:p>
            <a:pPr>
              <a:lnSpc>
                <a:spcPct val="90000"/>
              </a:lnSpc>
            </a:pPr>
            <a:r>
              <a:rPr lang="ru-RU" sz="2800" b="1" smtClean="0">
                <a:latin typeface="Century Schoolbook" pitchFamily="18" charset="0"/>
              </a:rPr>
              <a:t>Так, наприклад, в індустрії спостерігається застосування лазерів для зварювання, обробки і розрізання металевих і діелектричних матеріалів і деталей у приладобудуванні, машинобудуванні і в текстильній промисловості.</a:t>
            </a:r>
          </a:p>
        </p:txBody>
      </p:sp>
    </p:spTree>
  </p:cSld>
  <p:clrMapOvr>
    <a:masterClrMapping/>
  </p:clrMapOvr>
  <p:transition spd="slow" advTm="3100">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a:xfrm>
            <a:off x="395288" y="404813"/>
            <a:ext cx="8229600" cy="368300"/>
          </a:xfrm>
        </p:spPr>
        <p:txBody>
          <a:bodyPr/>
          <a:lstStyle/>
          <a:p>
            <a:pPr eaLnBrk="1" hangingPunct="1"/>
            <a:r>
              <a:rPr lang="uk-UA" sz="4000" b="1" smtClean="0">
                <a:latin typeface="Bookman Old Style" pitchFamily="18" charset="0"/>
              </a:rPr>
              <a:t>Різка металу лазером</a:t>
            </a:r>
            <a:r>
              <a:rPr lang="uk-UA" sz="4000" smtClean="0">
                <a:latin typeface="Arial" charset="0"/>
              </a:rPr>
              <a:t> </a:t>
            </a:r>
            <a:endParaRPr lang="ru-RU" sz="4000" smtClean="0">
              <a:latin typeface="Arial" charset="0"/>
            </a:endParaRPr>
          </a:p>
        </p:txBody>
      </p:sp>
      <p:pic>
        <p:nvPicPr>
          <p:cNvPr id="21507" name="Содержимое 3" descr="455276.jpg"/>
          <p:cNvPicPr>
            <a:picLocks noGrp="1" noChangeAspect="1"/>
          </p:cNvPicPr>
          <p:nvPr>
            <p:ph idx="1"/>
          </p:nvPr>
        </p:nvPicPr>
        <p:blipFill>
          <a:blip r:embed="rId2"/>
          <a:srcRect/>
          <a:stretch>
            <a:fillRect/>
          </a:stretch>
        </p:blipFill>
        <p:spPr>
          <a:xfrm>
            <a:off x="1547813" y="1052513"/>
            <a:ext cx="5761037" cy="4019550"/>
          </a:xfrm>
        </p:spPr>
      </p:pic>
      <p:sp>
        <p:nvSpPr>
          <p:cNvPr id="32772" name="Text Box 4"/>
          <p:cNvSpPr txBox="1">
            <a:spLocks noChangeArrowheads="1"/>
          </p:cNvSpPr>
          <p:nvPr/>
        </p:nvSpPr>
        <p:spPr bwMode="auto">
          <a:xfrm>
            <a:off x="0" y="5300663"/>
            <a:ext cx="9036050" cy="1311275"/>
          </a:xfrm>
          <a:prstGeom prst="rect">
            <a:avLst/>
          </a:prstGeom>
          <a:noFill/>
          <a:ln w="9525">
            <a:noFill/>
            <a:miter lim="800000"/>
            <a:headEnd/>
            <a:tailEnd/>
          </a:ln>
          <a:effectLst/>
        </p:spPr>
        <p:txBody>
          <a:bodyPr>
            <a:spAutoFit/>
          </a:bodyPr>
          <a:lstStyle/>
          <a:p>
            <a:r>
              <a:rPr lang="ru-RU" sz="2000" b="1">
                <a:latin typeface="Bookman Old Style" pitchFamily="18" charset="0"/>
              </a:rPr>
              <a:t>Лазерне гравірування дозволяє виконати якісні логотипи, фотографії, дизайнерські вишукування, різні візерунки, словом все, що тільки захоче побачити самий прискіпливий клієнт.</a:t>
            </a:r>
            <a:r>
              <a:rPr lang="ru-RU" sz="2000"/>
              <a:t> </a:t>
            </a:r>
          </a:p>
        </p:txBody>
      </p:sp>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770" decel="100000"/>
                                        <p:tgtEl>
                                          <p:spTgt spid="21507"/>
                                        </p:tgtEl>
                                      </p:cBhvr>
                                    </p:animEffect>
                                    <p:animScale>
                                      <p:cBhvr>
                                        <p:cTn id="8" dur="770" decel="100000"/>
                                        <p:tgtEl>
                                          <p:spTgt spid="21507"/>
                                        </p:tgtEl>
                                      </p:cBhvr>
                                      <p:from x="10000" y="10000"/>
                                      <p:to x="200000" y="450000"/>
                                    </p:animScale>
                                    <p:animScale>
                                      <p:cBhvr>
                                        <p:cTn id="9" dur="1230" accel="100000" fill="hold">
                                          <p:stCondLst>
                                            <p:cond delay="770"/>
                                          </p:stCondLst>
                                        </p:cTn>
                                        <p:tgtEl>
                                          <p:spTgt spid="21507"/>
                                        </p:tgtEl>
                                      </p:cBhvr>
                                      <p:from x="200000" y="450000"/>
                                      <p:to x="100000" y="100000"/>
                                    </p:animScale>
                                    <p:set>
                                      <p:cBhvr>
                                        <p:cTn id="10" dur="770" fill="hold"/>
                                        <p:tgtEl>
                                          <p:spTgt spid="21507"/>
                                        </p:tgtEl>
                                        <p:attrNameLst>
                                          <p:attrName>ppt_x</p:attrName>
                                        </p:attrNameLst>
                                      </p:cBhvr>
                                      <p:to>
                                        <p:strVal val="(0.5)"/>
                                      </p:to>
                                    </p:set>
                                    <p:anim from="(0.5)" to="(#ppt_x)" calcmode="lin" valueType="num">
                                      <p:cBhvr>
                                        <p:cTn id="11" dur="1230" accel="100000" fill="hold">
                                          <p:stCondLst>
                                            <p:cond delay="770"/>
                                          </p:stCondLst>
                                        </p:cTn>
                                        <p:tgtEl>
                                          <p:spTgt spid="21507"/>
                                        </p:tgtEl>
                                        <p:attrNameLst>
                                          <p:attrName>ppt_x</p:attrName>
                                        </p:attrNameLst>
                                      </p:cBhvr>
                                    </p:anim>
                                    <p:set>
                                      <p:cBhvr>
                                        <p:cTn id="12" dur="770" fill="hold"/>
                                        <p:tgtEl>
                                          <p:spTgt spid="21507"/>
                                        </p:tgtEl>
                                        <p:attrNameLst>
                                          <p:attrName>ppt_y</p:attrName>
                                        </p:attrNameLst>
                                      </p:cBhvr>
                                      <p:to>
                                        <p:strVal val="(#ppt_y+0.4)"/>
                                      </p:to>
                                    </p:set>
                                    <p:anim from="(#ppt_y+0.4)" to="(#ppt_y)" calcmode="lin" valueType="num">
                                      <p:cBhvr>
                                        <p:cTn id="13" dur="1230" accel="100000" fill="hold">
                                          <p:stCondLst>
                                            <p:cond delay="770"/>
                                          </p:stCondLst>
                                        </p:cTn>
                                        <p:tgtEl>
                                          <p:spTgt spid="2150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68313" y="333375"/>
            <a:ext cx="8229600" cy="296863"/>
          </a:xfrm>
        </p:spPr>
        <p:txBody>
          <a:bodyPr/>
          <a:lstStyle/>
          <a:p>
            <a:pPr eaLnBrk="1" hangingPunct="1"/>
            <a:r>
              <a:rPr lang="uk-UA" sz="4000" b="1" smtClean="0">
                <a:latin typeface="Bookman Old Style" pitchFamily="18" charset="0"/>
              </a:rPr>
              <a:t>Лазерний телевізор</a:t>
            </a:r>
            <a:r>
              <a:rPr lang="uk-UA" sz="4000" smtClean="0">
                <a:latin typeface="Arial" charset="0"/>
              </a:rPr>
              <a:t> </a:t>
            </a:r>
            <a:endParaRPr lang="ru-RU" sz="4000" smtClean="0">
              <a:latin typeface="Arial" charset="0"/>
            </a:endParaRPr>
          </a:p>
        </p:txBody>
      </p:sp>
      <p:pic>
        <p:nvPicPr>
          <p:cNvPr id="22531" name="Содержимое 5" descr="coherent_2.jpg"/>
          <p:cNvPicPr>
            <a:picLocks noGrp="1" noChangeAspect="1"/>
          </p:cNvPicPr>
          <p:nvPr>
            <p:ph idx="1"/>
          </p:nvPr>
        </p:nvPicPr>
        <p:blipFill>
          <a:blip r:embed="rId2"/>
          <a:srcRect/>
          <a:stretch>
            <a:fillRect/>
          </a:stretch>
        </p:blipFill>
        <p:spPr>
          <a:xfrm>
            <a:off x="2555875" y="908050"/>
            <a:ext cx="4681538" cy="3284538"/>
          </a:xfrm>
        </p:spPr>
      </p:pic>
      <p:sp>
        <p:nvSpPr>
          <p:cNvPr id="33796" name="Text Box 4"/>
          <p:cNvSpPr txBox="1">
            <a:spLocks noChangeArrowheads="1"/>
          </p:cNvSpPr>
          <p:nvPr/>
        </p:nvSpPr>
        <p:spPr bwMode="auto">
          <a:xfrm>
            <a:off x="250825" y="4221163"/>
            <a:ext cx="8637588" cy="2563812"/>
          </a:xfrm>
          <a:prstGeom prst="rect">
            <a:avLst/>
          </a:prstGeom>
          <a:noFill/>
          <a:ln w="9525">
            <a:noFill/>
            <a:miter lim="800000"/>
            <a:headEnd/>
            <a:tailEnd/>
          </a:ln>
          <a:effectLst/>
        </p:spPr>
        <p:txBody>
          <a:bodyPr>
            <a:spAutoFit/>
          </a:bodyPr>
          <a:lstStyle/>
          <a:p>
            <a:r>
              <a:rPr lang="ru-RU" b="1">
                <a:latin typeface="Bookman Old Style" pitchFamily="18" charset="0"/>
              </a:rPr>
              <a:t>Лазерний телевізор, лазерний дисплей - електронний пристрій візуального відображення інформації (дисплей), який працює за принципом зворотної проекції на основі технології кольорових лазерів. Замість технології РК або LED (світлодіоди) використовується лазерна оптика, завдяки якій створюються особливо яскраві і чіткі зображення і дуже високий рівень чорного. Витрати електроенергії при цьому досить низькі. Американський виробник HDI-US анонсував випуск лазерного 3D-телевізора з діагоналлю екрану до 120 дюймів.</a:t>
            </a:r>
          </a:p>
        </p:txBody>
      </p:sp>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 calcmode="lin" valueType="num">
                                      <p:cBhvr>
                                        <p:cTn id="9" dur="500" fill="hold"/>
                                        <p:tgtEl>
                                          <p:spTgt spid="22531"/>
                                        </p:tgtEl>
                                        <p:attrNameLst>
                                          <p:attrName>style.rotation</p:attrName>
                                        </p:attrNameLst>
                                      </p:cBhvr>
                                      <p:tavLst>
                                        <p:tav tm="0">
                                          <p:val>
                                            <p:fltVal val="360"/>
                                          </p:val>
                                        </p:tav>
                                        <p:tav tm="100000">
                                          <p:val>
                                            <p:fltVal val="0"/>
                                          </p:val>
                                        </p:tav>
                                      </p:tavLst>
                                    </p:anim>
                                    <p:animEffect transition="in" filter="fade">
                                      <p:cBhvr>
                                        <p:cTn id="10"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468313" y="188913"/>
            <a:ext cx="8229600" cy="296862"/>
          </a:xfrm>
        </p:spPr>
        <p:txBody>
          <a:bodyPr/>
          <a:lstStyle/>
          <a:p>
            <a:pPr eaLnBrk="1" hangingPunct="1"/>
            <a:r>
              <a:rPr lang="uk-UA" sz="4000" b="1" smtClean="0">
                <a:latin typeface="Bookman Old Style" pitchFamily="18" charset="0"/>
              </a:rPr>
              <a:t>Лазерний принтер, сканер</a:t>
            </a:r>
            <a:r>
              <a:rPr lang="uk-UA" sz="4000" smtClean="0">
                <a:latin typeface="Arial" charset="0"/>
              </a:rPr>
              <a:t> </a:t>
            </a:r>
            <a:endParaRPr lang="ru-RU" sz="4000" smtClean="0">
              <a:latin typeface="Arial" charset="0"/>
            </a:endParaRPr>
          </a:p>
        </p:txBody>
      </p:sp>
      <p:pic>
        <p:nvPicPr>
          <p:cNvPr id="23555" name="Содержимое 3" descr="41775.jpg"/>
          <p:cNvPicPr>
            <a:picLocks noGrp="1" noChangeAspect="1"/>
          </p:cNvPicPr>
          <p:nvPr>
            <p:ph idx="1"/>
          </p:nvPr>
        </p:nvPicPr>
        <p:blipFill>
          <a:blip r:embed="rId2"/>
          <a:srcRect/>
          <a:stretch>
            <a:fillRect/>
          </a:stretch>
        </p:blipFill>
        <p:spPr>
          <a:xfrm>
            <a:off x="1692275" y="836613"/>
            <a:ext cx="5654675" cy="3971925"/>
          </a:xfrm>
        </p:spPr>
      </p:pic>
      <p:sp>
        <p:nvSpPr>
          <p:cNvPr id="34820" name="Text Box 4"/>
          <p:cNvSpPr txBox="1">
            <a:spLocks noChangeArrowheads="1"/>
          </p:cNvSpPr>
          <p:nvPr/>
        </p:nvSpPr>
        <p:spPr bwMode="auto">
          <a:xfrm>
            <a:off x="107950" y="5013325"/>
            <a:ext cx="8640763" cy="1006475"/>
          </a:xfrm>
          <a:prstGeom prst="rect">
            <a:avLst/>
          </a:prstGeom>
          <a:noFill/>
          <a:ln w="9525">
            <a:noFill/>
            <a:miter lim="800000"/>
            <a:headEnd/>
            <a:tailEnd/>
          </a:ln>
          <a:effectLst/>
        </p:spPr>
        <p:txBody>
          <a:bodyPr>
            <a:spAutoFit/>
          </a:bodyPr>
          <a:lstStyle/>
          <a:p>
            <a:r>
              <a:rPr lang="uk-UA" sz="2000" b="1">
                <a:latin typeface="Bookman Old Style" pitchFamily="18" charset="0"/>
              </a:rPr>
              <a:t>Ми маємо можливість вводити за допомогою сканера інформацію з документу в комп</a:t>
            </a:r>
            <a:r>
              <a:rPr lang="en-US" sz="2000" b="1">
                <a:latin typeface="Bookman Old Style" pitchFamily="18" charset="0"/>
              </a:rPr>
              <a:t>’</a:t>
            </a:r>
            <a:r>
              <a:rPr lang="uk-UA" sz="2000" b="1">
                <a:latin typeface="Bookman Old Style" pitchFamily="18" charset="0"/>
              </a:rPr>
              <a:t>ютер. Та навпаки - з комп</a:t>
            </a:r>
            <a:r>
              <a:rPr lang="en-US" sz="2000" b="1">
                <a:latin typeface="Bookman Old Style" pitchFamily="18" charset="0"/>
              </a:rPr>
              <a:t>’</a:t>
            </a:r>
            <a:r>
              <a:rPr lang="uk-UA" sz="2000" b="1">
                <a:latin typeface="Bookman Old Style" pitchFamily="18" charset="0"/>
              </a:rPr>
              <a:t>ютера на папір( принтер)</a:t>
            </a:r>
            <a:endParaRPr lang="ru-RU" sz="2000" b="1">
              <a:latin typeface="Bookman Old Style" pitchFamily="18" charset="0"/>
            </a:endParaRPr>
          </a:p>
        </p:txBody>
      </p:sp>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from="(-#ppt_w/2)" to="(#ppt_x)" calcmode="lin" valueType="num">
                                      <p:cBhvr>
                                        <p:cTn id="7" dur="600" fill="hold">
                                          <p:stCondLst>
                                            <p:cond delay="0"/>
                                          </p:stCondLst>
                                        </p:cTn>
                                        <p:tgtEl>
                                          <p:spTgt spid="23555"/>
                                        </p:tgtEl>
                                        <p:attrNameLst>
                                          <p:attrName>ppt_x</p:attrName>
                                        </p:attrNameLst>
                                      </p:cBhvr>
                                    </p:anim>
                                    <p:anim from="0" to="-1.0" calcmode="lin" valueType="num">
                                      <p:cBhvr>
                                        <p:cTn id="8" dur="200" decel="50000" autoRev="1" fill="hold">
                                          <p:stCondLst>
                                            <p:cond delay="600"/>
                                          </p:stCondLst>
                                        </p:cTn>
                                        <p:tgtEl>
                                          <p:spTgt spid="23555"/>
                                        </p:tgtEl>
                                        <p:attrNameLst>
                                          <p:attrName>xshear</p:attrName>
                                        </p:attrNameLst>
                                      </p:cBhvr>
                                    </p:anim>
                                    <p:animScale>
                                      <p:cBhvr>
                                        <p:cTn id="9" dur="200" decel="100000" autoRev="1" fill="hold">
                                          <p:stCondLst>
                                            <p:cond delay="600"/>
                                          </p:stCondLst>
                                        </p:cTn>
                                        <p:tgtEl>
                                          <p:spTgt spid="23555"/>
                                        </p:tgtEl>
                                      </p:cBhvr>
                                      <p:from x="100000" y="100000"/>
                                      <p:to x="80000" y="100000"/>
                                    </p:animScale>
                                    <p:anim by="(#ppt_h/3+#ppt_w*0.1)" calcmode="lin" valueType="num">
                                      <p:cBhvr additive="sum">
                                        <p:cTn id="10" dur="200" decel="100000" autoRev="1" fill="hold">
                                          <p:stCondLst>
                                            <p:cond delay="600"/>
                                          </p:stCondLst>
                                        </p:cTn>
                                        <p:tgtEl>
                                          <p:spTgt spid="2355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395288" y="188913"/>
            <a:ext cx="8189912" cy="296862"/>
          </a:xfrm>
        </p:spPr>
        <p:txBody>
          <a:bodyPr/>
          <a:lstStyle/>
          <a:p>
            <a:pPr eaLnBrk="1" hangingPunct="1"/>
            <a:r>
              <a:rPr lang="uk-UA" sz="4000" b="1" smtClean="0">
                <a:latin typeface="Bookman Old Style" pitchFamily="18" charset="0"/>
              </a:rPr>
              <a:t>Лазерна  клавіатура</a:t>
            </a:r>
            <a:r>
              <a:rPr lang="uk-UA" sz="4000" smtClean="0">
                <a:latin typeface="Arial" charset="0"/>
              </a:rPr>
              <a:t> </a:t>
            </a:r>
            <a:endParaRPr lang="ru-RU" sz="4000" smtClean="0">
              <a:latin typeface="Arial" charset="0"/>
            </a:endParaRPr>
          </a:p>
        </p:txBody>
      </p:sp>
      <p:pic>
        <p:nvPicPr>
          <p:cNvPr id="24579" name="Содержимое 3" descr="1237460487_ibizpda.jpg"/>
          <p:cNvPicPr>
            <a:picLocks noGrp="1" noChangeAspect="1"/>
          </p:cNvPicPr>
          <p:nvPr>
            <p:ph idx="1"/>
          </p:nvPr>
        </p:nvPicPr>
        <p:blipFill>
          <a:blip r:embed="rId2"/>
          <a:srcRect/>
          <a:stretch>
            <a:fillRect/>
          </a:stretch>
        </p:blipFill>
        <p:spPr>
          <a:xfrm>
            <a:off x="1116013" y="1341438"/>
            <a:ext cx="6696075" cy="4699000"/>
          </a:xfrm>
        </p:spPr>
      </p:pic>
    </p:spTree>
  </p:cSld>
  <p:clrMapOvr>
    <a:masterClrMapping/>
  </p:clrMapOvr>
  <p:transition spd="slow" advClick="0" advTm="310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p:cTn id="7" dur="500" fill="hold"/>
                                        <p:tgtEl>
                                          <p:spTgt spid="2457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57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57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7.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468</Words>
  <Application>Microsoft Office PowerPoint</Application>
  <PresentationFormat>Экран (4:3)</PresentationFormat>
  <Paragraphs>33</Paragraphs>
  <Slides>22</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vt:i4>
      </vt:variant>
      <vt:variant>
        <vt:lpstr>Заголовки слайдов</vt:lpstr>
      </vt:variant>
      <vt:variant>
        <vt:i4>22</vt:i4>
      </vt:variant>
    </vt:vector>
  </HeadingPairs>
  <TitlesOfParts>
    <vt:vector size="29" baseType="lpstr">
      <vt:lpstr>Arial</vt:lpstr>
      <vt:lpstr>Calibri</vt:lpstr>
      <vt:lpstr>Bookman Old Style</vt:lpstr>
      <vt:lpstr>Bodoni MT Black</vt:lpstr>
      <vt:lpstr>Times New Roman</vt:lpstr>
      <vt:lpstr>Century Schoolbook</vt:lpstr>
      <vt:lpstr>Тема Office</vt:lpstr>
      <vt:lpstr>Слайд 1</vt:lpstr>
      <vt:lpstr>Що таке “квантовий генератор”?</vt:lpstr>
      <vt:lpstr>Слайд 3</vt:lpstr>
      <vt:lpstr>Застосування квантових генераторів</vt:lpstr>
      <vt:lpstr>Застосування</vt:lpstr>
      <vt:lpstr>Різка металу лазером </vt:lpstr>
      <vt:lpstr>Лазерний телевізор </vt:lpstr>
      <vt:lpstr>Лазерний принтер, сканер </vt:lpstr>
      <vt:lpstr>Лазерна  клавіатура </vt:lpstr>
      <vt:lpstr> Лазерне озброєння </vt:lpstr>
      <vt:lpstr>Слайд 11</vt:lpstr>
      <vt:lpstr>Лазерний зв’язок</vt:lpstr>
      <vt:lpstr>Лазер в космосі </vt:lpstr>
      <vt:lpstr>Лазер в медицині</vt:lpstr>
      <vt:lpstr>Слайд 15</vt:lpstr>
      <vt:lpstr>Слайд 16</vt:lpstr>
      <vt:lpstr>Слайд 17</vt:lpstr>
      <vt:lpstr>Лазерний пінцет</vt:lpstr>
      <vt:lpstr>Відтворення CD та DVD-дисків</vt:lpstr>
      <vt:lpstr>Виробнича сфера</vt:lpstr>
      <vt:lpstr>Лазер в астрономії</vt:lpstr>
      <vt:lpstr>Слайд 22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ОСВІТИ І НАУКИ УКРАЇНИ УПРАВЛІННЯ ОСВІТИ І НАУКИ ЛУГАНСКОЇ ОБЛДЕРЖАДМІНІСТРАЦІЇ</dc:title>
  <dc:creator>Бука Е.В.</dc:creator>
  <cp:lastModifiedBy>Leshek</cp:lastModifiedBy>
  <cp:revision>39</cp:revision>
  <dcterms:created xsi:type="dcterms:W3CDTF">2011-03-30T07:30:17Z</dcterms:created>
  <dcterms:modified xsi:type="dcterms:W3CDTF">2014-03-18T22:26:33Z</dcterms:modified>
</cp:coreProperties>
</file>