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F6F5-5BF0-42E8-9F04-3118752927D9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267E-ED36-45A6-98DC-4CA5F51BE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F6F5-5BF0-42E8-9F04-3118752927D9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267E-ED36-45A6-98DC-4CA5F51BE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F6F5-5BF0-42E8-9F04-3118752927D9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267E-ED36-45A6-98DC-4CA5F51BE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F6F5-5BF0-42E8-9F04-3118752927D9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267E-ED36-45A6-98DC-4CA5F51BE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F6F5-5BF0-42E8-9F04-3118752927D9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267E-ED36-45A6-98DC-4CA5F51BE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F6F5-5BF0-42E8-9F04-3118752927D9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267E-ED36-45A6-98DC-4CA5F51BE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F6F5-5BF0-42E8-9F04-3118752927D9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267E-ED36-45A6-98DC-4CA5F51BE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F6F5-5BF0-42E8-9F04-3118752927D9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267E-ED36-45A6-98DC-4CA5F51BE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F6F5-5BF0-42E8-9F04-3118752927D9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267E-ED36-45A6-98DC-4CA5F51BE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F6F5-5BF0-42E8-9F04-3118752927D9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267E-ED36-45A6-98DC-4CA5F51BE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F6F5-5BF0-42E8-9F04-3118752927D9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267E-ED36-45A6-98DC-4CA5F51BE3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F6F5-5BF0-42E8-9F04-3118752927D9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F267E-ED36-45A6-98DC-4CA5F51BE3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ua/yandsearch?tld=ua&amp;p=1&amp;text=%D1%84%D0%BE%D0%BD%20%D0%B4%D0%BB%D1%8F%20%D0%BF%D1%80%D0%B5%D0%B7%D0%B5%D0%BD%D1%82%D0%B0%D1%86%D0%B8%D0%B8&amp;fp=1&amp;pos=56&amp;uinfo=ww-1349-wh-673-fw-1124-fh-467-pd-1&amp;rpt=simage&amp;img_url=http%3A%2F%2Fimg-fotki.yandex.ru%2Fget%2F4524%2F108950446.33%2F0_aecf2_22b741bc_S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ua/yandsearch?text=%D0%BA%D0%B0%D1%80%D0%B0%D0%B4%D0%B0%D0%B7%D1%8C%D0%BA%D0%B8%D0%B9%20%D0%B7%D0%B0%D0%BF%D0%BE%D0%B2%D1%96%D0%B4%D0%BD%D0%B8%D0%BA&amp;fp=0&amp;pos=4&amp;rpt=simage&amp;uinfo=ww-1349-wh-673-fw-1124-fh-467-pd-1&amp;img_url=http%3A%2F%2Fst.imhonet.ru%2F0%2Ftravel%2Fthumb%2Fc4%2F82%2Fc482e6df278a6d1fc1b586ddf0d484e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images.yandex.ua/yandsearch?tld=ua&amp;p=2&amp;text=%D1%84%D0%BE%D0%BD%20%D0%B4%D0%BB%D1%8F%20%D0%BF%D1%80%D0%B5%D0%B7%D0%B5%D0%BD%D1%82%D0%B0%D1%86%D0%B8%D0%B8&amp;fp=2&amp;pos=62&amp;uinfo=ww-1349-wh-673-fw-1124-fh-467-pd-1&amp;rpt=simage&amp;img_url=http%3A%2F%2Fwww.dvd-ppt-slideshow.com%2Fimages%2Fppt-background%2Fbackground-1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ua/yandsearch?text=%D0%BA%D0%B0%D1%80%D0%B0%D0%B4%D0%B0%D0%B7%D1%8C%D0%BA%D0%B8%D0%B9%20%D0%B7%D0%B0%D0%BF%D0%BE%D0%B2%D1%96%D0%B4%D0%BD%D0%B8%D0%BA&amp;fp=0&amp;img_url=http%3A%2F%2Fwww.segodnya.ua%2Fimg%2Farticle%2F4270%2F36_tn.jpg&amp;pos=25&amp;rpt=simage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images.yandex.ua/yandsearch?text=%D0%BA%D0%B0%D1%80%D0%B0%D0%B4%D0%B0%D0%B7%D1%8C%D0%BA%D0%B8%D0%B9%20%D0%B7%D0%B0%D0%BF%D0%BE%D0%B2%D1%96%D0%B4%D0%BD%D0%B8%D0%BA&amp;fp=0&amp;img_url=http%3A%2F%2Fimg.nr2.ru%2Fpict%2Farts1%2F44%2F26%2F442693.jpg&amp;pos=6&amp;rpt=simag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ua/yandsearch?tld=ua&amp;p=2&amp;text=%D1%84%D0%BE%D0%BD%20%D0%B4%D0%BB%D1%8F%20%D0%BF%D1%80%D0%B5%D0%B7%D0%B5%D0%BD%D1%82%D0%B0%D1%86%D0%B8%D0%B8&amp;fp=2&amp;pos=67&amp;uinfo=ww-1349-wh-673-fw-1124-fh-467-pd-1&amp;rpt=simage&amp;img_url=http%3A%2F%2Fgotovie-prezentacii.ru%2Fwp-content%2Fuploads%2F2013%2F02%2Ffon-prez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ua/yandsearch?tld=ua&amp;p=2&amp;text=%D0%BA%D0%B0%D1%80%D0%B0%D0%B4%D0%B0%D0%B7%D1%8C%D0%BA%D0%B8%D0%B9%20%D0%B7%D0%B0%D0%BF%D0%BE%D0%B2%D1%96%D0%B4%D0%BD%D0%B8%D0%BA&amp;fp=2&amp;img_url=http%3A%2F%2Fwww.sudak-city.com%2FPages%2FMenu2_aspx%2F32%2FGallery%2F150.jpg&amp;pos=75&amp;uinfo=ww-1349-wh-673-fw-1124-fh-467-pd-1&amp;rpt=sim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images.yandex.ua/yandsearch?tld=ua&amp;p=2&amp;text=%D1%84%D0%BE%D0%BD%20%D0%B4%D0%BB%D1%8F%20%D0%BF%D1%80%D0%B5%D0%B7%D0%B5%D0%BD%D1%82%D0%B0%D1%86%D0%B8%D0%B8&amp;fp=2&amp;pos=71&amp;uinfo=ww-1349-wh-673-fw-1124-fh-467-pd-1&amp;rpt=simage&amp;img_url=http%3A%2F%2Fyoung.rzd.ru%2Fdbmm%2Fimages%2F41%2F4080%2F29590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ua/yandsearch?tld=ua&amp;p=3&amp;text=%D0%BA%D0%B0%D1%80%D0%B0%D0%B4%D0%B0%D0%B7%D1%8C%D0%BA%D0%B8%D0%B9%20%D0%B7%D0%B0%D0%BF%D0%BE%D0%B2%D1%96%D0%B4%D0%BD%D0%B8%D0%BA&amp;fp=3&amp;img_url=http%3A%2F%2Fkurortnoe.2crim.com%2Fimg%2Fkaradag_zapov.jpg&amp;pos=95&amp;uinfo=ww-1349-wh-673-fw-1124-fh-467-pd-1&amp;rpt=simage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mages.yandex.ua/yandsearch?tld=ua&amp;p=3&amp;text=%D0%BA%D0%B0%D1%80%D0%B0%D0%B4%D0%B0%D0%B7%D1%8C%D0%BA%D0%B8%D0%B9%20%D0%B7%D0%B0%D0%BF%D0%BE%D0%B2%D1%96%D0%B4%D0%BD%D0%B8%D0%BA&amp;fp=3&amp;img_url=http%3A%2F%2Fstatic.iloveukraine.com.ua%2Fp%2F0%2F17%2F17485%2F2b7e5ca5d4211ba7b3d2346beda18c08_100x60.jpg&amp;pos=92&amp;uinfo=ww-1349-wh-673-fw-1124-fh-467-pd-1&amp;rpt=sim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yandex.ua/yandsearch?tld=ua&amp;p=2&amp;text=%D1%84%D0%BE%D0%BD%20%D0%B4%D0%BB%D1%8F%20%D0%BF%D1%80%D0%B5%D0%B7%D0%B5%D0%BD%D1%82%D0%B0%D1%86%D0%B8%D0%B8&amp;fp=2&amp;pos=72&amp;uinfo=ww-1349-wh-673-fw-1124-fh-467-pd-1&amp;rpt=simage&amp;img_url=http%3A%2F%2Fattachments-blog.tut.by%2F61414%2Ffiles%2F2012%2F10%2F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id-ua.com/images/Travel_Ukraine/Nature_reserves/Karadag_Nature_Reserve/karadag9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slid-ua.com/images/Travel_Ukraine/Nature_reserves/Karadag_Nature_Reserve/karadag16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images.yandex.ua/yandsearch?tld=ua&amp;p=2&amp;text=%D1%84%D0%BE%D0%BD%20%D0%B4%D0%BB%D1%8F%20%D0%BF%D1%80%D0%B5%D0%B7%D0%B5%D0%BD%D1%82%D0%B0%D1%86%D0%B8%D0%B8&amp;fp=2&amp;pos=79&amp;uinfo=ww-1349-wh-673-fw-1124-fh-467-pd-1&amp;rpt=simage&amp;img_url=http%3A%2F%2Fcs302810.vk.me%2Fv302810465%2F1c58%2Fps5oNTao6Q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id-ua.com/images/Travel_Ukraine/Nature_reserves/Karadag_Nature_Reserve/interest/karadag_inter13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slid-ua.com/images/Travel_Ukraine/Nature_reserves/Karadag_Nature_Reserve/karadag_inter1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ua/yandsearch?tld=ua&amp;p=2&amp;text=%D1%84%D0%BE%D0%BD%20%D0%B4%D0%BB%D1%8F%20%D0%BF%D1%80%D0%B5%D0%B7%D0%B5%D0%BD%D1%82%D0%B0%D1%86%D0%B8%D0%B8&amp;fp=2&amp;pos=80&amp;uinfo=ww-1349-wh-673-fw-1124-fh-467-pd-1&amp;rpt=simage&amp;img_url=http%3A%2F%2Fmediasubs.ru%2Fgroup%2Fuploads%2Fmi%2Fmir-iskusstva-tvorchestva-i-krasotyi%2Fimage2%2FC00YzEzLW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images.yandex.ua/yandsearch?text=%D1%82%D0%B2%D0%B0%D1%80%D0%B8%D0%BD%D0%BD%D0%B8%D0%B9%20%D1%81%D0%B2%D1%96%D1%82%20%D0%BA%D0%B0%D1%80%D0%B0%D0%B4%D0%B0%D0%B7%D1%8C%D0%BA%D0%B8%D0%B9%20%D0%B7%D0%B0%D0%BF%D0%BE%D0%B2%D1%96%D0%B4%D0%BD%D0%B8%D0%BA&amp;fp=0&amp;noreask=1&amp;pos=13&amp;uinfo=ww-1349-wh-673-fw-1124-fh-467-pd-1&amp;rpt=simage&amp;img_url=http%3A%2F%2Fkoktebel.net%2Fe107_images%2Fmpage_images%2Fkaradag%2Fkaradag_30_small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hyperlink" Target="http://images.yandex.ua/yandsearch?tld=ua&amp;p=2&amp;text=%D1%84%D0%BE%D0%BD%20%D0%B4%D0%BB%D1%8F%20%D0%BF%D1%80%D0%B5%D0%B7%D0%B5%D0%BD%D1%82%D0%B0%D1%86%D0%B8%D0%B8&amp;fp=2&amp;pos=81&amp;uinfo=ww-1349-wh-673-fw-1124-fh-467-pd-1&amp;rpt=simage&amp;img_url=http%3A%2F%2Fwww.zastavki.com%2Fpictures%2F1920x1200%2F2008%2FDrawn_wallpapers_Vector_Wallpapers_Red_white_vector_picture_010957_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pen.az/uploads/posts/2011-09/thumbs/1315116621_look.com.ua-1489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ru-RU" b="1" dirty="0" smtClean="0"/>
              <a:t>Карадазький</a:t>
            </a:r>
            <a:r>
              <a:rPr lang="ru-RU" b="1" dirty="0" smtClean="0"/>
              <a:t> </a:t>
            </a:r>
            <a:r>
              <a:rPr lang="ru-RU" b="1" dirty="0" smtClean="0"/>
              <a:t>природний</a:t>
            </a:r>
            <a:r>
              <a:rPr lang="ru-RU" b="1" dirty="0" smtClean="0"/>
              <a:t> </a:t>
            </a:r>
            <a:r>
              <a:rPr lang="ru-RU" b="1" dirty="0" smtClean="0"/>
              <a:t>заповідник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941168"/>
            <a:ext cx="3416424" cy="17526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Підготувала </a:t>
            </a:r>
            <a:r>
              <a:rPr lang="uk-UA" dirty="0" smtClean="0">
                <a:solidFill>
                  <a:schemeClr val="tx1"/>
                </a:solidFill>
              </a:rPr>
              <a:t>Йойна</a:t>
            </a:r>
            <a:r>
              <a:rPr lang="uk-UA" dirty="0" smtClean="0">
                <a:solidFill>
                  <a:schemeClr val="tx1"/>
                </a:solidFill>
              </a:rPr>
              <a:t> Юлія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udak-city.com/Pages/Menu2_aspx/32/Gallery/48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8680"/>
            <a:ext cx="8085584" cy="61206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Карадазький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заповідник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розташований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уздовж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узбережжя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південно-східної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частини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автономної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республіки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одне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найкрасивіших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місць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Криму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яке мало кого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залишить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байдужим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Центральне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місце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заповіднику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відведено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вулкану Карадаг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унікальний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геологічний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об'єкт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єдиний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Європі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стародавній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вимерлий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вулкан,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зберіг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теперішнього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часу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сліди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як самого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процесу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виверження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так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наступних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процесів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вивітрювання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створили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дивовижної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краси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природний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комплекс.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Крім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того,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одне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вогнищ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біорізноманіття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Криму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Україні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місце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проживання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багатьох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рідкісних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зникаючих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тварин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рослин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victorschoolmorena.com/images/slider/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324036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Розміщення</a:t>
            </a:r>
            <a:endParaRPr lang="ru-RU" dirty="0" smtClean="0"/>
          </a:p>
          <a:p>
            <a:r>
              <a:rPr lang="ru-RU" dirty="0" err="1" smtClean="0"/>
              <a:t>Гірський</a:t>
            </a:r>
            <a:r>
              <a:rPr lang="ru-RU" dirty="0" smtClean="0"/>
              <a:t> </a:t>
            </a:r>
            <a:r>
              <a:rPr lang="ru-RU" dirty="0" err="1" smtClean="0"/>
              <a:t>масив</a:t>
            </a:r>
            <a:r>
              <a:rPr lang="ru-RU" dirty="0" smtClean="0"/>
              <a:t> </a:t>
            </a:r>
            <a:r>
              <a:rPr lang="ru-RU" dirty="0" err="1" smtClean="0"/>
              <a:t>вулканічного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Карадаг </a:t>
            </a:r>
            <a:r>
              <a:rPr lang="ru-RU" dirty="0" err="1" smtClean="0"/>
              <a:t>простягнувся</a:t>
            </a:r>
            <a:r>
              <a:rPr lang="ru-RU" dirty="0" smtClean="0"/>
              <a:t> над берегом Чорного моря </a:t>
            </a:r>
            <a:r>
              <a:rPr lang="ru-RU" dirty="0" err="1" smtClean="0"/>
              <a:t>між</a:t>
            </a:r>
            <a:r>
              <a:rPr lang="ru-RU" dirty="0" smtClean="0"/>
              <a:t> селищами Коктебель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Курортне</a:t>
            </a:r>
            <a:r>
              <a:rPr lang="ru-RU" dirty="0" smtClean="0"/>
              <a:t>. Тут, на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28 </a:t>
            </a:r>
            <a:r>
              <a:rPr lang="ru-RU" dirty="0" err="1" smtClean="0"/>
              <a:t>квадратних</a:t>
            </a:r>
            <a:r>
              <a:rPr lang="ru-RU" dirty="0" smtClean="0"/>
              <a:t> </a:t>
            </a:r>
            <a:r>
              <a:rPr lang="ru-RU" dirty="0" err="1" smtClean="0"/>
              <a:t>кілометрів</a:t>
            </a:r>
            <a:r>
              <a:rPr lang="ru-RU" dirty="0" smtClean="0"/>
              <a:t>, </a:t>
            </a:r>
            <a:r>
              <a:rPr lang="ru-RU" dirty="0" err="1" smtClean="0"/>
              <a:t>розташувався</a:t>
            </a:r>
            <a:r>
              <a:rPr lang="ru-RU" dirty="0" smtClean="0"/>
              <a:t> </a:t>
            </a:r>
            <a:r>
              <a:rPr lang="ru-RU" dirty="0" err="1" smtClean="0"/>
              <a:t>унікальний</a:t>
            </a:r>
            <a:r>
              <a:rPr lang="ru-RU" dirty="0" smtClean="0"/>
              <a:t> </a:t>
            </a:r>
            <a:r>
              <a:rPr lang="ru-RU" dirty="0" err="1" smtClean="0"/>
              <a:t>природно-географічний</a:t>
            </a:r>
            <a:r>
              <a:rPr lang="ru-RU" dirty="0" smtClean="0"/>
              <a:t> </a:t>
            </a:r>
            <a:r>
              <a:rPr lang="ru-RU" dirty="0" err="1" smtClean="0"/>
              <a:t>заповідник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аналогів</a:t>
            </a:r>
            <a:r>
              <a:rPr lang="ru-RU" dirty="0" smtClean="0"/>
              <a:t> у </a:t>
            </a:r>
            <a:r>
              <a:rPr lang="ru-RU" dirty="0" err="1" smtClean="0"/>
              <a:t>Європі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5364" name="Picture 4" descr="http://im6-tub-ua.yandex.net/i?id=174774606-5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73016"/>
            <a:ext cx="3600400" cy="2796902"/>
          </a:xfrm>
          <a:prstGeom prst="rect">
            <a:avLst/>
          </a:prstGeom>
          <a:noFill/>
        </p:spPr>
      </p:pic>
      <p:pic>
        <p:nvPicPr>
          <p:cNvPr id="15366" name="Picture 6" descr="http://im6-tub-ua.yandex.net/i?id=177176489-1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573016"/>
            <a:ext cx="3963258" cy="279690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otovie-prezentacii.ru/wp-content/uploads/2013/02/fon-prez-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6120680" cy="33409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Історія</a:t>
            </a:r>
            <a:endParaRPr lang="ru-RU" dirty="0" smtClean="0"/>
          </a:p>
          <a:p>
            <a:r>
              <a:rPr lang="ru-RU" dirty="0" smtClean="0"/>
              <a:t>Перша </a:t>
            </a:r>
            <a:r>
              <a:rPr lang="ru-RU" dirty="0" err="1" smtClean="0"/>
              <a:t>і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найстаріших</a:t>
            </a:r>
            <a:r>
              <a:rPr lang="ru-RU" dirty="0" smtClean="0"/>
              <a:t>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установ</a:t>
            </a:r>
            <a:r>
              <a:rPr lang="ru-RU" dirty="0" smtClean="0"/>
              <a:t> </a:t>
            </a:r>
            <a:r>
              <a:rPr lang="ru-RU" dirty="0" err="1" smtClean="0"/>
              <a:t>майбутнього</a:t>
            </a:r>
            <a:r>
              <a:rPr lang="ru-RU" dirty="0" smtClean="0"/>
              <a:t> </a:t>
            </a:r>
            <a:r>
              <a:rPr lang="ru-RU" dirty="0" err="1" smtClean="0"/>
              <a:t>заповідника</a:t>
            </a:r>
            <a:r>
              <a:rPr lang="ru-RU" dirty="0" smtClean="0"/>
              <a:t> - </a:t>
            </a:r>
            <a:r>
              <a:rPr lang="ru-RU" dirty="0" err="1" smtClean="0"/>
              <a:t>Карадазька</a:t>
            </a:r>
            <a:r>
              <a:rPr lang="ru-RU" dirty="0" smtClean="0"/>
              <a:t> </a:t>
            </a:r>
            <a:r>
              <a:rPr lang="ru-RU" dirty="0" err="1" smtClean="0"/>
              <a:t>біологічна</a:t>
            </a:r>
            <a:r>
              <a:rPr lang="ru-RU" dirty="0" smtClean="0"/>
              <a:t> </a:t>
            </a:r>
            <a:r>
              <a:rPr lang="ru-RU" dirty="0" err="1" smtClean="0"/>
              <a:t>наукова</a:t>
            </a:r>
            <a:r>
              <a:rPr lang="ru-RU" dirty="0" smtClean="0"/>
              <a:t> </a:t>
            </a:r>
            <a:r>
              <a:rPr lang="ru-RU" dirty="0" err="1" smtClean="0"/>
              <a:t>станція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заснована</a:t>
            </a:r>
            <a:r>
              <a:rPr lang="ru-RU" dirty="0" smtClean="0"/>
              <a:t> Т.І. </a:t>
            </a:r>
            <a:r>
              <a:rPr lang="ru-RU" dirty="0" err="1" smtClean="0"/>
              <a:t>Вяземським</a:t>
            </a:r>
            <a:r>
              <a:rPr lang="ru-RU" dirty="0" smtClean="0"/>
              <a:t> в 1914 </a:t>
            </a:r>
            <a:r>
              <a:rPr lang="ru-RU" dirty="0" err="1" smtClean="0"/>
              <a:t>році</a:t>
            </a:r>
            <a:r>
              <a:rPr lang="ru-RU" dirty="0" smtClean="0"/>
              <a:t>. У 1977 р.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побудований</a:t>
            </a:r>
            <a:r>
              <a:rPr lang="ru-RU" dirty="0" smtClean="0"/>
              <a:t> перший в СРСР </a:t>
            </a:r>
            <a:r>
              <a:rPr lang="ru-RU" dirty="0" err="1" smtClean="0"/>
              <a:t>науково-дослідний</a:t>
            </a:r>
            <a:r>
              <a:rPr lang="ru-RU" dirty="0" smtClean="0"/>
              <a:t> комплекс 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дельфінами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морськими</a:t>
            </a:r>
            <a:r>
              <a:rPr lang="ru-RU" dirty="0" smtClean="0"/>
              <a:t> котиками.</a:t>
            </a:r>
          </a:p>
          <a:p>
            <a:endParaRPr lang="ru-RU" dirty="0"/>
          </a:p>
        </p:txBody>
      </p:sp>
      <p:pic>
        <p:nvPicPr>
          <p:cNvPr id="16388" name="Picture 4" descr="http://im3-tub-ua.yandex.net/i?id=401694816-2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717032"/>
            <a:ext cx="3153139" cy="236485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young.rzd.ru/dbmm/images/41/4080/29590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8369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1979 р. на </a:t>
            </a:r>
            <a:r>
              <a:rPr lang="ru-RU" dirty="0" err="1" smtClean="0">
                <a:solidFill>
                  <a:schemeClr val="bg1"/>
                </a:solidFill>
              </a:rPr>
              <a:t>базі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Карадазької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біологічної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станції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1963 р. - </a:t>
            </a:r>
            <a:r>
              <a:rPr lang="ru-RU" dirty="0" err="1" smtClean="0">
                <a:solidFill>
                  <a:schemeClr val="bg1"/>
                </a:solidFill>
              </a:rPr>
              <a:t>Карадазький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філіал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Інституту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біології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південних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морів</a:t>
            </a:r>
            <a:r>
              <a:rPr lang="ru-RU" dirty="0" smtClean="0">
                <a:solidFill>
                  <a:schemeClr val="bg1"/>
                </a:solidFill>
              </a:rPr>
              <a:t> АН УРСР)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створений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Карадазький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заповідник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розташований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південно-східній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Криму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поблизу</a:t>
            </a:r>
            <a:r>
              <a:rPr lang="ru-RU" dirty="0" smtClean="0">
                <a:solidFill>
                  <a:schemeClr val="bg1"/>
                </a:solidFill>
              </a:rPr>
              <a:t> м. </a:t>
            </a:r>
            <a:r>
              <a:rPr lang="ru-RU" dirty="0" err="1" smtClean="0">
                <a:solidFill>
                  <a:schemeClr val="bg1"/>
                </a:solidFill>
              </a:rPr>
              <a:t>Феодосія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</a:t>
            </a:r>
            <a:r>
              <a:rPr lang="ru-RU" dirty="0" smtClean="0">
                <a:solidFill>
                  <a:schemeClr val="bg1"/>
                </a:solidFill>
              </a:rPr>
              <a:t> селищами Коктебель, </a:t>
            </a:r>
            <a:r>
              <a:rPr lang="ru-RU" dirty="0" err="1" smtClean="0">
                <a:solidFill>
                  <a:schemeClr val="bg1"/>
                </a:solidFill>
              </a:rPr>
              <a:t>Щебетовка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Курортне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займає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гірську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групу</a:t>
            </a:r>
            <a:r>
              <a:rPr lang="ru-RU" dirty="0" smtClean="0">
                <a:solidFill>
                  <a:schemeClr val="bg1"/>
                </a:solidFill>
              </a:rPr>
              <a:t> Карадаг (</a:t>
            </a:r>
            <a:r>
              <a:rPr lang="ru-RU" dirty="0" err="1" smtClean="0">
                <a:solidFill>
                  <a:schemeClr val="bg1"/>
                </a:solidFill>
              </a:rPr>
              <a:t>найвища</a:t>
            </a:r>
            <a:r>
              <a:rPr lang="ru-RU" dirty="0" smtClean="0">
                <a:solidFill>
                  <a:schemeClr val="bg1"/>
                </a:solidFill>
              </a:rPr>
              <a:t> точка - р. Свята, 576 м над </a:t>
            </a:r>
            <a:r>
              <a:rPr lang="ru-RU" dirty="0" err="1" smtClean="0">
                <a:solidFill>
                  <a:schemeClr val="bg1"/>
                </a:solidFill>
              </a:rPr>
              <a:t>рівнем</a:t>
            </a:r>
            <a:r>
              <a:rPr lang="ru-RU" dirty="0" smtClean="0">
                <a:solidFill>
                  <a:schemeClr val="bg1"/>
                </a:solidFill>
              </a:rPr>
              <a:t> моря).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2" name="Picture 4" descr="http://im3-tub-ua.yandex.net/i?id=476513954-1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365104"/>
            <a:ext cx="5114467" cy="2284462"/>
          </a:xfrm>
          <a:prstGeom prst="rect">
            <a:avLst/>
          </a:prstGeom>
          <a:noFill/>
        </p:spPr>
      </p:pic>
      <p:pic>
        <p:nvPicPr>
          <p:cNvPr id="17414" name="Picture 6" descr="http://im4-tub-ua.yandex.net/i?id=116330768-4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3068960"/>
            <a:ext cx="3672408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0.proshkolu.ru/content/media/pic/std/4000000/3389000/3388337-f6033ef8f1bc489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348498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ru-RU" dirty="0" err="1" smtClean="0"/>
              <a:t>заповідника</a:t>
            </a:r>
            <a:r>
              <a:rPr lang="ru-RU" dirty="0" smtClean="0"/>
              <a:t> - 2874,2 га, в тому </a:t>
            </a:r>
            <a:r>
              <a:rPr lang="ru-RU" dirty="0" err="1" smtClean="0"/>
              <a:t>числі</a:t>
            </a:r>
            <a:r>
              <a:rPr lang="ru-RU" dirty="0" smtClean="0"/>
              <a:t> 809,1 га - </a:t>
            </a:r>
            <a:r>
              <a:rPr lang="ru-RU" dirty="0" err="1" smtClean="0"/>
              <a:t>акваторія</a:t>
            </a:r>
            <a:r>
              <a:rPr lang="ru-RU" dirty="0" smtClean="0"/>
              <a:t> Чорного моря. </a:t>
            </a:r>
            <a:r>
              <a:rPr lang="ru-RU" dirty="0" err="1" smtClean="0"/>
              <a:t>Територія</a:t>
            </a:r>
            <a:r>
              <a:rPr lang="ru-RU" dirty="0" smtClean="0"/>
              <a:t> </a:t>
            </a:r>
            <a:r>
              <a:rPr lang="ru-RU" dirty="0" err="1" smtClean="0"/>
              <a:t>заповідника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зоною </a:t>
            </a:r>
            <a:r>
              <a:rPr lang="ru-RU" dirty="0" err="1" smtClean="0"/>
              <a:t>активної</a:t>
            </a:r>
            <a:r>
              <a:rPr lang="ru-RU" dirty="0" smtClean="0"/>
              <a:t> </a:t>
            </a:r>
            <a:r>
              <a:rPr lang="ru-RU" dirty="0" err="1" smtClean="0"/>
              <a:t>вулканічної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в </a:t>
            </a:r>
            <a:r>
              <a:rPr lang="ru-RU" dirty="0" err="1" smtClean="0"/>
              <a:t>юрський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- 120-150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тому. </a:t>
            </a:r>
            <a:r>
              <a:rPr lang="ru-RU" dirty="0" err="1" smtClean="0"/>
              <a:t>Поруч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вулканічними</a:t>
            </a:r>
            <a:r>
              <a:rPr lang="ru-RU" dirty="0" smtClean="0"/>
              <a:t> </a:t>
            </a:r>
            <a:r>
              <a:rPr lang="ru-RU" dirty="0" err="1" smtClean="0"/>
              <a:t>утвореннями</a:t>
            </a:r>
            <a:r>
              <a:rPr lang="ru-RU" dirty="0" smtClean="0"/>
              <a:t> (</a:t>
            </a:r>
            <a:r>
              <a:rPr lang="ru-RU" dirty="0" err="1" smtClean="0"/>
              <a:t>хребти</a:t>
            </a:r>
            <a:r>
              <a:rPr lang="ru-RU" dirty="0" smtClean="0"/>
              <a:t> Карагач, </a:t>
            </a:r>
            <a:r>
              <a:rPr lang="ru-RU" dirty="0" err="1" smtClean="0"/>
              <a:t>Хоба-Тепе</a:t>
            </a:r>
            <a:r>
              <a:rPr lang="ru-RU" dirty="0" smtClean="0"/>
              <a:t>, </a:t>
            </a:r>
            <a:r>
              <a:rPr lang="ru-RU" dirty="0" err="1" smtClean="0"/>
              <a:t>Магнітний</a:t>
            </a:r>
            <a:r>
              <a:rPr lang="ru-RU" dirty="0" smtClean="0"/>
              <a:t>, </a:t>
            </a:r>
            <a:r>
              <a:rPr lang="ru-RU" dirty="0" err="1" smtClean="0"/>
              <a:t>Кок-Кая</a:t>
            </a:r>
            <a:r>
              <a:rPr lang="ru-RU" dirty="0" smtClean="0"/>
              <a:t>, р. Свята)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сусідами</a:t>
            </a:r>
            <a:r>
              <a:rPr lang="ru-RU" dirty="0" smtClean="0"/>
              <a:t> </a:t>
            </a:r>
            <a:r>
              <a:rPr lang="ru-RU" dirty="0" err="1" smtClean="0"/>
              <a:t>залишки</a:t>
            </a:r>
            <a:r>
              <a:rPr lang="ru-RU" dirty="0" smtClean="0"/>
              <a:t> </a:t>
            </a:r>
            <a:r>
              <a:rPr lang="ru-RU" dirty="0" err="1" smtClean="0"/>
              <a:t>древніх</a:t>
            </a:r>
            <a:r>
              <a:rPr lang="ru-RU" dirty="0" smtClean="0"/>
              <a:t> </a:t>
            </a:r>
            <a:r>
              <a:rPr lang="ru-RU" dirty="0" err="1" smtClean="0"/>
              <a:t>рифових</a:t>
            </a:r>
            <a:r>
              <a:rPr lang="ru-RU" dirty="0" smtClean="0"/>
              <a:t> </a:t>
            </a:r>
            <a:r>
              <a:rPr lang="ru-RU" dirty="0" err="1" smtClean="0"/>
              <a:t>масивів</a:t>
            </a:r>
            <a:r>
              <a:rPr lang="ru-RU" dirty="0" smtClean="0"/>
              <a:t> (хребет </a:t>
            </a:r>
            <a:r>
              <a:rPr lang="ru-RU" dirty="0" err="1" smtClean="0"/>
              <a:t>Сюрю-Кая</a:t>
            </a:r>
            <a:r>
              <a:rPr lang="ru-RU" dirty="0" smtClean="0"/>
              <a:t>, м. </a:t>
            </a:r>
            <a:r>
              <a:rPr lang="ru-RU" dirty="0" err="1" smtClean="0"/>
              <a:t>Балали-Кая</a:t>
            </a:r>
            <a:r>
              <a:rPr lang="ru-RU" dirty="0" smtClean="0"/>
              <a:t>, м. </a:t>
            </a:r>
            <a:r>
              <a:rPr lang="ru-RU" dirty="0" err="1" smtClean="0"/>
              <a:t>Легенер</a:t>
            </a:r>
            <a:r>
              <a:rPr lang="ru-RU" dirty="0" smtClean="0"/>
              <a:t>). </a:t>
            </a:r>
            <a:r>
              <a:rPr lang="ru-RU" dirty="0" err="1" smtClean="0"/>
              <a:t>Візитною</a:t>
            </a:r>
            <a:r>
              <a:rPr lang="ru-RU" dirty="0" smtClean="0"/>
              <a:t> </a:t>
            </a:r>
            <a:r>
              <a:rPr lang="ru-RU" dirty="0" err="1" smtClean="0"/>
              <a:t>карткою</a:t>
            </a:r>
            <a:r>
              <a:rPr lang="ru-RU" dirty="0" smtClean="0"/>
              <a:t> Карадага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скеля-острів</a:t>
            </a:r>
            <a:r>
              <a:rPr lang="ru-RU" dirty="0" smtClean="0"/>
              <a:t> </a:t>
            </a:r>
            <a:r>
              <a:rPr lang="ru-RU" dirty="0" err="1" smtClean="0"/>
              <a:t>Золоті</a:t>
            </a:r>
            <a:r>
              <a:rPr lang="ru-RU" dirty="0" smtClean="0"/>
              <a:t> ворота.</a:t>
            </a:r>
            <a:endParaRPr lang="ru-RU" dirty="0"/>
          </a:p>
        </p:txBody>
      </p:sp>
      <p:pic>
        <p:nvPicPr>
          <p:cNvPr id="18436" name="Picture 4" descr="Карадазький природний заповідник ">
            <a:hlinkClick r:id="rId4" tooltip="Array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581128"/>
            <a:ext cx="3468618" cy="2067298"/>
          </a:xfrm>
          <a:prstGeom prst="rect">
            <a:avLst/>
          </a:prstGeom>
          <a:noFill/>
        </p:spPr>
      </p:pic>
      <p:pic>
        <p:nvPicPr>
          <p:cNvPr id="18438" name="Picture 6" descr="Карадазький природний заповідник ">
            <a:hlinkClick r:id="rId6" tooltip="Array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501008"/>
            <a:ext cx="2880320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reeppt.ru/Prew/Green2MasterPre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37444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Тваринний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рослинний</a:t>
            </a:r>
            <a:r>
              <a:rPr lang="ru-RU" b="1" dirty="0" smtClean="0"/>
              <a:t> </a:t>
            </a:r>
            <a:r>
              <a:rPr lang="ru-RU" b="1" dirty="0" err="1" smtClean="0"/>
              <a:t>світ</a:t>
            </a:r>
            <a:endParaRPr lang="ru-RU" dirty="0" smtClean="0"/>
          </a:p>
          <a:p>
            <a:r>
              <a:rPr lang="ru-RU" dirty="0" err="1" smtClean="0"/>
              <a:t>Серед</a:t>
            </a:r>
            <a:r>
              <a:rPr lang="ru-RU" dirty="0" smtClean="0"/>
              <a:t> 1176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судинних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Карадазького</a:t>
            </a:r>
            <a:r>
              <a:rPr lang="ru-RU" dirty="0" smtClean="0"/>
              <a:t> природного </a:t>
            </a:r>
            <a:r>
              <a:rPr lang="ru-RU" dirty="0" err="1" smtClean="0"/>
              <a:t>заповідника</a:t>
            </a:r>
            <a:r>
              <a:rPr lang="ru-RU" dirty="0" smtClean="0"/>
              <a:t> НАН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 25 </a:t>
            </a:r>
            <a:r>
              <a:rPr lang="ru-RU" dirty="0" err="1" smtClean="0"/>
              <a:t>ендеміків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них 2 - </a:t>
            </a:r>
            <a:r>
              <a:rPr lang="ru-RU" dirty="0" err="1" smtClean="0"/>
              <a:t>узколокальні</a:t>
            </a:r>
            <a:r>
              <a:rPr lang="ru-RU" dirty="0" smtClean="0"/>
              <a:t> (</a:t>
            </a:r>
            <a:r>
              <a:rPr lang="ru-RU" dirty="0" err="1" smtClean="0"/>
              <a:t>ендемічний</a:t>
            </a:r>
            <a:r>
              <a:rPr lang="ru-RU" dirty="0" smtClean="0"/>
              <a:t> </a:t>
            </a:r>
            <a:r>
              <a:rPr lang="ru-RU" dirty="0" err="1" smtClean="0"/>
              <a:t>підвид</a:t>
            </a:r>
            <a:r>
              <a:rPr lang="ru-RU" dirty="0" smtClean="0"/>
              <a:t> - </a:t>
            </a:r>
            <a:r>
              <a:rPr lang="ru-RU" dirty="0" err="1" smtClean="0"/>
              <a:t>глід</a:t>
            </a:r>
            <a:r>
              <a:rPr lang="ru-RU" dirty="0" smtClean="0"/>
              <a:t> </a:t>
            </a:r>
            <a:r>
              <a:rPr lang="ru-RU" dirty="0" err="1" smtClean="0"/>
              <a:t>Пояркової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пупавка </a:t>
            </a:r>
            <a:r>
              <a:rPr lang="ru-RU" dirty="0" err="1" smtClean="0"/>
              <a:t>Траншеля</a:t>
            </a:r>
            <a:r>
              <a:rPr lang="ru-RU" dirty="0" smtClean="0"/>
              <a:t>),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рідкісних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зникаючих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 У </a:t>
            </a:r>
            <a:r>
              <a:rPr lang="ru-RU" dirty="0" err="1" smtClean="0"/>
              <a:t>Червону</a:t>
            </a:r>
            <a:r>
              <a:rPr lang="ru-RU" dirty="0" smtClean="0"/>
              <a:t> книгу </a:t>
            </a:r>
            <a:r>
              <a:rPr lang="ru-RU" dirty="0" err="1" smtClean="0"/>
              <a:t>України</a:t>
            </a:r>
            <a:r>
              <a:rPr lang="ru-RU" dirty="0" smtClean="0"/>
              <a:t> занесено 126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до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червоного</a:t>
            </a:r>
            <a:r>
              <a:rPr lang="ru-RU" dirty="0" smtClean="0"/>
              <a:t> списку - 34 </a:t>
            </a:r>
            <a:r>
              <a:rPr lang="ru-RU" dirty="0" err="1" smtClean="0"/>
              <a:t>і</a:t>
            </a:r>
            <a:r>
              <a:rPr lang="ru-RU" dirty="0" smtClean="0"/>
              <a:t> до Червоного списку </a:t>
            </a:r>
            <a:r>
              <a:rPr lang="ru-RU" dirty="0" err="1" smtClean="0"/>
              <a:t>Міжнародного</a:t>
            </a:r>
            <a:r>
              <a:rPr lang="ru-RU" dirty="0" smtClean="0"/>
              <a:t> союзу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(МСОП) - 22, у списку </a:t>
            </a:r>
            <a:r>
              <a:rPr lang="ru-RU" dirty="0" err="1" smtClean="0"/>
              <a:t>Бернської</a:t>
            </a:r>
            <a:r>
              <a:rPr lang="ru-RU" dirty="0" smtClean="0"/>
              <a:t> </a:t>
            </a:r>
            <a:r>
              <a:rPr lang="ru-RU" dirty="0" err="1" smtClean="0"/>
              <a:t>конвенції</a:t>
            </a:r>
            <a:r>
              <a:rPr lang="ru-RU" dirty="0" smtClean="0"/>
              <a:t> значиться 8 </a:t>
            </a:r>
            <a:r>
              <a:rPr lang="ru-RU" dirty="0" err="1" smtClean="0"/>
              <a:t>видів</a:t>
            </a:r>
            <a:r>
              <a:rPr lang="ru-RU" dirty="0" smtClean="0"/>
              <a:t>, 23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внесені</a:t>
            </a:r>
            <a:r>
              <a:rPr lang="ru-RU" dirty="0" smtClean="0"/>
              <a:t> в </a:t>
            </a:r>
            <a:r>
              <a:rPr lang="ru-RU" dirty="0" err="1" smtClean="0"/>
              <a:t>міжнародну</a:t>
            </a:r>
            <a:r>
              <a:rPr lang="ru-RU" dirty="0" smtClean="0"/>
              <a:t> </a:t>
            </a:r>
            <a:r>
              <a:rPr lang="ru-RU" dirty="0" err="1" smtClean="0"/>
              <a:t>конвенцію</a:t>
            </a:r>
            <a:r>
              <a:rPr lang="ru-RU" dirty="0" smtClean="0"/>
              <a:t> СІТЕС.</a:t>
            </a:r>
          </a:p>
          <a:p>
            <a:endParaRPr lang="ru-RU" dirty="0"/>
          </a:p>
        </p:txBody>
      </p:sp>
      <p:pic>
        <p:nvPicPr>
          <p:cNvPr id="19460" name="Picture 4" descr="Карадазький природний заповідник ">
            <a:hlinkClick r:id="rId4" tooltip="Array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813219"/>
            <a:ext cx="3600400" cy="2693101"/>
          </a:xfrm>
          <a:prstGeom prst="rect">
            <a:avLst/>
          </a:prstGeom>
          <a:noFill/>
        </p:spPr>
      </p:pic>
      <p:pic>
        <p:nvPicPr>
          <p:cNvPr id="19462" name="Picture 6" descr="Карадазький природний заповідник ">
            <a:hlinkClick r:id="rId6" tooltip="Кеклик. Фото М.Б. Горпенюка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813219"/>
            <a:ext cx="3600400" cy="26931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llfons.ru/download.php?img=201112/1024x600/allfons.ru-271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381642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фауні</a:t>
            </a:r>
            <a:r>
              <a:rPr lang="ru-RU" dirty="0" smtClean="0"/>
              <a:t> </a:t>
            </a:r>
            <a:r>
              <a:rPr lang="ru-RU" dirty="0" err="1" smtClean="0"/>
              <a:t>заповідника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5500 </a:t>
            </a:r>
            <a:r>
              <a:rPr lang="ru-RU" dirty="0" err="1" smtClean="0"/>
              <a:t>видів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них 206 внесено до </a:t>
            </a:r>
            <a:r>
              <a:rPr lang="ru-RU" dirty="0" err="1" smtClean="0"/>
              <a:t>Червоної</a:t>
            </a:r>
            <a:r>
              <a:rPr lang="ru-RU" dirty="0" smtClean="0"/>
              <a:t> книги </a:t>
            </a:r>
            <a:r>
              <a:rPr lang="ru-RU" dirty="0" err="1" smtClean="0"/>
              <a:t>України</a:t>
            </a:r>
            <a:r>
              <a:rPr lang="ru-RU" dirty="0" smtClean="0"/>
              <a:t>, 88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значаться</a:t>
            </a:r>
            <a:r>
              <a:rPr lang="ru-RU" dirty="0" smtClean="0"/>
              <a:t> в списку </a:t>
            </a:r>
            <a:r>
              <a:rPr lang="ru-RU" dirty="0" err="1" smtClean="0"/>
              <a:t>Боннської</a:t>
            </a:r>
            <a:r>
              <a:rPr lang="ru-RU" dirty="0" smtClean="0"/>
              <a:t> </a:t>
            </a:r>
            <a:r>
              <a:rPr lang="ru-RU" dirty="0" err="1" smtClean="0"/>
              <a:t>конвенції</a:t>
            </a:r>
            <a:r>
              <a:rPr lang="ru-RU" dirty="0" smtClean="0"/>
              <a:t>, 213 - </a:t>
            </a:r>
            <a:r>
              <a:rPr lang="ru-RU" dirty="0" err="1" smtClean="0"/>
              <a:t>Бернської</a:t>
            </a:r>
            <a:r>
              <a:rPr lang="ru-RU" dirty="0" smtClean="0"/>
              <a:t> </a:t>
            </a:r>
            <a:r>
              <a:rPr lang="ru-RU" dirty="0" err="1" smtClean="0"/>
              <a:t>конвенції</a:t>
            </a:r>
            <a:r>
              <a:rPr lang="ru-RU" dirty="0" smtClean="0"/>
              <a:t>, 54 </a:t>
            </a:r>
            <a:r>
              <a:rPr lang="ru-RU" dirty="0" err="1" smtClean="0"/>
              <a:t>види</a:t>
            </a:r>
            <a:r>
              <a:rPr lang="ru-RU" dirty="0" smtClean="0"/>
              <a:t> - </a:t>
            </a:r>
            <a:r>
              <a:rPr lang="ru-RU" dirty="0" err="1" smtClean="0"/>
              <a:t>конвенції</a:t>
            </a:r>
            <a:r>
              <a:rPr lang="ru-RU" dirty="0" smtClean="0"/>
              <a:t> СІТЕС, 44 </a:t>
            </a:r>
            <a:r>
              <a:rPr lang="ru-RU" dirty="0" err="1" smtClean="0"/>
              <a:t>види</a:t>
            </a:r>
            <a:r>
              <a:rPr lang="ru-RU" dirty="0" smtClean="0"/>
              <a:t> - у списку МСОП, 34 - в </a:t>
            </a:r>
            <a:r>
              <a:rPr lang="ru-RU" dirty="0" err="1" smtClean="0"/>
              <a:t>Європейському</a:t>
            </a:r>
            <a:r>
              <a:rPr lang="ru-RU" dirty="0" smtClean="0"/>
              <a:t> </a:t>
            </a:r>
            <a:r>
              <a:rPr lang="ru-RU" dirty="0" err="1" smtClean="0"/>
              <a:t>червоному</a:t>
            </a:r>
            <a:r>
              <a:rPr lang="ru-RU" dirty="0" smtClean="0"/>
              <a:t> списку.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заповідника</a:t>
            </a:r>
            <a:r>
              <a:rPr lang="ru-RU" dirty="0" smtClean="0"/>
              <a:t> </a:t>
            </a:r>
            <a:r>
              <a:rPr lang="ru-RU" dirty="0" err="1" smtClean="0"/>
              <a:t>відомі</a:t>
            </a:r>
            <a:r>
              <a:rPr lang="ru-RU" dirty="0" smtClean="0"/>
              <a:t> 34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ссавців</a:t>
            </a:r>
            <a:r>
              <a:rPr lang="ru-RU" dirty="0" smtClean="0"/>
              <a:t>, 238 - </a:t>
            </a:r>
            <a:r>
              <a:rPr lang="ru-RU" dirty="0" err="1" smtClean="0"/>
              <a:t>птахів</a:t>
            </a:r>
            <a:r>
              <a:rPr lang="ru-RU" dirty="0" smtClean="0"/>
              <a:t>, 9 - </a:t>
            </a:r>
            <a:r>
              <a:rPr lang="ru-RU" dirty="0" err="1" smtClean="0"/>
              <a:t>плазунів</a:t>
            </a:r>
            <a:r>
              <a:rPr lang="ru-RU" dirty="0" smtClean="0"/>
              <a:t>, 4 - </a:t>
            </a:r>
            <a:r>
              <a:rPr lang="ru-RU" dirty="0" err="1" smtClean="0"/>
              <a:t>земноводних</a:t>
            </a:r>
            <a:r>
              <a:rPr lang="ru-RU" dirty="0" smtClean="0"/>
              <a:t>, </a:t>
            </a:r>
            <a:r>
              <a:rPr lang="ru-RU" dirty="0" err="1" smtClean="0"/>
              <a:t>понад</a:t>
            </a:r>
            <a:r>
              <a:rPr lang="ru-RU" dirty="0" smtClean="0"/>
              <a:t> 1700 - </a:t>
            </a:r>
            <a:r>
              <a:rPr lang="ru-RU" dirty="0" err="1" smtClean="0"/>
              <a:t>метеликів</a:t>
            </a:r>
            <a:r>
              <a:rPr lang="ru-RU" dirty="0" smtClean="0"/>
              <a:t>, 270 - </a:t>
            </a:r>
            <a:r>
              <a:rPr lang="ru-RU" dirty="0" err="1" smtClean="0"/>
              <a:t>павуків</a:t>
            </a:r>
            <a:r>
              <a:rPr lang="ru-RU" dirty="0" smtClean="0"/>
              <a:t>.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та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родів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заповідника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20484" name="Picture 4" descr="http://koktebel.net/e107_plugins/coppermine_menu/albums/%CA%E0%F0%E0%E4%E0%E3%20%F0%E0%F1%F2%E8%F2%E5%EB%FC%ED%FB%E9%20%EC%E8%F0/normal_%EA%F0%FB%EC%20%E7%E0%EF%EE%E2%E5%E4%ED%E8%EA%20%F2%F3%F0%2062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005064"/>
            <a:ext cx="4176464" cy="26369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182075" y="1399412"/>
          <a:ext cx="779850" cy="4927540"/>
        </p:xfrm>
        <a:graphic>
          <a:graphicData uri="http://schemas.openxmlformats.org/drawingml/2006/table">
            <a:tbl>
              <a:tblPr/>
              <a:tblGrid>
                <a:gridCol w="441915"/>
                <a:gridCol w="337935"/>
              </a:tblGrid>
              <a:tr h="136119"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b="1">
                          <a:solidFill>
                            <a:srgbClr val="333333"/>
                          </a:solidFill>
                          <a:latin typeface="times new roman"/>
                        </a:rPr>
                        <a:t>ПАМ'ЯТКИ</a:t>
                      </a:r>
                      <a:endParaRPr lang="ru-RU" sz="700"/>
                    </a:p>
                  </a:txBody>
                  <a:tcPr marL="34030" marR="34030" marT="17015" marB="17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387">
                <a:tc>
                  <a:txBody>
                    <a:bodyPr/>
                    <a:lstStyle/>
                    <a:p>
                      <a:pPr algn="ctr"/>
                      <a:endParaRPr lang="ru-RU" sz="700">
                        <a:latin typeface="times new roman"/>
                      </a:endParaRPr>
                    </a:p>
                  </a:txBody>
                  <a:tcPr marL="34030" marR="34030" marT="17015" marB="17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1">
                          <a:solidFill>
                            <a:srgbClr val="99CCFF"/>
                          </a:solidFill>
                          <a:latin typeface="times new roman"/>
                        </a:rPr>
                        <a:t>ЗОЛОТІ ВОРОТА</a:t>
                      </a:r>
                      <a:endParaRPr lang="ru-RU" sz="700"/>
                    </a:p>
                  </a:txBody>
                  <a:tcPr marL="34030" marR="34030" marT="17015" marB="170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2F2C"/>
                    </a:solidFill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algn="ctr"/>
                      <a:endParaRPr lang="ru-RU" sz="700">
                        <a:latin typeface="times new roman"/>
                      </a:endParaRPr>
                    </a:p>
                  </a:txBody>
                  <a:tcPr marL="34030" marR="34030" marT="17015" marB="17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1">
                          <a:solidFill>
                            <a:srgbClr val="99CCFF"/>
                          </a:solidFill>
                          <a:latin typeface="times new roman"/>
                        </a:rPr>
                        <a:t>МУЗЕЙ ПРИРОДИ КАРАДАГУ</a:t>
                      </a:r>
                      <a:endParaRPr lang="ru-RU" sz="700"/>
                    </a:p>
                  </a:txBody>
                  <a:tcPr marL="34030" marR="34030" marT="17015" marB="170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2F2C"/>
                    </a:solidFill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algn="ctr"/>
                      <a:endParaRPr lang="ru-RU" sz="700">
                        <a:latin typeface="times new roman"/>
                      </a:endParaRPr>
                    </a:p>
                  </a:txBody>
                  <a:tcPr marL="34030" marR="34030" marT="17015" marB="17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1">
                          <a:solidFill>
                            <a:srgbClr val="99CCFF"/>
                          </a:solidFill>
                          <a:latin typeface="times new roman"/>
                        </a:rPr>
                        <a:t>КАРАДАЗЬКИЙ ДЕЛЬФІНАРІЙ</a:t>
                      </a:r>
                      <a:endParaRPr lang="ru-RU" sz="700"/>
                    </a:p>
                  </a:txBody>
                  <a:tcPr marL="34030" marR="34030" marT="17015" marB="170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2F2C"/>
                    </a:solidFill>
                  </a:tcPr>
                </a:tc>
              </a:tr>
              <a:tr h="442387">
                <a:tc>
                  <a:txBody>
                    <a:bodyPr/>
                    <a:lstStyle/>
                    <a:p>
                      <a:pPr algn="ctr"/>
                      <a:endParaRPr lang="ru-RU" sz="700">
                        <a:latin typeface="times new roman"/>
                      </a:endParaRPr>
                    </a:p>
                  </a:txBody>
                  <a:tcPr marL="34030" marR="34030" marT="17015" marB="17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1">
                          <a:solidFill>
                            <a:srgbClr val="99CCFF"/>
                          </a:solidFill>
                          <a:latin typeface="times new roman"/>
                        </a:rPr>
                        <a:t>МОРСЬКИЙ АКВАРІУМ</a:t>
                      </a:r>
                      <a:endParaRPr lang="ru-RU" sz="700"/>
                    </a:p>
                  </a:txBody>
                  <a:tcPr marL="34030" marR="34030" marT="17015" marB="170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2F2C"/>
                    </a:solidFill>
                  </a:tcPr>
                </a:tc>
              </a:tr>
              <a:tr h="442387">
                <a:tc>
                  <a:txBody>
                    <a:bodyPr/>
                    <a:lstStyle/>
                    <a:p>
                      <a:pPr algn="ctr"/>
                      <a:endParaRPr lang="ru-RU" sz="700">
                        <a:latin typeface="times new roman"/>
                      </a:endParaRPr>
                    </a:p>
                  </a:txBody>
                  <a:tcPr marL="34030" marR="34030" marT="17015" marB="17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1">
                          <a:solidFill>
                            <a:srgbClr val="99CCFF"/>
                          </a:solidFill>
                          <a:latin typeface="times new roman"/>
                        </a:rPr>
                        <a:t>ХРЕБЕТ КАРАГАЧ</a:t>
                      </a:r>
                      <a:endParaRPr lang="ru-RU" sz="700"/>
                    </a:p>
                  </a:txBody>
                  <a:tcPr marL="34030" marR="34030" marT="17015" marB="170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2F2C"/>
                    </a:solidFill>
                  </a:tcPr>
                </a:tc>
              </a:tr>
              <a:tr h="340298">
                <a:tc>
                  <a:txBody>
                    <a:bodyPr/>
                    <a:lstStyle/>
                    <a:p>
                      <a:pPr algn="ctr"/>
                      <a:endParaRPr lang="ru-RU" sz="700">
                        <a:latin typeface="times new roman"/>
                      </a:endParaRPr>
                    </a:p>
                  </a:txBody>
                  <a:tcPr marL="34030" marR="34030" marT="17015" marB="17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1">
                          <a:solidFill>
                            <a:srgbClr val="99CCFF"/>
                          </a:solidFill>
                          <a:latin typeface="times new roman"/>
                        </a:rPr>
                        <a:t>ГОРА СВЯТА</a:t>
                      </a:r>
                      <a:endParaRPr lang="ru-RU" sz="700"/>
                    </a:p>
                  </a:txBody>
                  <a:tcPr marL="34030" marR="34030" marT="17015" marB="170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2F2C"/>
                    </a:solidFill>
                  </a:tcPr>
                </a:tc>
              </a:tr>
              <a:tr h="646566">
                <a:tc>
                  <a:txBody>
                    <a:bodyPr/>
                    <a:lstStyle/>
                    <a:p>
                      <a:pPr algn="ctr"/>
                      <a:endParaRPr lang="ru-RU" sz="700">
                        <a:latin typeface="times new roman"/>
                      </a:endParaRPr>
                    </a:p>
                  </a:txBody>
                  <a:tcPr marL="34030" marR="34030" marT="17015" marB="17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1">
                          <a:solidFill>
                            <a:srgbClr val="99CCFF"/>
                          </a:solidFill>
                          <a:latin typeface="times new roman"/>
                        </a:rPr>
                        <a:t>СКЕЛЯ ЧОРТІВ ПАЛЕЦЬ</a:t>
                      </a:r>
                      <a:endParaRPr lang="ru-RU" sz="700"/>
                    </a:p>
                  </a:txBody>
                  <a:tcPr marL="34030" marR="34030" marT="17015" marB="170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2F2C"/>
                    </a:solidFill>
                  </a:tcPr>
                </a:tc>
              </a:tr>
              <a:tr h="544477">
                <a:tc>
                  <a:txBody>
                    <a:bodyPr/>
                    <a:lstStyle/>
                    <a:p>
                      <a:pPr algn="ctr"/>
                      <a:endParaRPr lang="ru-RU" sz="700">
                        <a:latin typeface="times new roman"/>
                      </a:endParaRPr>
                    </a:p>
                  </a:txBody>
                  <a:tcPr marL="34030" marR="34030" marT="17015" marB="17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1">
                          <a:solidFill>
                            <a:srgbClr val="99CCFF"/>
                          </a:solidFill>
                          <a:latin typeface="times new roman"/>
                        </a:rPr>
                        <a:t>СКЕЛЯ ІВАН РОЗБІЙНИК</a:t>
                      </a:r>
                      <a:endParaRPr lang="ru-RU" sz="700"/>
                    </a:p>
                  </a:txBody>
                  <a:tcPr marL="34030" marR="34030" marT="17015" marB="170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2F2C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ctr"/>
                      <a:endParaRPr lang="ru-RU" sz="700">
                        <a:latin typeface="times new roman"/>
                      </a:endParaRPr>
                    </a:p>
                  </a:txBody>
                  <a:tcPr marL="34030" marR="34030" marT="17015" marB="1701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1" dirty="0">
                          <a:solidFill>
                            <a:srgbClr val="99CCFF"/>
                          </a:solidFill>
                          <a:latin typeface="times new roman"/>
                        </a:rPr>
                        <a:t>СКЕЛЯ ЛЕВ</a:t>
                      </a:r>
                      <a:endParaRPr lang="ru-RU" sz="700" dirty="0"/>
                    </a:p>
                  </a:txBody>
                  <a:tcPr marL="34030" marR="34030" marT="17015" marB="170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C2F2C"/>
                    </a:solidFill>
                  </a:tcPr>
                </a:tc>
              </a:tr>
            </a:tbl>
          </a:graphicData>
        </a:graphic>
      </p:graphicFrame>
      <p:pic>
        <p:nvPicPr>
          <p:cNvPr id="21506" name="Picture 2" descr="http://www.v3wall.com/wallpaper/medium/1005/medium_2010053009455873864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Карадазький природний заповідник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332656"/>
            <a:ext cx="2573785" cy="1925191"/>
          </a:xfrm>
          <a:prstGeom prst="rect">
            <a:avLst/>
          </a:prstGeom>
          <a:noFill/>
        </p:spPr>
      </p:pic>
      <p:pic>
        <p:nvPicPr>
          <p:cNvPr id="21508" name="Picture 4" descr="Карадазький природний заповідник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00580"/>
            <a:ext cx="2520280" cy="1673466"/>
          </a:xfrm>
          <a:prstGeom prst="rect">
            <a:avLst/>
          </a:prstGeom>
          <a:noFill/>
        </p:spPr>
      </p:pic>
      <p:pic>
        <p:nvPicPr>
          <p:cNvPr id="21509" name="Picture 5" descr="Карадазький природний заповідник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7" y="404664"/>
            <a:ext cx="2706587" cy="1797174"/>
          </a:xfrm>
          <a:prstGeom prst="rect">
            <a:avLst/>
          </a:prstGeom>
          <a:noFill/>
        </p:spPr>
      </p:pic>
      <p:pic>
        <p:nvPicPr>
          <p:cNvPr id="21510" name="Picture 6" descr="Карадазький природний заповідник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348880"/>
            <a:ext cx="2679626" cy="1940049"/>
          </a:xfrm>
          <a:prstGeom prst="rect">
            <a:avLst/>
          </a:prstGeom>
          <a:noFill/>
        </p:spPr>
      </p:pic>
      <p:pic>
        <p:nvPicPr>
          <p:cNvPr id="21511" name="Picture 7" descr="Карадазький природний заповідник 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3" y="4437112"/>
            <a:ext cx="2477517" cy="1853183"/>
          </a:xfrm>
          <a:prstGeom prst="rect">
            <a:avLst/>
          </a:prstGeom>
          <a:noFill/>
        </p:spPr>
      </p:pic>
      <p:pic>
        <p:nvPicPr>
          <p:cNvPr id="21512" name="Picture 8" descr="Карадазький природний заповідник 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3" y="4509120"/>
            <a:ext cx="2477517" cy="1853183"/>
          </a:xfrm>
          <a:prstGeom prst="rect">
            <a:avLst/>
          </a:prstGeom>
          <a:noFill/>
        </p:spPr>
      </p:pic>
      <p:pic>
        <p:nvPicPr>
          <p:cNvPr id="21513" name="Picture 9" descr="Карадазький природний заповідник 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2348880"/>
            <a:ext cx="2581272" cy="1858516"/>
          </a:xfrm>
          <a:prstGeom prst="rect">
            <a:avLst/>
          </a:prstGeom>
          <a:noFill/>
        </p:spPr>
      </p:pic>
      <p:pic>
        <p:nvPicPr>
          <p:cNvPr id="21514" name="Picture 10" descr="Карадазький природний заповідник 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404664"/>
            <a:ext cx="2609123" cy="1648966"/>
          </a:xfrm>
          <a:prstGeom prst="rect">
            <a:avLst/>
          </a:prstGeom>
          <a:noFill/>
        </p:spPr>
      </p:pic>
      <p:pic>
        <p:nvPicPr>
          <p:cNvPr id="21515" name="Picture 11" descr="Карадазький природний заповідник 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4365104"/>
            <a:ext cx="2592288" cy="1939031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520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Карадазький природний заповідник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2014-03-29T10:19:11Z</dcterms:created>
  <dcterms:modified xsi:type="dcterms:W3CDTF">2014-03-29T11:52:13Z</dcterms:modified>
</cp:coreProperties>
</file>