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62" r:id="rId10"/>
    <p:sldId id="263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FF6600"/>
    <a:srgbClr val="CC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50" d="100"/>
          <a:sy n="50" d="100"/>
        </p:scale>
        <p:origin x="-1267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375308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335059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87664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303537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585774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3339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05427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0192255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331225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344014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3029194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49F0-71F2-4BD4-85A7-31546D1D27C5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E30D-6287-4CBB-AF86-B4DB8D9C082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7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120032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anose="03010101010201010101" pitchFamily="66" charset="0"/>
              </a:rPr>
              <a:t>Адміністративне право </a:t>
            </a:r>
            <a:endParaRPr lang="uk-UA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149080"/>
            <a:ext cx="3816424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Виконала:</a:t>
            </a:r>
            <a:br>
              <a:rPr lang="uk-UA" sz="3600" dirty="0" smtClean="0">
                <a:latin typeface="Monotype Corsiva" panose="03010101010201010101" pitchFamily="66" charset="0"/>
              </a:rPr>
            </a:br>
            <a:r>
              <a:rPr lang="uk-UA" sz="3600" dirty="0" smtClean="0">
                <a:latin typeface="Monotype Corsiva" panose="03010101010201010101" pitchFamily="66" charset="0"/>
              </a:rPr>
              <a:t>учениця 10-А класу</a:t>
            </a:r>
          </a:p>
          <a:p>
            <a:r>
              <a:rPr lang="uk-UA" sz="3600" dirty="0" smtClean="0">
                <a:latin typeface="Monotype Corsiva" panose="03010101010201010101" pitchFamily="66" charset="0"/>
              </a:rPr>
              <a:t>Романівського ліцею </a:t>
            </a:r>
          </a:p>
          <a:p>
            <a:r>
              <a:rPr lang="uk-UA" sz="3600" dirty="0" smtClean="0">
                <a:latin typeface="Monotype Corsiva" panose="03010101010201010101" pitchFamily="66" charset="0"/>
              </a:rPr>
              <a:t>Павлова Надія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901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92" y="2420888"/>
            <a:ext cx="5292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rgbClr val="0066FF"/>
                </a:solidFill>
                <a:latin typeface="Monotype Corsiva" panose="03010101010201010101" pitchFamily="66" charset="0"/>
              </a:rPr>
              <a:t>Норми </a:t>
            </a:r>
            <a:r>
              <a:rPr lang="ru-RU" sz="2800" dirty="0">
                <a:solidFill>
                  <a:srgbClr val="0066FF"/>
                </a:solidFill>
                <a:latin typeface="Monotype Corsiva" panose="03010101010201010101" pitchFamily="66" charset="0"/>
              </a:rPr>
              <a:t>матеріального адміністративного права закріплюють систему органів виконавчої влади держави, їх компетенцію, структуру, а також права і обов'язки громадян, підприємств, установ, організацій, посадових осіб у сфері державного управління.</a:t>
            </a:r>
          </a:p>
          <a:p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40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Адміністративне право поділяється також на матеріальну і процесуальну частини</a:t>
            </a:r>
            <a:r>
              <a:rPr lang="ru-RU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932287" cy="34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466"/>
            <a:ext cx="2880320" cy="231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7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32"/>
            <a:ext cx="4572000" cy="378565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uk-UA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Процесуальні норми регламентують порядок реалізації матеріальних норм, процедуру їх здійснення у сфері виконавчої і розпорядчої діяльності. Процесуальні адміністративно-правові норми часто встановлюють порядок реалізації матеріальних норм не тільки адміністративного, а й інших галузей права (трудового, екологічного, фінансового та ін.).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543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5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284984"/>
            <a:ext cx="8991128" cy="31085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Форма адміністративного права — це зовнішнє вираження однорідних за своїм характером і правовою природою груп адміністративних дій публічної адміністрації, здійснене у рамках режиму законності та компетенції для досягнення адміністративно-правової мети — публічного забезпечення прав і свобод людини і громадянина, нормального функціонування громадянського суспільства та держави</a:t>
            </a:r>
          </a:p>
        </p:txBody>
      </p:sp>
    </p:spTree>
    <p:extLst>
      <p:ext uri="{BB962C8B-B14F-4D97-AF65-F5344CB8AC3E}">
        <p14:creationId xmlns:p14="http://schemas.microsoft.com/office/powerpoint/2010/main" val="104580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  <a:latin typeface="Monotype Corsiva" panose="03010101010201010101" pitchFamily="66" charset="0"/>
              </a:rPr>
              <a:t>Адміністративно-правовий захист прав, свобод і законних інтересів фізичних та юридичних осіб — це правозастосовна та правоохоронна владна діяльність публічної адміністрації щодо вирішення індивідуальних справ з метою присікання та відновлення порушень прав, свобод і законних інтересів фізичних та юридичних осіб, відшкодування збитків потерпілим і притягнення винних до адміністративної відповідальності, або/та створення умов для притягнення їх до іншого виду юридичної відповідальності</a:t>
            </a:r>
          </a:p>
        </p:txBody>
      </p:sp>
    </p:spTree>
    <p:extLst>
      <p:ext uri="{BB962C8B-B14F-4D97-AF65-F5344CB8AC3E}">
        <p14:creationId xmlns:p14="http://schemas.microsoft.com/office/powerpoint/2010/main" val="41508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588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 smtClean="0">
                <a:solidFill>
                  <a:schemeClr val="tx2">
                    <a:lumMod val="50000"/>
                  </a:schemeClr>
                </a:solidFill>
              </a:rPr>
              <a:t>Адміністративне право — галузь права, яка об'єднує юридичні норми, що регулюють відносини як між держ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авними</a:t>
            </a:r>
            <a:r>
              <a:rPr lang="vi-VN" sz="2400" i="1" dirty="0" smtClean="0">
                <a:solidFill>
                  <a:schemeClr val="tx2">
                    <a:lumMod val="50000"/>
                  </a:schemeClr>
                </a:solidFill>
              </a:rPr>
              <a:t> органами в процесі їхньої виконавчої і розпорядчої діяльності, так і між ними та громадськими організаціями й громадянами. Регулює суспільні відносини, які виникають у процесі виконавчо-розпорядчої діяльності держави. Адміністративне право регламентує як взаємини державних органів між собою, так і їх відносини з громадянами.</a:t>
            </a:r>
            <a:endParaRPr lang="uk-UA" sz="2400" i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mostiske-ruju.at.ua/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5" y="404664"/>
            <a:ext cx="2674615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ifeshen.biz/images/category/51e6f2aae6c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7" y="4569819"/>
            <a:ext cx="2376501" cy="155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6" y="91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Предмет адміністративного права</a:t>
            </a:r>
            <a:endParaRPr lang="uk-UA" sz="6000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90336"/>
            <a:ext cx="8676456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Monotype Corsiva" panose="03010101010201010101" pitchFamily="66" charset="0"/>
              </a:rPr>
              <a:t>становить широкий комплекс суспільних відносин, що виникають у зв'язку з реалізацією функцій державної виконавчої влади, змістом якої є управління суспільством.</a:t>
            </a:r>
            <a:endParaRPr lang="uk-U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90014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62"/>
            <a:ext cx="9144000" cy="68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072" y="260648"/>
            <a:ext cx="3491880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Управлінські відносини, що регулюються адміністративним правом, багатогранні. На сучасному етапі залежно від особливостей їх учасників вирізняють такі види управлінських відносин, що виникають, розвиваються і припиняють існування:</a:t>
            </a:r>
            <a:endParaRPr lang="uk-UA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59" y="260648"/>
            <a:ext cx="3139847" cy="3139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http://intranet.tdmu.edu.ua/data/kafedra/internal/socmedic/classes_stud/uk/med/health/%D0%BE%D1%81%D0%BD%D0%BE%D0%B2%D0%B8%20%D0%B5%D0%BA%D0%BE%D0%BD%D0%BE%D0%BC%D1%96%D1%87%D0%BD%D0%BE%D1%97%20%D1%82%D0%B5%D0%BE%D1%80%D1%96%D1%97/1/06.%20%D0%A3%D0%9F%D0%A0%D0%90%D0%92%D0%9B%D0%86%D0%9D%D0%9D%D0%AF%20%D0%95%D0%9A%D0%9E%D0%9D%D0%9E%D0%9C%D0%86%D0%9A%D0%9E%D0%AE.files/image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955200" cy="2446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5631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1180"/>
            <a:ext cx="5904656" cy="655564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translucentPowder">
            <a:bevelT h="635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суб'єктами центральних і місцевих органів виконавчої влади (наприклад, Кабінетом Міністрів України та обласними, районними державними адміністраціями);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суб'єктами виконавчої влади, які перебувають на однаковому організаційно-правовому рівні та безпосередньо </a:t>
            </a:r>
            <a:r>
              <a:rPr lang="uk-UA" sz="2000" i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рівні </a:t>
            </a:r>
            <a:r>
              <a:rPr lang="uk-UA" sz="2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міністерствами, комітетами </a:t>
            </a:r>
            <a:r>
              <a:rPr lang="uk-UA" sz="2000" i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uk-UA" sz="2000" i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відомстпов'язані між собою підпорядкуванням (скажімо, на центральному вами</a:t>
            </a:r>
            <a:endParaRPr lang="uk-UA" sz="2000" i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суб'єктами виконавчої влади і підпорядкованими їм державними підприємствами, організаціями, установами (приміром. Міністерство освіти - ректорат вузу);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 суб'єктами виконавчої влади та державними підприємствами, організаціями, установами, які не перебувають у їхньому організаційному підпорядкуванні (наприклад, у питаннях фінансового контролю, адміністративного нагляду </a:t>
            </a:r>
            <a:r>
              <a:rPr lang="uk-UA" sz="2000" i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тощо);</a:t>
            </a:r>
            <a:endParaRPr lang="uk-UA" sz="2000" i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24" y="151180"/>
            <a:ext cx="2946598" cy="29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160037" cy="250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736" y="898843"/>
            <a:ext cx="3989864" cy="4708981"/>
          </a:xfrm>
          <a:prstGeom prst="rect">
            <a:avLst/>
          </a:prstGeom>
          <a:scene3d>
            <a:camera prst="orthographicFront"/>
            <a:lightRig rig="flat" dir="t"/>
          </a:scene3d>
          <a:sp3d extrusionH="44450" contourW="19050" prstMaterial="powder">
            <a:extrusionClr>
              <a:srgbClr val="0070C0"/>
            </a:extrusionClr>
            <a:contourClr>
              <a:schemeClr val="tx1"/>
            </a:contourClr>
          </a:sp3d>
        </p:spPr>
        <p:txBody>
          <a:bodyPr wrap="square">
            <a:spAutoFit/>
          </a:bodyPr>
          <a:lstStyle/>
          <a:p>
            <a:r>
              <a:rPr lang="uk-UA" sz="2000" b="1">
                <a:solidFill>
                  <a:srgbClr val="0066FF"/>
                </a:solidFill>
                <a:latin typeface="Arial Narrow" panose="020B0606020202030204" pitchFamily="34" charset="0"/>
              </a:rPr>
              <a:t>між суб'єктами виконавчої влади і виконавчими органами місцевого самоврядування;</a:t>
            </a:r>
          </a:p>
          <a:p>
            <a:r>
              <a:rPr lang="uk-UA" sz="2000" b="1">
                <a:solidFill>
                  <a:srgbClr val="0066FF"/>
                </a:solidFill>
                <a:latin typeface="Arial Narrow" panose="020B0606020202030204" pitchFamily="34" charset="0"/>
              </a:rPr>
              <a:t>між суб'єктами виконавчої влади та недержавними господарськими й соціально-культурними об'єднаннями, підприємствами, установами (приміром, у комерційних, підприємницьких структурах);</a:t>
            </a:r>
          </a:p>
          <a:p>
            <a:r>
              <a:rPr lang="uk-UA" sz="2000" b="1">
                <a:solidFill>
                  <a:srgbClr val="0066FF"/>
                </a:solidFill>
                <a:latin typeface="Arial Narrow" panose="020B0606020202030204" pitchFamily="34" charset="0"/>
              </a:rPr>
              <a:t>між суб'єктами виконавчої влади і громадськими об'єднаннями (скажімо, </a:t>
            </a:r>
            <a:r>
              <a:rPr lang="uk-UA" sz="2000" b="1" smtClean="0">
                <a:solidFill>
                  <a:srgbClr val="0066FF"/>
                </a:solidFill>
                <a:latin typeface="Arial Narrow" panose="020B0606020202030204" pitchFamily="34" charset="0"/>
              </a:rPr>
              <a:t>між обласною державною адміністрацією та президією обласної ради профспілок);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869160"/>
            <a:ext cx="4211960" cy="1938992"/>
          </a:xfrm>
          <a:prstGeom prst="rect">
            <a:avLst/>
          </a:prstGeom>
          <a:ln w="38100">
            <a:solidFill>
              <a:srgbClr val="FFFF00"/>
            </a:solidFill>
            <a:prstDash val="solid"/>
          </a:ln>
          <a:scene3d>
            <a:camera prst="orthographicFront"/>
            <a:lightRig rig="brightRoom" dir="t"/>
          </a:scene3d>
          <a:sp3d contourW="6350" prstMaterial="powder"/>
        </p:spPr>
        <p:txBody>
          <a:bodyPr wrap="square">
            <a:spAutoFit/>
          </a:bodyPr>
          <a:lstStyle/>
          <a:p>
            <a:r>
              <a:rPr lang="uk-UA" sz="2000" b="1" i="1" u="sng" smtClean="0">
                <a:solidFill>
                  <a:srgbClr val="FFFF00"/>
                </a:solidFill>
              </a:rPr>
              <a:t>між </a:t>
            </a:r>
            <a:r>
              <a:rPr lang="uk-UA" sz="2000" b="1" i="1" u="sng">
                <a:solidFill>
                  <a:srgbClr val="FFFF00"/>
                </a:solidFill>
              </a:rPr>
              <a:t>суб'єктами виконавчої влади і громадянами (наприклад, між відділом соціального забезпечення державної районної адміністрації та громадянином, який звернувся до відділу з заявою).</a:t>
            </a:r>
          </a:p>
        </p:txBody>
      </p:sp>
    </p:spTree>
    <p:extLst>
      <p:ext uri="{BB962C8B-B14F-4D97-AF65-F5344CB8AC3E}">
        <p14:creationId xmlns:p14="http://schemas.microsoft.com/office/powerpoint/2010/main" val="206370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76582"/>
            <a:ext cx="6300192" cy="5878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Система адміністративного права складається, таким чином, з двох частин: Загальної і Особливої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uk-UA" sz="3200" dirty="0">
              <a:solidFill>
                <a:srgbClr val="FFFF00"/>
              </a:solidFill>
            </a:endParaRPr>
          </a:p>
          <a:p>
            <a:r>
              <a:rPr lang="uk-UA" sz="3200" dirty="0">
                <a:solidFill>
                  <a:srgbClr val="FFFF00"/>
                </a:solidFill>
              </a:rPr>
              <a:t>Загальна частина поєднує норми, що мають загальний характер і властиві для всієї системи державного управління, для всіх його галузей і сфер. Це - адміністративно-правові норми, які закріплюють</a:t>
            </a:r>
            <a:r>
              <a:rPr lang="uk-UA" sz="2000" dirty="0">
                <a:solidFill>
                  <a:srgbClr val="FFFF00"/>
                </a:solidFill>
              </a:rPr>
              <a:t>:</a:t>
            </a:r>
          </a:p>
          <a:p>
            <a:endParaRPr lang="uk-UA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4" y="1099044"/>
            <a:ext cx="250656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7" y="3331292"/>
            <a:ext cx="264679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9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76"/>
            <a:ext cx="9144000" cy="69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76" y="4221088"/>
            <a:ext cx="9144000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/>
              <a:t> </a:t>
            </a:r>
            <a:r>
              <a:rPr lang="uk-UA" sz="2000"/>
              <a:t>основні принципи здійснення державного управління;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/>
              <a:t>адміністративно-правовий статус суб'єктів адміністративного права (органів виконавчої влади, державних службовців, підприємств, установ, організацій і громадян);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/>
              <a:t>форми і методи здійснення управлінської діяльності (видання юридичних актів, переконання і примус тощо); відповідальність за вчинення адміністративних правопорушень;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/>
              <a:t>порядок адміністративно-процесуальної діяльності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/>
              <a:t> порядок забезпечення законності в державному управлінні</a:t>
            </a:r>
            <a:r>
              <a:rPr lang="uk-UA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26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6192688" cy="3724096"/>
          </a:xfrm>
          <a:prstGeom prst="rect">
            <a:avLst/>
          </a:prstGeom>
          <a:scene3d>
            <a:camera prst="orthographicFront"/>
            <a:lightRig rig="brightRoom" dir="t"/>
          </a:scene3d>
          <a:sp3d extrusionH="31750" prstMaterial="translucentPowder">
            <a:bevelB h="12700"/>
            <a:extrusionClr>
              <a:schemeClr val="accent3">
                <a:lumMod val="20000"/>
                <a:lumOff val="80000"/>
              </a:schemeClr>
            </a:extrusionClr>
          </a:sp3d>
        </p:spPr>
        <p:txBody>
          <a:bodyPr wrap="squar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 </a:t>
            </a:r>
            <a:r>
              <a:rPr lang="uk-UA" sz="2800" dirty="0">
                <a:solidFill>
                  <a:srgbClr val="FFC000"/>
                </a:solidFill>
                <a:latin typeface="Monotype Corsiva" panose="03010101010201010101" pitchFamily="66" charset="0"/>
              </a:rPr>
              <a:t>Особлива частина поєднує норми, які діють в масштабі галузей і сфер державного управління. Це - адміністративно-правові норми, які визначають організацію управління економічною, соціально-культурною, адміністративно-політичною сферами та окремими галузями суспільного життя держави.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227340" cy="26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691096" cy="245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43" y="764704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659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G570</dc:creator>
  <cp:lastModifiedBy>G570</cp:lastModifiedBy>
  <cp:revision>32</cp:revision>
  <dcterms:created xsi:type="dcterms:W3CDTF">2014-01-10T22:33:57Z</dcterms:created>
  <dcterms:modified xsi:type="dcterms:W3CDTF">2014-03-10T22:54:40Z</dcterms:modified>
</cp:coreProperties>
</file>