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8" r:id="rId2"/>
    <p:sldId id="259" r:id="rId3"/>
    <p:sldId id="260" r:id="rId4"/>
    <p:sldId id="267" r:id="rId5"/>
    <p:sldId id="261" r:id="rId6"/>
    <p:sldId id="266" r:id="rId7"/>
    <p:sldId id="262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4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22E8E-8D1A-4A70-849A-E40DD0E79C31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A2352-CF52-4581-843E-3D3B966AB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7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Титул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A2352-CF52-4581-843E-3D3B966ABF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48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Одомашнення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A2352-CF52-4581-843E-3D3B966ABF9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19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Популяція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A2352-CF52-4581-843E-3D3B966ABF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44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Будова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A2352-CF52-4581-843E-3D3B966ABF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8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Схема будови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A2352-CF52-4581-843E-3D3B966ABF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84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Живлення і газообмін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A2352-CF52-4581-843E-3D3B966ABF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6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Седцево</a:t>
            </a:r>
            <a:r>
              <a:rPr lang="uk-UA" baseline="0" dirty="0" smtClean="0"/>
              <a:t> судинна система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A2352-CF52-4581-843E-3D3B966ABF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828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Розмноження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A2352-CF52-4581-843E-3D3B966ABF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6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 smtClean="0"/>
              <a:t>Життєдіяльність та різноманітність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A2352-CF52-4581-843E-3D3B966ABF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42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Витривалість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A2352-CF52-4581-843E-3D3B966ABF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4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F69044E-5D2A-4CA0-BB42-883D2CBAE929}" type="datetime1">
              <a:rPr lang="ru-RU" smtClean="0"/>
              <a:pPr/>
              <a:t>25.12.2014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8D6F-16E8-49DC-8FE1-047F0921EDA6}" type="datetime1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83B5-A467-46A0-A443-9E0EC05634EB}" type="datetime1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FD2F7DF-926F-40E7-9B2B-D1F53D2E1C5C}" type="datetime1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26D8FEB-8E5E-43C8-A624-2E6E48E6ECFC}" type="datetime1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2763DBF-A449-4C9D-B472-5959E548D7F2}" type="datetime1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3C3F5D0-5EBE-4B75-9D49-39A56D67876E}" type="datetime1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6A0FF-41E3-48D8-B6B1-AD2DFF309C37}" type="datetime1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1F69535-5BFE-4C6B-A00E-2CCC3E0C7147}" type="datetime1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98FED56-6EAC-4129-98CD-9AD71FD8D485}" type="datetime1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8D37ED7-ED76-43BC-97DB-55B373391E40}" type="datetime1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43E42D7-BE15-40EC-A50A-F1458B5ECD51}" type="datetime1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14414" y="142852"/>
            <a:ext cx="7500990" cy="8191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ru-RU" sz="4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00100" y="214290"/>
            <a:ext cx="7500990" cy="8191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G_Futura" pitchFamily="34" charset="0"/>
                <a:ea typeface="+mj-ea"/>
                <a:cs typeface="+mj-cs"/>
              </a:rPr>
              <a:t>Клас черевоногі</a:t>
            </a:r>
            <a:endParaRPr kumimoji="0" lang="ru-RU" sz="48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AG_Futura" pitchFamily="34" charset="0"/>
              <a:ea typeface="+mj-ea"/>
              <a:cs typeface="+mj-cs"/>
            </a:endParaRPr>
          </a:p>
        </p:txBody>
      </p:sp>
      <p:pic>
        <p:nvPicPr>
          <p:cNvPr id="3074" name="Picture 2" descr="D:\Аня ;)\Школа\Биология\4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142984"/>
            <a:ext cx="6250785" cy="416719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292080" y="5429264"/>
            <a:ext cx="3628098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G_Futura" pitchFamily="34" charset="0"/>
              </a:rPr>
              <a:t>Підготував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G_Futura" pitchFamily="34" charset="0"/>
              </a:rPr>
              <a:t>Учень 8 класу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G_Futura" pitchFamily="34" charset="0"/>
              </a:rPr>
              <a:t>Афанисий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G_Futura" pitchFamily="34" charset="0"/>
              </a:rPr>
              <a:t> Шереметьев</a:t>
            </a:r>
            <a:endParaRPr kumimoji="0" lang="uk-UA" sz="2000" b="1" i="0" u="none" strike="noStrike" kern="1200" spc="50" normalizeH="0" baseline="0" noProof="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AG_Futu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571184" cy="1399032"/>
          </a:xfrm>
          <a:noFill/>
          <a:ln>
            <a:noFill/>
          </a:ln>
        </p:spPr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Цікаве про </a:t>
            </a:r>
            <a:r>
              <a:rPr lang="uk-UA" dirty="0" err="1" smtClean="0">
                <a:solidFill>
                  <a:srgbClr val="00B050"/>
                </a:solidFill>
              </a:rPr>
              <a:t>ахатин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6552" y="1556792"/>
            <a:ext cx="6840760" cy="4680520"/>
          </a:xfrm>
        </p:spPr>
        <p:txBody>
          <a:bodyPr>
            <a:noAutofit/>
          </a:bodyPr>
          <a:lstStyle/>
          <a:p>
            <a:r>
              <a:rPr lang="ru-RU" sz="1600" dirty="0" err="1"/>
              <a:t>Ахатини</a:t>
            </a:r>
            <a:r>
              <a:rPr lang="ru-RU" sz="1600" dirty="0"/>
              <a:t> -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 smtClean="0"/>
              <a:t>одомашнені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равлики</a:t>
            </a:r>
            <a:r>
              <a:rPr lang="ru-RU" sz="1600" dirty="0" smtClean="0"/>
              <a:t>, </a:t>
            </a:r>
            <a:r>
              <a:rPr lang="ru-RU" sz="1600" dirty="0" err="1"/>
              <a:t>причому</a:t>
            </a:r>
            <a:r>
              <a:rPr lang="ru-RU" sz="1600" dirty="0"/>
              <a:t> </a:t>
            </a:r>
            <a:r>
              <a:rPr lang="ru-RU" sz="1600" dirty="0" err="1"/>
              <a:t>равлики</a:t>
            </a:r>
            <a:r>
              <a:rPr lang="ru-RU" sz="1600" dirty="0"/>
              <a:t> </a:t>
            </a:r>
            <a:r>
              <a:rPr lang="ru-RU" sz="1600" dirty="0" err="1"/>
              <a:t>сухопутні</a:t>
            </a:r>
            <a:r>
              <a:rPr lang="ru-RU" sz="1600" dirty="0"/>
              <a:t>.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звичних</a:t>
            </a:r>
            <a:r>
              <a:rPr lang="ru-RU" sz="1600" dirty="0"/>
              <a:t> для нас </a:t>
            </a:r>
            <a:r>
              <a:rPr lang="ru-RU" sz="1600" dirty="0" err="1"/>
              <a:t>примірників</a:t>
            </a:r>
            <a:r>
              <a:rPr lang="ru-RU" sz="1600" dirty="0"/>
              <a:t> маленьких </a:t>
            </a:r>
            <a:r>
              <a:rPr lang="ru-RU" sz="1600" dirty="0" err="1"/>
              <a:t>равликів</a:t>
            </a:r>
            <a:r>
              <a:rPr lang="ru-RU" sz="1600" dirty="0"/>
              <a:t>, </a:t>
            </a:r>
            <a:r>
              <a:rPr lang="ru-RU" sz="1600" dirty="0" err="1"/>
              <a:t>яких</a:t>
            </a:r>
            <a:r>
              <a:rPr lang="ru-RU" sz="1600" dirty="0"/>
              <a:t> запросто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зустріти</a:t>
            </a:r>
            <a:r>
              <a:rPr lang="ru-RU" sz="1600" dirty="0"/>
              <a:t> на клумбах з </a:t>
            </a:r>
            <a:r>
              <a:rPr lang="ru-RU" sz="1600" dirty="0" err="1"/>
              <a:t>квітами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в </a:t>
            </a:r>
            <a:r>
              <a:rPr lang="ru-RU" sz="1600" dirty="0" err="1"/>
              <a:t>городі</a:t>
            </a:r>
            <a:r>
              <a:rPr lang="ru-RU" sz="1600" dirty="0"/>
              <a:t>, вони </a:t>
            </a:r>
            <a:r>
              <a:rPr lang="ru-RU" sz="1600" dirty="0" err="1"/>
              <a:t>відрізняються</a:t>
            </a:r>
            <a:r>
              <a:rPr lang="ru-RU" sz="1600" dirty="0"/>
              <a:t> </a:t>
            </a:r>
            <a:r>
              <a:rPr lang="ru-RU" sz="1600" dirty="0" err="1"/>
              <a:t>своїми</a:t>
            </a:r>
            <a:r>
              <a:rPr lang="ru-RU" sz="1600" dirty="0"/>
              <a:t> </a:t>
            </a:r>
            <a:r>
              <a:rPr lang="ru-RU" sz="1600" dirty="0" err="1"/>
              <a:t>розмірами</a:t>
            </a:r>
            <a:r>
              <a:rPr lang="ru-RU" sz="1600" dirty="0"/>
              <a:t>. </a:t>
            </a:r>
            <a:r>
              <a:rPr lang="ru-RU" sz="1600" dirty="0" err="1"/>
              <a:t>Ахатини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досягати</a:t>
            </a:r>
            <a:r>
              <a:rPr lang="ru-RU" sz="1600" dirty="0"/>
              <a:t> в </a:t>
            </a:r>
            <a:r>
              <a:rPr lang="ru-RU" sz="1600" dirty="0" err="1"/>
              <a:t>довжину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30 см, але, в </a:t>
            </a:r>
            <a:r>
              <a:rPr lang="ru-RU" sz="1600" dirty="0" err="1"/>
              <a:t>принципі</a:t>
            </a:r>
            <a:r>
              <a:rPr lang="ru-RU" sz="1600" dirty="0"/>
              <a:t>, </a:t>
            </a:r>
            <a:r>
              <a:rPr lang="ru-RU" sz="1600" dirty="0" err="1"/>
              <a:t>більшість</a:t>
            </a:r>
            <a:r>
              <a:rPr lang="ru-RU" sz="1600" dirty="0"/>
              <a:t> з них легко </a:t>
            </a:r>
            <a:r>
              <a:rPr lang="ru-RU" sz="1600" dirty="0" err="1"/>
              <a:t>вміщуються</a:t>
            </a:r>
            <a:r>
              <a:rPr lang="ru-RU" sz="1600" dirty="0"/>
              <a:t> в </a:t>
            </a:r>
            <a:r>
              <a:rPr lang="ru-RU" sz="1600" dirty="0" err="1"/>
              <a:t>долоні</a:t>
            </a:r>
            <a:r>
              <a:rPr lang="ru-RU" sz="1600" dirty="0"/>
              <a:t> </a:t>
            </a:r>
            <a:r>
              <a:rPr lang="ru-RU" sz="1600" dirty="0" err="1"/>
              <a:t>господарів</a:t>
            </a:r>
            <a:r>
              <a:rPr lang="ru-RU" sz="1600" dirty="0"/>
              <a:t>. </a:t>
            </a:r>
            <a:r>
              <a:rPr lang="ru-RU" sz="1600" dirty="0" err="1"/>
              <a:t>Хтось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сказати</a:t>
            </a:r>
            <a:r>
              <a:rPr lang="ru-RU" sz="1600" dirty="0"/>
              <a:t>: «Як </a:t>
            </a:r>
            <a:r>
              <a:rPr lang="ru-RU" sz="1600" dirty="0" err="1"/>
              <a:t>равлики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бути </a:t>
            </a:r>
            <a:r>
              <a:rPr lang="ru-RU" sz="1600" dirty="0" err="1"/>
              <a:t>домашніми</a:t>
            </a:r>
            <a:r>
              <a:rPr lang="ru-RU" sz="1600" dirty="0"/>
              <a:t> </a:t>
            </a:r>
            <a:r>
              <a:rPr lang="ru-RU" sz="1600" dirty="0" err="1"/>
              <a:t>тваринами</a:t>
            </a:r>
            <a:r>
              <a:rPr lang="ru-RU" sz="1600" dirty="0"/>
              <a:t>?». Ну, а </a:t>
            </a:r>
            <a:r>
              <a:rPr lang="ru-RU" sz="1600" dirty="0" err="1"/>
              <a:t>чому</a:t>
            </a:r>
            <a:r>
              <a:rPr lang="ru-RU" sz="1600" dirty="0"/>
              <a:t> б і </a:t>
            </a:r>
            <a:r>
              <a:rPr lang="ru-RU" sz="1600" dirty="0" err="1"/>
              <a:t>ні</a:t>
            </a:r>
            <a:r>
              <a:rPr lang="ru-RU" sz="1600" dirty="0"/>
              <a:t>. За </a:t>
            </a:r>
            <a:r>
              <a:rPr lang="ru-RU" sz="1600" dirty="0" err="1"/>
              <a:t>кішками</a:t>
            </a:r>
            <a:r>
              <a:rPr lang="ru-RU" sz="1600" dirty="0"/>
              <a:t> і собаками </a:t>
            </a:r>
            <a:r>
              <a:rPr lang="ru-RU" sz="1600" dirty="0" err="1"/>
              <a:t>потрібен</a:t>
            </a:r>
            <a:r>
              <a:rPr lang="ru-RU" sz="1600" dirty="0"/>
              <a:t> </a:t>
            </a:r>
            <a:r>
              <a:rPr lang="ru-RU" sz="1600" dirty="0" err="1"/>
              <a:t>щоденний</a:t>
            </a:r>
            <a:r>
              <a:rPr lang="ru-RU" sz="1600" dirty="0"/>
              <a:t> догляд - з ними </a:t>
            </a:r>
            <a:r>
              <a:rPr lang="ru-RU" sz="1600" dirty="0" err="1"/>
              <a:t>потрібно</a:t>
            </a:r>
            <a:r>
              <a:rPr lang="ru-RU" sz="1600" dirty="0"/>
              <a:t> </a:t>
            </a:r>
            <a:r>
              <a:rPr lang="ru-RU" sz="1600" dirty="0" err="1"/>
              <a:t>гуляти</a:t>
            </a:r>
            <a:r>
              <a:rPr lang="ru-RU" sz="1600" dirty="0"/>
              <a:t>, </a:t>
            </a:r>
            <a:r>
              <a:rPr lang="ru-RU" sz="1600" dirty="0" err="1"/>
              <a:t>водити</a:t>
            </a:r>
            <a:r>
              <a:rPr lang="ru-RU" sz="1600" dirty="0"/>
              <a:t> до ветеринара, та й </a:t>
            </a:r>
            <a:r>
              <a:rPr lang="ru-RU" sz="1600" dirty="0" err="1"/>
              <a:t>витрати</a:t>
            </a:r>
            <a:r>
              <a:rPr lang="ru-RU" sz="1600" dirty="0"/>
              <a:t> на </a:t>
            </a:r>
            <a:r>
              <a:rPr lang="ru-RU" sz="1600" dirty="0" err="1"/>
              <a:t>утримання</a:t>
            </a:r>
            <a:r>
              <a:rPr lang="ru-RU" sz="1600" dirty="0"/>
              <a:t> таких </a:t>
            </a:r>
            <a:r>
              <a:rPr lang="ru-RU" sz="1600" dirty="0" err="1"/>
              <a:t>домашніх</a:t>
            </a:r>
            <a:r>
              <a:rPr lang="ru-RU" sz="1600" dirty="0"/>
              <a:t> </a:t>
            </a:r>
            <a:r>
              <a:rPr lang="ru-RU" sz="1600" dirty="0" err="1"/>
              <a:t>тварин</a:t>
            </a:r>
            <a:r>
              <a:rPr lang="ru-RU" sz="1600" dirty="0"/>
              <a:t> </a:t>
            </a:r>
            <a:r>
              <a:rPr lang="ru-RU" sz="1600" dirty="0" err="1"/>
              <a:t>достатньо</a:t>
            </a:r>
            <a:r>
              <a:rPr lang="ru-RU" sz="1600" dirty="0"/>
              <a:t> </a:t>
            </a:r>
            <a:r>
              <a:rPr lang="ru-RU" sz="1600" dirty="0" err="1"/>
              <a:t>великі</a:t>
            </a:r>
            <a:r>
              <a:rPr lang="ru-RU" sz="1600" dirty="0"/>
              <a:t> - </a:t>
            </a:r>
            <a:r>
              <a:rPr lang="ru-RU" sz="1600" dirty="0" err="1"/>
              <a:t>починаючи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покупки корму і </a:t>
            </a:r>
            <a:r>
              <a:rPr lang="ru-RU" sz="1600" dirty="0" err="1"/>
              <a:t>закінчуючи</a:t>
            </a:r>
            <a:r>
              <a:rPr lang="ru-RU" sz="1600" dirty="0"/>
              <a:t> </a:t>
            </a:r>
            <a:r>
              <a:rPr lang="ru-RU" sz="1600" dirty="0" err="1"/>
              <a:t>придбанням</a:t>
            </a:r>
            <a:r>
              <a:rPr lang="ru-RU" sz="1600" dirty="0"/>
              <a:t> </a:t>
            </a:r>
            <a:r>
              <a:rPr lang="ru-RU" sz="1600" dirty="0" err="1"/>
              <a:t>всіляких</a:t>
            </a:r>
            <a:r>
              <a:rPr lang="ru-RU" sz="1600" dirty="0"/>
              <a:t> </a:t>
            </a:r>
            <a:r>
              <a:rPr lang="ru-RU" sz="1600" dirty="0" err="1"/>
              <a:t>іграшок</a:t>
            </a:r>
            <a:r>
              <a:rPr lang="ru-RU" sz="1600" dirty="0"/>
              <a:t> для </a:t>
            </a:r>
            <a:r>
              <a:rPr lang="ru-RU" sz="1600" dirty="0" err="1"/>
              <a:t>обожнюваних</a:t>
            </a:r>
            <a:r>
              <a:rPr lang="ru-RU" sz="1600" dirty="0"/>
              <a:t> </a:t>
            </a:r>
            <a:r>
              <a:rPr lang="ru-RU" sz="1600" dirty="0" err="1"/>
              <a:t>улюбленців</a:t>
            </a:r>
            <a:r>
              <a:rPr lang="ru-RU" sz="1600" dirty="0"/>
              <a:t>. </a:t>
            </a:r>
            <a:r>
              <a:rPr lang="ru-RU" sz="1600" dirty="0" err="1"/>
              <a:t>Крім</a:t>
            </a:r>
            <a:r>
              <a:rPr lang="ru-RU" sz="1600" dirty="0"/>
              <a:t> того, не </a:t>
            </a:r>
            <a:r>
              <a:rPr lang="ru-RU" sz="1600" dirty="0" err="1"/>
              <a:t>завжди</a:t>
            </a:r>
            <a:r>
              <a:rPr lang="ru-RU" sz="1600" dirty="0"/>
              <a:t> </a:t>
            </a:r>
            <a:r>
              <a:rPr lang="ru-RU" sz="1600" dirty="0" err="1"/>
              <a:t>житлові</a:t>
            </a:r>
            <a:r>
              <a:rPr lang="ru-RU" sz="1600" dirty="0"/>
              <a:t> </a:t>
            </a:r>
            <a:r>
              <a:rPr lang="ru-RU" sz="1600" dirty="0" err="1"/>
              <a:t>умови</a:t>
            </a:r>
            <a:r>
              <a:rPr lang="ru-RU" sz="1600" dirty="0"/>
              <a:t> </a:t>
            </a:r>
            <a:r>
              <a:rPr lang="ru-RU" sz="1600" dirty="0" err="1"/>
              <a:t>дозволяють</a:t>
            </a:r>
            <a:r>
              <a:rPr lang="ru-RU" sz="1600" dirty="0"/>
              <a:t> людям </a:t>
            </a:r>
            <a:r>
              <a:rPr lang="ru-RU" sz="1600" dirty="0" err="1"/>
              <a:t>заводити</a:t>
            </a:r>
            <a:r>
              <a:rPr lang="ru-RU" sz="1600" dirty="0"/>
              <a:t> </a:t>
            </a:r>
            <a:r>
              <a:rPr lang="ru-RU" sz="1600" dirty="0" err="1"/>
              <a:t>домашніх</a:t>
            </a:r>
            <a:r>
              <a:rPr lang="ru-RU" sz="1600" dirty="0"/>
              <a:t> </a:t>
            </a:r>
            <a:r>
              <a:rPr lang="ru-RU" sz="1600" dirty="0" err="1"/>
              <a:t>тварин</a:t>
            </a:r>
            <a:r>
              <a:rPr lang="ru-RU" sz="1600" dirty="0"/>
              <a:t>. А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додати</a:t>
            </a:r>
            <a:r>
              <a:rPr lang="ru-RU" sz="1600" dirty="0"/>
              <a:t> до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необхідність</a:t>
            </a:r>
            <a:r>
              <a:rPr lang="ru-RU" sz="1600" dirty="0"/>
              <a:t> </a:t>
            </a:r>
            <a:r>
              <a:rPr lang="ru-RU" sz="1600" dirty="0" err="1"/>
              <a:t>їздити</a:t>
            </a:r>
            <a:r>
              <a:rPr lang="ru-RU" sz="1600" dirty="0"/>
              <a:t> по </a:t>
            </a:r>
            <a:r>
              <a:rPr lang="ru-RU" sz="1600" dirty="0" err="1"/>
              <a:t>роботі</a:t>
            </a:r>
            <a:r>
              <a:rPr lang="ru-RU" sz="1600" dirty="0"/>
              <a:t> у </a:t>
            </a:r>
            <a:r>
              <a:rPr lang="ru-RU" sz="1600" dirty="0" err="1"/>
              <a:t>відрядження</a:t>
            </a:r>
            <a:r>
              <a:rPr lang="ru-RU" sz="1600" dirty="0"/>
              <a:t>, то про </a:t>
            </a:r>
            <a:r>
              <a:rPr lang="ru-RU" sz="1600" dirty="0" err="1"/>
              <a:t>домашнього</a:t>
            </a:r>
            <a:r>
              <a:rPr lang="ru-RU" sz="1600" dirty="0"/>
              <a:t> </a:t>
            </a:r>
            <a:r>
              <a:rPr lang="ru-RU" sz="1600" dirty="0" err="1"/>
              <a:t>вихованця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взагалі</a:t>
            </a:r>
            <a:r>
              <a:rPr lang="ru-RU" sz="1600" dirty="0"/>
              <a:t> забути. Так ось </a:t>
            </a:r>
            <a:r>
              <a:rPr lang="ru-RU" sz="1600" dirty="0" err="1"/>
              <a:t>Ахатини</a:t>
            </a:r>
            <a:r>
              <a:rPr lang="ru-RU" sz="1600" dirty="0"/>
              <a:t> </a:t>
            </a:r>
            <a:r>
              <a:rPr lang="ru-RU" sz="1600" dirty="0" err="1"/>
              <a:t>позбавляють</a:t>
            </a:r>
            <a:r>
              <a:rPr lang="ru-RU" sz="1600" dirty="0"/>
              <a:t> </a:t>
            </a:r>
            <a:r>
              <a:rPr lang="ru-RU" sz="1600" dirty="0" err="1"/>
              <a:t>своїх</a:t>
            </a:r>
            <a:r>
              <a:rPr lang="ru-RU" sz="1600" dirty="0"/>
              <a:t> </a:t>
            </a:r>
            <a:r>
              <a:rPr lang="ru-RU" sz="1600" dirty="0" err="1"/>
              <a:t>господарів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більшості</a:t>
            </a:r>
            <a:r>
              <a:rPr lang="ru-RU" sz="1600" dirty="0"/>
              <a:t> </a:t>
            </a:r>
            <a:r>
              <a:rPr lang="ru-RU" sz="1600" dirty="0" err="1"/>
              <a:t>перерахованих</a:t>
            </a:r>
            <a:r>
              <a:rPr lang="ru-RU" sz="1600" dirty="0"/>
              <a:t> проблем. Тому, вони </a:t>
            </a:r>
            <a:r>
              <a:rPr lang="ru-RU" sz="1600" dirty="0" err="1"/>
              <a:t>цілком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бути </a:t>
            </a:r>
            <a:r>
              <a:rPr lang="ru-RU" sz="1600" dirty="0" err="1"/>
              <a:t>домашніми</a:t>
            </a:r>
            <a:r>
              <a:rPr lang="ru-RU" sz="1600" dirty="0"/>
              <a:t> </a:t>
            </a:r>
            <a:r>
              <a:rPr lang="ru-RU" sz="1600" dirty="0" err="1"/>
              <a:t>тваринами</a:t>
            </a:r>
            <a:r>
              <a:rPr lang="ru-RU" sz="1600" dirty="0"/>
              <a:t> - </a:t>
            </a:r>
            <a:r>
              <a:rPr lang="ru-RU" sz="1600" dirty="0" err="1"/>
              <a:t>адже</a:t>
            </a:r>
            <a:r>
              <a:rPr lang="ru-RU" sz="1600" dirty="0"/>
              <a:t> головне, </a:t>
            </a:r>
            <a:r>
              <a:rPr lang="ru-RU" sz="1600" dirty="0" err="1"/>
              <a:t>що</a:t>
            </a:r>
            <a:r>
              <a:rPr lang="ru-RU" sz="1600" dirty="0"/>
              <a:t>, </a:t>
            </a:r>
            <a:r>
              <a:rPr lang="ru-RU" sz="1600" dirty="0" err="1"/>
              <a:t>повертаючись</a:t>
            </a:r>
            <a:r>
              <a:rPr lang="ru-RU" sz="1600" dirty="0"/>
              <a:t> </a:t>
            </a:r>
            <a:r>
              <a:rPr lang="ru-RU" sz="1600" dirty="0" err="1"/>
              <a:t>додому</a:t>
            </a:r>
            <a:r>
              <a:rPr lang="ru-RU" sz="1600" dirty="0"/>
              <a:t>, </a:t>
            </a:r>
            <a:r>
              <a:rPr lang="ru-RU" sz="1600" dirty="0" err="1"/>
              <a:t>ви</a:t>
            </a:r>
            <a:r>
              <a:rPr lang="ru-RU" sz="1600" dirty="0"/>
              <a:t> </a:t>
            </a:r>
            <a:r>
              <a:rPr lang="ru-RU" sz="1600" dirty="0" err="1"/>
              <a:t>знаєте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там вас </a:t>
            </a:r>
            <a:r>
              <a:rPr lang="ru-RU" sz="1600" dirty="0" err="1"/>
              <a:t>чекає</a:t>
            </a:r>
            <a:r>
              <a:rPr lang="ru-RU" sz="1600" dirty="0"/>
              <a:t> жива </a:t>
            </a:r>
            <a:r>
              <a:rPr lang="ru-RU" sz="1600" dirty="0" err="1"/>
              <a:t>істота</a:t>
            </a:r>
            <a:r>
              <a:rPr lang="ru-RU" sz="1600" dirty="0"/>
              <a:t> ....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5" y="606848"/>
            <a:ext cx="2376263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81" y="2949670"/>
            <a:ext cx="2812819" cy="2109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059284"/>
            <a:ext cx="2699792" cy="17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2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3357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uk-UA" sz="2000" dirty="0" smtClean="0"/>
          </a:p>
          <a:p>
            <a:endParaRPr lang="uk-UA" sz="2000" dirty="0" smtClean="0"/>
          </a:p>
          <a:p>
            <a:endParaRPr lang="uk-UA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uk-UA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uk-UA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Клас черевоногі </a:t>
            </a:r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молюски налічує близько 90 тис. видів; у фауні їх більше 1000, з них на Україні — понад 200. Заселяють слимаки різні зони морів та океанів, прісні водойми; деякі живуть на суші, пристосувавшись навіть до суворих умов пустині та гірських вершин. Це єдиний клас, представники якого освоїли не тільки водоймища, але й сушу, тому за кількістю видів молюсків — це найчисленніший клас. Його представники порівняно невеликі за розмірами: чорноморський молюск рапана до 12 см висотою, виноградний равлик — 8 см, деякі голі </a:t>
            </a:r>
            <a:r>
              <a:rPr lang="uk-UA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сігимаки</a:t>
            </a:r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— до 10 см, великі тропічні види досягають 60 см.</a:t>
            </a:r>
          </a:p>
          <a:p>
            <a:endParaRPr lang="uk-UA" sz="2000" b="1" dirty="0" smtClean="0"/>
          </a:p>
          <a:p>
            <a:endParaRPr lang="ru-RU" sz="2000" b="1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098" name="Picture 2" descr="D:\Аня ;)\Школа\Биология\47ebd832b6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071810"/>
            <a:ext cx="5143536" cy="364700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00646" y="908720"/>
            <a:ext cx="8543354" cy="2855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Тіло асиметричне, з добре вираженою головою. Нога з широкою підошвою. Черепашка (1,5-250 мм) спіральне закручена, іноді недорозвинена або                   зовсім редукована. На голові розташовані1—2 пари щупалець. У більшості видів  добре розвинені очі, </a:t>
            </a:r>
            <a:r>
              <a:rPr lang="uk-UA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статоцисти</a:t>
            </a:r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 </a:t>
            </a:r>
            <a:r>
              <a:rPr lang="uk-UA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осфрадії</a:t>
            </a:r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У глотці знаходяться рогові щелепи та терка (</a:t>
            </a:r>
            <a:r>
              <a:rPr lang="uk-UA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радула</a:t>
            </a:r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вкрита рядами міцних хітинових зубчиків). Ці органи служать для механічного подрібнення та </a:t>
            </a:r>
            <a:r>
              <a:rPr lang="uk-UA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зіскоблювання</a:t>
            </a:r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їжі. Розвинені слинні залози. Кишки  утворюють </a:t>
            </a:r>
            <a:r>
              <a:rPr lang="uk-UA" sz="20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петлеподібний</a:t>
            </a:r>
            <a:r>
              <a:rPr lang="uk-UA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вигин, анальний отвір міститься над головою або збоку від неї, на правому боці тіла. Тіло молюска вкрито мантією і міститься в спіральне закрученій черепашці.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0646" y="4293096"/>
            <a:ext cx="79518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D16349">
                    <a:lumMod val="20000"/>
                    <a:lumOff val="80000"/>
                  </a:srgbClr>
                </a:solidFill>
              </a:rPr>
              <a:t>Пересування молюска відбувається завдяки хвилеподібному скороченню м'язів ноги. На нижній стороні голови міститься рот, а на бічних сторонах — два чутливих щупальця, біля їхньої основи знаходяться очі.</a:t>
            </a:r>
            <a:endParaRPr lang="ru-RU" sz="2400" dirty="0" smtClean="0">
              <a:solidFill>
                <a:srgbClr val="D16349">
                  <a:lumMod val="20000"/>
                  <a:lumOff val="80000"/>
                </a:srgbClr>
              </a:solidFill>
            </a:endParaRPr>
          </a:p>
          <a:p>
            <a:pPr lvl="0"/>
            <a:endParaRPr lang="uk-UA" sz="2000" b="1" dirty="0" smtClean="0">
              <a:solidFill>
                <a:prstClr val="white"/>
              </a:solidFill>
            </a:endParaRPr>
          </a:p>
          <a:p>
            <a:pPr lvl="0"/>
            <a:endParaRPr lang="ru-RU" sz="2000" b="1" dirty="0" smtClean="0">
              <a:solidFill>
                <a:prstClr val="white"/>
              </a:solidFill>
            </a:endParaRPr>
          </a:p>
          <a:p>
            <a:pPr lvl="0"/>
            <a:endParaRPr lang="ru-RU" sz="2000" dirty="0" smtClean="0">
              <a:solidFill>
                <a:prstClr val="white"/>
              </a:solidFill>
            </a:endParaRPr>
          </a:p>
          <a:p>
            <a:pPr lvl="0"/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53769" y="0"/>
            <a:ext cx="2036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dirty="0">
                <a:solidFill>
                  <a:srgbClr val="00B050"/>
                </a:solidFill>
              </a:rPr>
              <a:t>Будова</a:t>
            </a:r>
            <a:endParaRPr lang="uk-UA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7494"/>
            <a:ext cx="6995120" cy="1399032"/>
          </a:xfrm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Схема </a:t>
            </a:r>
            <a:r>
              <a:rPr lang="ru-RU" dirty="0" err="1" smtClean="0">
                <a:solidFill>
                  <a:srgbClr val="00B050"/>
                </a:solidFill>
              </a:rPr>
              <a:t>будови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2" descr="D:\Аня ;)\Школа\Биология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12" y="1700808"/>
            <a:ext cx="8814382" cy="504056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37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2248"/>
            <a:ext cx="9144000" cy="63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Живлення</a:t>
            </a:r>
          </a:p>
          <a:p>
            <a:r>
              <a:rPr lang="uk-UA" dirty="0" smtClean="0"/>
              <a:t>Живлення черевоногих різноманітне. Є серед них фітофаги (голі </a:t>
            </a:r>
            <a:r>
              <a:rPr lang="uk-UA" dirty="0" err="1" smtClean="0"/>
              <a:t>слизні</a:t>
            </a:r>
            <a:r>
              <a:rPr lang="uk-UA" dirty="0" smtClean="0"/>
              <a:t>, виноградний і садовий слимаки та ін.), хижаки (</a:t>
            </a:r>
            <a:r>
              <a:rPr lang="uk-UA" dirty="0" err="1" smtClean="0"/>
              <a:t>мурекси</a:t>
            </a:r>
            <a:r>
              <a:rPr lang="uk-UA" dirty="0" smtClean="0"/>
              <a:t>, насси, рапани та ін.), більшість — всеїдні форми. У глотці є м'язовий язик з численними зубчиками на нижній стороні, ними, як терткою, п'явушник зіскоблює м'які тканини рослин. Через глотку і стравохід страва потрапляє в шлунок, де й починає перетравлюватися. Подальше перетравлювання відбувається в печінці, а закінчується в кишечнику. Неперетравлена пожива викидається через анальний отвір назовні. До рослиноїдних черевоногих належить виноградний равлик, що також завдає шкоди сільському господарству. У деяких країнах його використовують в їжу.</a:t>
            </a:r>
          </a:p>
          <a:p>
            <a:r>
              <a:rPr lang="uk-UA" sz="4000" b="1" dirty="0" smtClean="0">
                <a:solidFill>
                  <a:srgbClr val="00B050"/>
                </a:solidFill>
              </a:rPr>
              <a:t>Дихання</a:t>
            </a:r>
          </a:p>
          <a:p>
            <a:r>
              <a:rPr lang="uk-UA" dirty="0" smtClean="0"/>
              <a:t>Органами дихання є зябра (для </a:t>
            </a:r>
            <a:r>
              <a:rPr lang="uk-UA" dirty="0" err="1" smtClean="0"/>
              <a:t>біль-</a:t>
            </a:r>
            <a:endParaRPr lang="uk-UA" dirty="0" smtClean="0"/>
          </a:p>
          <a:p>
            <a:r>
              <a:rPr lang="uk-UA" dirty="0" smtClean="0"/>
              <a:t>шості) та легені — особливої </a:t>
            </a:r>
            <a:r>
              <a:rPr lang="uk-UA" dirty="0" err="1" smtClean="0"/>
              <a:t>кише-</a:t>
            </a:r>
            <a:endParaRPr lang="uk-UA" dirty="0" smtClean="0"/>
          </a:p>
          <a:p>
            <a:r>
              <a:rPr lang="uk-UA" dirty="0" smtClean="0"/>
              <a:t>ні мантії, куди повітря потрапляє </a:t>
            </a:r>
            <a:r>
              <a:rPr lang="uk-UA" dirty="0" err="1" smtClean="0"/>
              <a:t>че-</a:t>
            </a:r>
            <a:endParaRPr lang="uk-UA" dirty="0" smtClean="0"/>
          </a:p>
          <a:p>
            <a:r>
              <a:rPr lang="uk-UA" dirty="0" err="1" smtClean="0"/>
              <a:t>рез</a:t>
            </a:r>
            <a:r>
              <a:rPr lang="uk-UA" dirty="0" smtClean="0"/>
              <a:t> дихальний отвір. Ті, що дихають </a:t>
            </a:r>
          </a:p>
          <a:p>
            <a:r>
              <a:rPr lang="uk-UA" dirty="0" smtClean="0"/>
              <a:t>атмосферним повітрям, час від часу </a:t>
            </a:r>
          </a:p>
          <a:p>
            <a:r>
              <a:rPr lang="uk-UA" dirty="0" smtClean="0"/>
              <a:t>необхідно підійматися на поверхню </a:t>
            </a:r>
          </a:p>
          <a:p>
            <a:r>
              <a:rPr lang="uk-UA" dirty="0" smtClean="0"/>
              <a:t>води. Стінки легені обплетені </a:t>
            </a:r>
            <a:r>
              <a:rPr lang="uk-UA" dirty="0" err="1" smtClean="0"/>
              <a:t>мере-</a:t>
            </a:r>
            <a:endParaRPr lang="uk-UA" dirty="0" smtClean="0"/>
          </a:p>
          <a:p>
            <a:r>
              <a:rPr lang="uk-UA" dirty="0" err="1" smtClean="0"/>
              <a:t>жею</a:t>
            </a:r>
            <a:r>
              <a:rPr lang="uk-UA" dirty="0" smtClean="0"/>
              <a:t> кровоносних судин. Тут </a:t>
            </a:r>
            <a:r>
              <a:rPr lang="uk-UA" dirty="0" err="1" smtClean="0"/>
              <a:t>відбу-</a:t>
            </a:r>
            <a:endParaRPr lang="uk-UA" dirty="0" smtClean="0"/>
          </a:p>
          <a:p>
            <a:r>
              <a:rPr lang="uk-UA" dirty="0" err="1" smtClean="0"/>
              <a:t>вається</a:t>
            </a:r>
            <a:r>
              <a:rPr lang="uk-UA" dirty="0" smtClean="0"/>
              <a:t> збагачення крові киснем і </a:t>
            </a:r>
          </a:p>
          <a:p>
            <a:r>
              <a:rPr lang="uk-UA" dirty="0" smtClean="0"/>
              <a:t>виділення вуглекислого газу.</a:t>
            </a:r>
            <a:endParaRPr lang="ru-RU" sz="2000" dirty="0"/>
          </a:p>
        </p:txBody>
      </p:sp>
      <p:pic>
        <p:nvPicPr>
          <p:cNvPr id="6146" name="Picture 2" descr="D:\Аня ;)\Школа\Биология\Lehmannia marginata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5113" y="3508102"/>
            <a:ext cx="4494605" cy="299273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272808" cy="57606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Кровоносна</a:t>
            </a:r>
            <a:r>
              <a:rPr lang="ru-RU" dirty="0" smtClean="0">
                <a:solidFill>
                  <a:srgbClr val="00B050"/>
                </a:solidFill>
              </a:rPr>
              <a:t> система</a:t>
            </a:r>
            <a:r>
              <a:rPr lang="ru-RU" dirty="0"/>
              <a:t/>
            </a:r>
            <a:br>
              <a:rPr lang="ru-RU" dirty="0"/>
            </a:br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6840760" cy="324036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uk-UA" dirty="0" smtClean="0">
                <a:solidFill>
                  <a:prstClr val="white"/>
                </a:solidFill>
              </a:rPr>
              <a:t>Серце </a:t>
            </a:r>
            <a:r>
              <a:rPr lang="uk-UA" dirty="0">
                <a:solidFill>
                  <a:prstClr val="white"/>
                </a:solidFill>
              </a:rPr>
              <a:t>складається з двох камер — </a:t>
            </a:r>
            <a:r>
              <a:rPr lang="uk-UA" dirty="0" err="1">
                <a:solidFill>
                  <a:prstClr val="white"/>
                </a:solidFill>
              </a:rPr>
              <a:t>перед-</a:t>
            </a:r>
            <a:endParaRPr lang="uk-UA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dirty="0" err="1">
                <a:solidFill>
                  <a:prstClr val="white"/>
                </a:solidFill>
              </a:rPr>
              <a:t>сердя</a:t>
            </a:r>
            <a:r>
              <a:rPr lang="uk-UA" dirty="0">
                <a:solidFill>
                  <a:prstClr val="white"/>
                </a:solidFill>
              </a:rPr>
              <a:t> і шлуночка. З великих судин через </a:t>
            </a:r>
            <a:r>
              <a:rPr lang="uk-UA" dirty="0" err="1">
                <a:solidFill>
                  <a:prstClr val="white"/>
                </a:solidFill>
              </a:rPr>
              <a:t>ка-</a:t>
            </a:r>
            <a:endParaRPr lang="uk-UA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dirty="0" err="1">
                <a:solidFill>
                  <a:prstClr val="white"/>
                </a:solidFill>
              </a:rPr>
              <a:t>піляри</a:t>
            </a:r>
            <a:r>
              <a:rPr lang="uk-UA" dirty="0">
                <a:solidFill>
                  <a:prstClr val="white"/>
                </a:solidFill>
              </a:rPr>
              <a:t> кров потрапляє в проміжок між </a:t>
            </a:r>
            <a:r>
              <a:rPr lang="uk-UA" dirty="0" err="1">
                <a:solidFill>
                  <a:prstClr val="white"/>
                </a:solidFill>
              </a:rPr>
              <a:t>ор-</a:t>
            </a:r>
            <a:endParaRPr lang="uk-UA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dirty="0" err="1">
                <a:solidFill>
                  <a:prstClr val="white"/>
                </a:solidFill>
              </a:rPr>
              <a:t>ганамиТаку</a:t>
            </a:r>
            <a:r>
              <a:rPr lang="uk-UA" dirty="0">
                <a:solidFill>
                  <a:prstClr val="white"/>
                </a:solidFill>
              </a:rPr>
              <a:t> кровоносну систему </a:t>
            </a:r>
            <a:r>
              <a:rPr lang="uk-UA" dirty="0" err="1">
                <a:solidFill>
                  <a:prstClr val="white"/>
                </a:solidFill>
              </a:rPr>
              <a:t>назива-</a:t>
            </a:r>
            <a:endParaRPr lang="uk-UA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dirty="0" err="1">
                <a:solidFill>
                  <a:prstClr val="white"/>
                </a:solidFill>
              </a:rPr>
              <a:t>ють</a:t>
            </a:r>
            <a:r>
              <a:rPr lang="uk-UA" dirty="0">
                <a:solidFill>
                  <a:prstClr val="white"/>
                </a:solidFill>
              </a:rPr>
              <a:t> незамкненою. З порожнини тіла кров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-UA" dirty="0">
                <a:solidFill>
                  <a:prstClr val="white"/>
                </a:solidFill>
              </a:rPr>
              <a:t>(венозна без кисню) збирається в судину,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-UA" dirty="0">
                <a:solidFill>
                  <a:prstClr val="white"/>
                </a:solidFill>
              </a:rPr>
              <a:t>яка підходить до легені, де вона </a:t>
            </a:r>
            <a:r>
              <a:rPr lang="uk-UA" dirty="0" err="1">
                <a:solidFill>
                  <a:prstClr val="white"/>
                </a:solidFill>
              </a:rPr>
              <a:t>збагачуєть-</a:t>
            </a:r>
            <a:endParaRPr lang="uk-UA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dirty="0">
                <a:solidFill>
                  <a:prstClr val="white"/>
                </a:solidFill>
              </a:rPr>
              <a:t>ся киснем, звідки потрапляє в передсердя,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-UA" dirty="0">
                <a:solidFill>
                  <a:prstClr val="white"/>
                </a:solidFill>
              </a:rPr>
              <a:t>потім — у шлуночок і нарешті по артеріях —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-UA" dirty="0">
                <a:solidFill>
                  <a:prstClr val="white"/>
                </a:solidFill>
              </a:rPr>
              <a:t>судинах, що несуть кров, збагачену киснем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-UA" dirty="0">
                <a:solidFill>
                  <a:prstClr val="white"/>
                </a:solidFill>
              </a:rPr>
              <a:t>(артеріальну), потрапляє до органів.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33056"/>
            <a:ext cx="5472608" cy="236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164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1340768"/>
            <a:ext cx="4860032" cy="3557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2000" dirty="0" smtClean="0"/>
              <a:t>Розмноження статеве. Морські форми здебільшого різностатеві, а прісноводні та наземні — гермафродити. Запліднення внутрішнє. Розвиток прямий або з метаморфозом</a:t>
            </a:r>
            <a:endParaRPr lang="ru-RU" sz="2000" dirty="0" smtClean="0"/>
          </a:p>
        </p:txBody>
      </p:sp>
      <p:pic>
        <p:nvPicPr>
          <p:cNvPr id="7170" name="Picture 2" descr="D:\Аня ;)\Школа\Биология\e5bef71f35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9747" y="1268760"/>
            <a:ext cx="3917741" cy="362945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-6821" y="37045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3600" b="1" dirty="0">
                <a:solidFill>
                  <a:prstClr val="white"/>
                </a:solidFill>
              </a:rPr>
              <a:t>Розмноження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Аня ;)\Школа\Биология\8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957261"/>
            <a:ext cx="3576042" cy="214697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07504" y="16024"/>
            <a:ext cx="9036496" cy="6509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z="3600" dirty="0"/>
              <a:t>Життєдіяльність та різноманітність</a:t>
            </a:r>
          </a:p>
          <a:p>
            <a:r>
              <a:rPr lang="uk-UA" sz="1600" dirty="0"/>
              <a:t>Серед морських черевоногих переважають літоральні форми, проте є й такі, що опускаються на значну глибину. У Чорному та інших морях поширена </a:t>
            </a:r>
            <a:r>
              <a:rPr lang="uk-UA" sz="1600" dirty="0" err="1"/>
              <a:t>пагела</a:t>
            </a:r>
            <a:r>
              <a:rPr lang="uk-UA" sz="1600" dirty="0"/>
              <a:t>, вона міцно прикріплюється до прибережних скель своєю ногою (буває, треба прикласти силу в десятки кілограмів, щоб відірвати цього молюска від субстрату).</a:t>
            </a:r>
          </a:p>
          <a:p>
            <a:r>
              <a:rPr lang="uk-UA" sz="1600" dirty="0" smtClean="0"/>
              <a:t>У ставках, невеликих озерах, старорічищах водиться ставковик звичайний (озерним), який досягає розмірів 68—70 мм. За допомогою ноги він переміщується не лише по твердому субстрату, але й по плівці поверхневого натягу води. Дихає за допомогою легенів атмосферним повітрям, тому періодично піднімається на поверхню, щоб набрати в мантійну порожнину запас повітря. При зниженні температури вод до 6—8 °С ставковий починає дихати киснем, розчинним у воді, тоді його легеня функціонує як зябра. За способом живлення ставковик звичайний — всеїдна тварина: поїдає рослинну, тваринну їжу, а також і трупи.</a:t>
            </a:r>
            <a:endParaRPr lang="ru-RU" sz="1600" dirty="0" smtClean="0"/>
          </a:p>
          <a:p>
            <a:r>
              <a:rPr lang="uk-UA" sz="1600" dirty="0" smtClean="0"/>
              <a:t>Експериментальне доведено, що при високій щільності популяції продукти </a:t>
            </a:r>
          </a:p>
          <a:p>
            <a:r>
              <a:rPr lang="uk-UA" sz="1600" dirty="0" smtClean="0"/>
              <a:t>метаболізму </a:t>
            </a:r>
            <a:r>
              <a:rPr lang="uk-UA" sz="1600" dirty="0" err="1" smtClean="0"/>
              <a:t>пригнічуюче</a:t>
            </a:r>
            <a:r>
              <a:rPr lang="uk-UA" sz="1600" dirty="0" smtClean="0"/>
              <a:t> діють на кожну особину, затримуючи її ріст. Тому </a:t>
            </a:r>
          </a:p>
          <a:p>
            <a:r>
              <a:rPr lang="uk-UA" sz="1600" dirty="0" smtClean="0"/>
              <a:t>                                                                             в густо заселених басейнах </a:t>
            </a:r>
            <a:r>
              <a:rPr lang="uk-UA" sz="1600" dirty="0" err="1" smtClean="0"/>
              <a:t>розвивають-</a:t>
            </a:r>
            <a:endParaRPr lang="uk-UA" sz="1600" dirty="0" smtClean="0"/>
          </a:p>
          <a:p>
            <a:r>
              <a:rPr lang="uk-UA" sz="1600" dirty="0" smtClean="0"/>
              <a:t>                                                                             ся дрібні екземпляри.</a:t>
            </a:r>
            <a:r>
              <a:rPr lang="ru-RU" sz="1600" dirty="0" smtClean="0"/>
              <a:t> </a:t>
            </a:r>
            <a:r>
              <a:rPr lang="uk-UA" sz="1600" dirty="0" smtClean="0"/>
              <a:t>У невеликих </a:t>
            </a:r>
            <a:r>
              <a:rPr lang="uk-UA" sz="1600" dirty="0" err="1" smtClean="0"/>
              <a:t>пріс-</a:t>
            </a:r>
            <a:endParaRPr lang="uk-UA" sz="1600" dirty="0" smtClean="0"/>
          </a:p>
          <a:p>
            <a:r>
              <a:rPr lang="uk-UA" sz="1600" dirty="0" smtClean="0"/>
              <a:t>                                                                             них водоймах поширені котушки, </a:t>
            </a:r>
            <a:r>
              <a:rPr lang="uk-UA" sz="1600" dirty="0" err="1" smtClean="0"/>
              <a:t>калю-</a:t>
            </a:r>
            <a:endParaRPr lang="uk-UA" sz="1600" dirty="0" smtClean="0"/>
          </a:p>
          <a:p>
            <a:r>
              <a:rPr lang="uk-UA" sz="1600" dirty="0" smtClean="0"/>
              <a:t>                                                                             жниці, бітинії. Котушки, живлячись </a:t>
            </a:r>
            <a:r>
              <a:rPr lang="uk-UA" sz="1600" dirty="0" err="1" smtClean="0"/>
              <a:t>мік-</a:t>
            </a:r>
            <a:r>
              <a:rPr lang="uk-UA" sz="1600" dirty="0" smtClean="0"/>
              <a:t> </a:t>
            </a:r>
          </a:p>
          <a:p>
            <a:r>
              <a:rPr lang="uk-UA" sz="1600" dirty="0" smtClean="0"/>
              <a:t>                                                                             </a:t>
            </a:r>
            <a:r>
              <a:rPr lang="uk-UA" sz="1600" dirty="0" err="1" smtClean="0"/>
              <a:t>роскопічними</a:t>
            </a:r>
            <a:r>
              <a:rPr lang="uk-UA" sz="1600" dirty="0" smtClean="0"/>
              <a:t> водоростями (вони їх </a:t>
            </a:r>
          </a:p>
          <a:p>
            <a:r>
              <a:rPr lang="uk-UA" sz="1600" dirty="0" smtClean="0"/>
              <a:t>                                                                             зскрібають теркою з поверхні водяних </a:t>
            </a:r>
          </a:p>
          <a:p>
            <a:r>
              <a:rPr lang="uk-UA" sz="1600" dirty="0" smtClean="0"/>
              <a:t>                                                                             рослин та підводних предметів), є </a:t>
            </a:r>
            <a:r>
              <a:rPr lang="uk-UA" sz="1600" dirty="0" err="1" smtClean="0"/>
              <a:t>ба-</a:t>
            </a:r>
            <a:endParaRPr lang="uk-UA" sz="1600" dirty="0" smtClean="0"/>
          </a:p>
          <a:p>
            <a:r>
              <a:rPr lang="uk-UA" sz="1600" dirty="0" smtClean="0"/>
              <a:t>                                                                             </a:t>
            </a:r>
            <a:r>
              <a:rPr lang="uk-UA" sz="1600" dirty="0" err="1" smtClean="0"/>
              <a:t>жаними</a:t>
            </a:r>
            <a:r>
              <a:rPr lang="uk-UA" sz="1600" dirty="0" smtClean="0"/>
              <a:t> мешканцями акваріумів як </a:t>
            </a:r>
            <a:r>
              <a:rPr lang="uk-UA" sz="1600" dirty="0" err="1" smtClean="0"/>
              <a:t>біо-</a:t>
            </a:r>
            <a:endParaRPr lang="uk-UA" sz="1600" dirty="0" smtClean="0"/>
          </a:p>
          <a:p>
            <a:r>
              <a:rPr lang="uk-UA" sz="1600" dirty="0" smtClean="0"/>
              <a:t>                                                                             логічні санітари.</a:t>
            </a:r>
            <a:r>
              <a:rPr lang="ru-RU" sz="1600" dirty="0" smtClean="0"/>
              <a:t> </a:t>
            </a:r>
            <a:r>
              <a:rPr lang="uk-UA" sz="1600" dirty="0" smtClean="0"/>
              <a:t>Усі ці молюски можуть витримувати пересихання водойм, виділяючи при цьому щільну плівку, яка закриває вхід у чере­пашку.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71406" y="-24"/>
            <a:ext cx="9144000" cy="69294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20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2000" dirty="0"/>
          </a:p>
        </p:txBody>
      </p:sp>
      <p:pic>
        <p:nvPicPr>
          <p:cNvPr id="9218" name="Picture 2" descr="D:\Аня ;)\Школа\Биология\Snail-WA_edit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287" y="3716486"/>
            <a:ext cx="2473425" cy="321297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0" y="-4236670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403174" cy="400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231</TotalTime>
  <Words>1023</Words>
  <Application>Microsoft Office PowerPoint</Application>
  <PresentationFormat>Экран (4:3)</PresentationFormat>
  <Paragraphs>81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Презентация PowerPoint</vt:lpstr>
      <vt:lpstr>Презентация PowerPoint</vt:lpstr>
      <vt:lpstr>Презентация PowerPoint</vt:lpstr>
      <vt:lpstr>Схема будови</vt:lpstr>
      <vt:lpstr>Презентация PowerPoint</vt:lpstr>
      <vt:lpstr>Кровоносна система </vt:lpstr>
      <vt:lpstr>Презентация PowerPoint</vt:lpstr>
      <vt:lpstr>Презентация PowerPoint</vt:lpstr>
      <vt:lpstr>Презентация PowerPoint</vt:lpstr>
      <vt:lpstr>Цікаве про ахатин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Різноманітність молюсків</dc:title>
  <dc:creator>Шереметьев Афанасий</dc:creator>
  <cp:lastModifiedBy>fonya</cp:lastModifiedBy>
  <cp:revision>28</cp:revision>
  <dcterms:created xsi:type="dcterms:W3CDTF">2010-12-14T16:01:55Z</dcterms:created>
  <dcterms:modified xsi:type="dcterms:W3CDTF">2014-12-25T12:47:37Z</dcterms:modified>
</cp:coreProperties>
</file>