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6" r:id="rId1"/>
  </p:sldMasterIdLst>
  <p:sldIdLst>
    <p:sldId id="272" r:id="rId2"/>
    <p:sldId id="262" r:id="rId3"/>
    <p:sldId id="263" r:id="rId4"/>
    <p:sldId id="264" r:id="rId5"/>
    <p:sldId id="265" r:id="rId6"/>
    <p:sldId id="266" r:id="rId7"/>
    <p:sldId id="267" r:id="rId8"/>
    <p:sldId id="268" r:id="rId9"/>
    <p:sldId id="269" r:id="rId10"/>
    <p:sldId id="270" r:id="rId11"/>
    <p:sldId id="271" r:id="rId12"/>
    <p:sldId id="257" r:id="rId13"/>
    <p:sldId id="258" r:id="rId14"/>
    <p:sldId id="259" r:id="rId15"/>
    <p:sldId id="260"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E016143-E03C-4CFD-AFDC-14E5BDEA754C}" type="datetimeFigureOut">
              <a:rPr lang="en-US" smtClean="0"/>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227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9FD0C-5451-4CA0-86AF-E70AE3279989}" type="datetimeFigureOut">
              <a:rPr lang="en-US" smtClean="0"/>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1692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9FD0C-5451-4CA0-86AF-E70AE3279989}" type="datetimeFigureOut">
              <a:rPr lang="en-US" smtClean="0"/>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13100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9FD0C-5451-4CA0-86AF-E70AE3279989}" type="datetimeFigureOut">
              <a:rPr lang="en-US" smtClean="0"/>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149416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59FD0C-5451-4CA0-86AF-E70AE3279989}" type="datetimeFigureOut">
              <a:rPr lang="en-US" smtClean="0"/>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55290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E59FD0C-5451-4CA0-86AF-E70AE3279989}" type="datetimeFigureOut">
              <a:rPr lang="en-US" smtClean="0"/>
              <a:t>10/24/2014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9457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E59FD0C-5451-4CA0-86AF-E70AE3279989}" type="datetimeFigureOut">
              <a:rPr lang="en-US" smtClean="0"/>
              <a:t>10/24/2014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684168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0667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468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867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8A7C6C-0F39-4D70-8E8D-FE5B9C95FA73}" type="datetimeFigureOut">
              <a:rPr lang="en-US" smtClean="0"/>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8457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2050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10/24/2014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264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10/24/2014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621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10/24/2014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181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3789A-C914-4DB1-8815-80B5EC7335C5}" type="datetimeFigureOut">
              <a:rPr lang="en-US" smtClean="0"/>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0176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6440AA-91A0-436F-8FDB-C0F939DCAE21}" type="datetimeFigureOut">
              <a:rPr lang="en-US" smtClean="0"/>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963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59FD0C-5451-4CA0-86AF-E70AE3279989}" type="datetimeFigureOut">
              <a:rPr lang="en-US" smtClean="0"/>
              <a:t>10/24/2014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250309"/>
      </p:ext>
    </p:extLst>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330" y="492393"/>
            <a:ext cx="5200482" cy="4178591"/>
          </a:xfrm>
          <a:prstGeom prst="rect">
            <a:avLst/>
          </a:prstGeom>
        </p:spPr>
      </p:pic>
      <p:sp>
        <p:nvSpPr>
          <p:cNvPr id="2" name="Заголовок 1"/>
          <p:cNvSpPr>
            <a:spLocks noGrp="1"/>
          </p:cNvSpPr>
          <p:nvPr>
            <p:ph type="ctrTitle"/>
          </p:nvPr>
        </p:nvSpPr>
        <p:spPr>
          <a:xfrm>
            <a:off x="-851718" y="600308"/>
            <a:ext cx="9001462" cy="940158"/>
          </a:xfrm>
        </p:spPr>
        <p:txBody>
          <a:bodyPr>
            <a:normAutofit fontScale="90000"/>
          </a:bodyPr>
          <a:lstStyle/>
          <a:p>
            <a:r>
              <a:rPr lang="uk-UA" dirty="0" smtClean="0"/>
              <a:t>Класицизм та </a:t>
            </a:r>
            <a:r>
              <a:rPr lang="en-US" dirty="0" smtClean="0"/>
              <a:t/>
            </a:r>
            <a:br>
              <a:rPr lang="en-US" dirty="0" smtClean="0"/>
            </a:br>
            <a:r>
              <a:rPr lang="uk-UA" dirty="0" err="1" smtClean="0"/>
              <a:t>барокко</a:t>
            </a:r>
            <a:endParaRPr lang="ru-RU" dirty="0"/>
          </a:p>
        </p:txBody>
      </p:sp>
      <p:sp>
        <p:nvSpPr>
          <p:cNvPr id="3" name="Подзаголовок 2"/>
          <p:cNvSpPr>
            <a:spLocks noGrp="1"/>
          </p:cNvSpPr>
          <p:nvPr>
            <p:ph type="subTitle" idx="1"/>
          </p:nvPr>
        </p:nvSpPr>
        <p:spPr>
          <a:xfrm>
            <a:off x="6997730" y="5022850"/>
            <a:ext cx="4928105" cy="1655762"/>
          </a:xfrm>
        </p:spPr>
        <p:txBody>
          <a:bodyPr/>
          <a:lstStyle/>
          <a:p>
            <a:r>
              <a:rPr lang="uk-UA" dirty="0" smtClean="0"/>
              <a:t>Підготував студент </a:t>
            </a:r>
            <a:br>
              <a:rPr lang="uk-UA" dirty="0" smtClean="0"/>
            </a:br>
            <a:r>
              <a:rPr lang="uk-UA" dirty="0" smtClean="0"/>
              <a:t/>
            </a:r>
            <a:br>
              <a:rPr lang="uk-UA" dirty="0" smtClean="0"/>
            </a:br>
            <a:r>
              <a:rPr lang="uk-UA" dirty="0" smtClean="0"/>
              <a:t>Баран Василь</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56" y="1900237"/>
            <a:ext cx="6240350" cy="4778375"/>
          </a:xfrm>
          <a:prstGeom prst="rect">
            <a:avLst/>
          </a:prstGeom>
        </p:spPr>
      </p:pic>
    </p:spTree>
    <p:extLst>
      <p:ext uri="{BB962C8B-B14F-4D97-AF65-F5344CB8AC3E}">
        <p14:creationId xmlns:p14="http://schemas.microsoft.com/office/powerpoint/2010/main" val="1439905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546"/>
            <a:ext cx="12192000" cy="6703453"/>
          </a:xfrm>
          <a:prstGeom prst="rect">
            <a:avLst/>
          </a:prstGeom>
        </p:spPr>
      </p:pic>
      <p:sp>
        <p:nvSpPr>
          <p:cNvPr id="2" name="Заголовок 1"/>
          <p:cNvSpPr>
            <a:spLocks noGrp="1"/>
          </p:cNvSpPr>
          <p:nvPr>
            <p:ph type="title"/>
          </p:nvPr>
        </p:nvSpPr>
        <p:spPr>
          <a:xfrm>
            <a:off x="4997003" y="373487"/>
            <a:ext cx="7194997" cy="4056846"/>
          </a:xfrm>
        </p:spPr>
        <p:txBody>
          <a:bodyPr>
            <a:normAutofit/>
          </a:bodyPr>
          <a:lstStyle/>
          <a:p>
            <a:r>
              <a:rPr lang="ru-RU" sz="1800" dirty="0">
                <a:solidFill>
                  <a:srgbClr val="002060"/>
                </a:solidFill>
              </a:rPr>
              <a:t>в </a:t>
            </a:r>
            <a:r>
              <a:rPr lang="ru-RU" sz="1800" dirty="0" err="1">
                <a:solidFill>
                  <a:srgbClr val="002060"/>
                </a:solidFill>
              </a:rPr>
              <a:t>Україні</a:t>
            </a:r>
            <a:r>
              <a:rPr lang="ru-RU" sz="1800" dirty="0">
                <a:solidFill>
                  <a:srgbClr val="002060"/>
                </a:solidFill>
              </a:rPr>
              <a:t> </a:t>
            </a:r>
            <a:r>
              <a:rPr lang="ru-RU" sz="1800" dirty="0" err="1">
                <a:solidFill>
                  <a:srgbClr val="002060"/>
                </a:solidFill>
              </a:rPr>
              <a:t>мистецтво</a:t>
            </a:r>
            <a:r>
              <a:rPr lang="ru-RU" sz="1800" dirty="0">
                <a:solidFill>
                  <a:srgbClr val="002060"/>
                </a:solidFill>
              </a:rPr>
              <a:t> </a:t>
            </a:r>
            <a:r>
              <a:rPr lang="ru-RU" sz="1800" dirty="0" err="1">
                <a:solidFill>
                  <a:srgbClr val="002060"/>
                </a:solidFill>
              </a:rPr>
              <a:t>бароко</a:t>
            </a:r>
            <a:r>
              <a:rPr lang="ru-RU" sz="1800" dirty="0">
                <a:solidFill>
                  <a:srgbClr val="002060"/>
                </a:solidFill>
              </a:rPr>
              <a:t> </a:t>
            </a:r>
            <a:r>
              <a:rPr lang="ru-RU" sz="1800" dirty="0" err="1">
                <a:solidFill>
                  <a:srgbClr val="002060"/>
                </a:solidFill>
              </a:rPr>
              <a:t>роздвоїлося</a:t>
            </a:r>
            <a:r>
              <a:rPr lang="ru-RU" sz="1800" dirty="0">
                <a:solidFill>
                  <a:srgbClr val="002060"/>
                </a:solidFill>
              </a:rPr>
              <a:t>: в </a:t>
            </a:r>
            <a:r>
              <a:rPr lang="ru-RU" sz="1800" dirty="0" err="1">
                <a:solidFill>
                  <a:srgbClr val="002060"/>
                </a:solidFill>
              </a:rPr>
              <a:t>Західній</a:t>
            </a:r>
            <a:r>
              <a:rPr lang="ru-RU" sz="1800" dirty="0">
                <a:solidFill>
                  <a:srgbClr val="002060"/>
                </a:solidFill>
              </a:rPr>
              <a:t> </a:t>
            </a:r>
            <a:r>
              <a:rPr lang="ru-RU" sz="1800" dirty="0" err="1">
                <a:solidFill>
                  <a:srgbClr val="002060"/>
                </a:solidFill>
              </a:rPr>
              <a:t>Україні</a:t>
            </a:r>
            <a:r>
              <a:rPr lang="ru-RU" sz="1800" dirty="0">
                <a:solidFill>
                  <a:srgbClr val="002060"/>
                </a:solidFill>
              </a:rPr>
              <a:t> (</a:t>
            </a:r>
            <a:r>
              <a:rPr lang="ru-RU" sz="1800" dirty="0" err="1">
                <a:solidFill>
                  <a:srgbClr val="002060"/>
                </a:solidFill>
              </a:rPr>
              <a:t>Підляшшя</a:t>
            </a:r>
            <a:r>
              <a:rPr lang="ru-RU" sz="1800" dirty="0">
                <a:solidFill>
                  <a:srgbClr val="002060"/>
                </a:solidFill>
              </a:rPr>
              <a:t>, </a:t>
            </a:r>
            <a:r>
              <a:rPr lang="ru-RU" sz="1800" dirty="0" err="1">
                <a:solidFill>
                  <a:srgbClr val="002060"/>
                </a:solidFill>
              </a:rPr>
              <a:t>Галичина</a:t>
            </a:r>
            <a:r>
              <a:rPr lang="ru-RU" sz="1800" dirty="0">
                <a:solidFill>
                  <a:srgbClr val="002060"/>
                </a:solidFill>
              </a:rPr>
              <a:t>, </a:t>
            </a:r>
            <a:r>
              <a:rPr lang="ru-RU" sz="1800" dirty="0" err="1">
                <a:solidFill>
                  <a:srgbClr val="002060"/>
                </a:solidFill>
              </a:rPr>
              <a:t>Волинь</a:t>
            </a:r>
            <a:r>
              <a:rPr lang="ru-RU" sz="1800" dirty="0">
                <a:solidFill>
                  <a:srgbClr val="002060"/>
                </a:solidFill>
              </a:rPr>
              <a:t>, </a:t>
            </a:r>
            <a:r>
              <a:rPr lang="ru-RU" sz="1800" dirty="0" err="1">
                <a:solidFill>
                  <a:srgbClr val="002060"/>
                </a:solidFill>
              </a:rPr>
              <a:t>Поділля</a:t>
            </a:r>
            <a:r>
              <a:rPr lang="ru-RU" sz="1800" dirty="0">
                <a:solidFill>
                  <a:srgbClr val="002060"/>
                </a:solidFill>
              </a:rPr>
              <a:t>) </a:t>
            </a:r>
            <a:r>
              <a:rPr lang="ru-RU" sz="1800" dirty="0" err="1">
                <a:solidFill>
                  <a:srgbClr val="002060"/>
                </a:solidFill>
              </a:rPr>
              <a:t>воно</a:t>
            </a:r>
            <a:r>
              <a:rPr lang="ru-RU" sz="1800" dirty="0">
                <a:solidFill>
                  <a:srgbClr val="002060"/>
                </a:solidFill>
              </a:rPr>
              <a:t> </a:t>
            </a:r>
            <a:r>
              <a:rPr lang="ru-RU" sz="1800" dirty="0" err="1">
                <a:solidFill>
                  <a:srgbClr val="002060"/>
                </a:solidFill>
              </a:rPr>
              <a:t>зберегло</a:t>
            </a:r>
            <a:r>
              <a:rPr lang="ru-RU" sz="1800" dirty="0">
                <a:solidFill>
                  <a:srgbClr val="002060"/>
                </a:solidFill>
              </a:rPr>
              <a:t> </a:t>
            </a:r>
            <a:r>
              <a:rPr lang="ru-RU" sz="1800" dirty="0" err="1">
                <a:solidFill>
                  <a:srgbClr val="002060"/>
                </a:solidFill>
              </a:rPr>
              <a:t>форми</a:t>
            </a:r>
            <a:r>
              <a:rPr lang="ru-RU" sz="1800" dirty="0">
                <a:solidFill>
                  <a:srgbClr val="002060"/>
                </a:solidFill>
              </a:rPr>
              <a:t> </a:t>
            </a:r>
            <a:r>
              <a:rPr lang="ru-RU" sz="1800" dirty="0" err="1">
                <a:solidFill>
                  <a:srgbClr val="002060"/>
                </a:solidFill>
              </a:rPr>
              <a:t>єзуїтського</a:t>
            </a:r>
            <a:r>
              <a:rPr lang="ru-RU" sz="1800" dirty="0">
                <a:solidFill>
                  <a:srgbClr val="002060"/>
                </a:solidFill>
              </a:rPr>
              <a:t> </a:t>
            </a:r>
            <a:r>
              <a:rPr lang="ru-RU" sz="1800" dirty="0" err="1">
                <a:solidFill>
                  <a:srgbClr val="002060"/>
                </a:solidFill>
              </a:rPr>
              <a:t>бароко</a:t>
            </a:r>
            <a:r>
              <a:rPr lang="ru-RU" sz="1800" dirty="0">
                <a:solidFill>
                  <a:srgbClr val="002060"/>
                </a:solidFill>
              </a:rPr>
              <a:t>, </a:t>
            </a:r>
            <a:r>
              <a:rPr lang="ru-RU" sz="1800" dirty="0" err="1">
                <a:solidFill>
                  <a:srgbClr val="002060"/>
                </a:solidFill>
              </a:rPr>
              <a:t>що</a:t>
            </a:r>
            <a:r>
              <a:rPr lang="ru-RU" sz="1800" dirty="0">
                <a:solidFill>
                  <a:srgbClr val="002060"/>
                </a:solidFill>
              </a:rPr>
              <a:t> </a:t>
            </a:r>
            <a:r>
              <a:rPr lang="ru-RU" sz="1800" dirty="0" err="1">
                <a:solidFill>
                  <a:srgbClr val="002060"/>
                </a:solidFill>
              </a:rPr>
              <a:t>залишилося</a:t>
            </a:r>
            <a:r>
              <a:rPr lang="ru-RU" sz="1800" dirty="0">
                <a:solidFill>
                  <a:srgbClr val="002060"/>
                </a:solidFill>
              </a:rPr>
              <a:t> </a:t>
            </a:r>
            <a:r>
              <a:rPr lang="ru-RU" sz="1800" dirty="0" err="1">
                <a:solidFill>
                  <a:srgbClr val="002060"/>
                </a:solidFill>
              </a:rPr>
              <a:t>ближчим</a:t>
            </a:r>
            <a:r>
              <a:rPr lang="ru-RU" sz="1800" dirty="0">
                <a:solidFill>
                  <a:srgbClr val="002060"/>
                </a:solidFill>
              </a:rPr>
              <a:t> до </a:t>
            </a:r>
            <a:r>
              <a:rPr lang="ru-RU" sz="1800" dirty="0" err="1">
                <a:solidFill>
                  <a:srgbClr val="002060"/>
                </a:solidFill>
              </a:rPr>
              <a:t>свого</a:t>
            </a:r>
            <a:r>
              <a:rPr lang="ru-RU" sz="1800" dirty="0">
                <a:solidFill>
                  <a:srgbClr val="002060"/>
                </a:solidFill>
              </a:rPr>
              <a:t> </a:t>
            </a:r>
            <a:r>
              <a:rPr lang="ru-RU" sz="1800" dirty="0" err="1">
                <a:solidFill>
                  <a:srgbClr val="002060"/>
                </a:solidFill>
              </a:rPr>
              <a:t>першоджерела</a:t>
            </a:r>
            <a:r>
              <a:rPr lang="ru-RU" sz="1800" dirty="0">
                <a:solidFill>
                  <a:srgbClr val="002060"/>
                </a:solidFill>
              </a:rPr>
              <a:t>; в </a:t>
            </a:r>
            <a:r>
              <a:rPr lang="ru-RU" sz="1800" dirty="0" err="1">
                <a:solidFill>
                  <a:srgbClr val="002060"/>
                </a:solidFill>
              </a:rPr>
              <a:t>Центральній</a:t>
            </a:r>
            <a:r>
              <a:rPr lang="ru-RU" sz="1800" dirty="0">
                <a:solidFill>
                  <a:srgbClr val="002060"/>
                </a:solidFill>
              </a:rPr>
              <a:t> та </a:t>
            </a:r>
            <a:r>
              <a:rPr lang="ru-RU" sz="1800" dirty="0" err="1">
                <a:solidFill>
                  <a:srgbClr val="002060"/>
                </a:solidFill>
              </a:rPr>
              <a:t>Східній</a:t>
            </a:r>
            <a:r>
              <a:rPr lang="ru-RU" sz="1800" dirty="0">
                <a:solidFill>
                  <a:srgbClr val="002060"/>
                </a:solidFill>
              </a:rPr>
              <a:t> </a:t>
            </a:r>
            <a:r>
              <a:rPr lang="ru-RU" sz="1800" dirty="0" err="1">
                <a:solidFill>
                  <a:srgbClr val="002060"/>
                </a:solidFill>
              </a:rPr>
              <a:t>Україні</a:t>
            </a:r>
            <a:r>
              <a:rPr lang="ru-RU" sz="1800" dirty="0">
                <a:solidFill>
                  <a:srgbClr val="002060"/>
                </a:solidFill>
              </a:rPr>
              <a:t> (</a:t>
            </a:r>
            <a:r>
              <a:rPr lang="ru-RU" sz="1800" dirty="0" err="1">
                <a:solidFill>
                  <a:srgbClr val="002060"/>
                </a:solidFill>
              </a:rPr>
              <a:t>Слобожанщина</a:t>
            </a:r>
            <a:r>
              <a:rPr lang="ru-RU" sz="1800" dirty="0">
                <a:solidFill>
                  <a:srgbClr val="002060"/>
                </a:solidFill>
              </a:rPr>
              <a:t> та </a:t>
            </a:r>
            <a:r>
              <a:rPr lang="ru-RU" sz="1800" dirty="0" err="1">
                <a:solidFill>
                  <a:srgbClr val="002060"/>
                </a:solidFill>
              </a:rPr>
              <a:t>Чорномор'я</a:t>
            </a:r>
            <a:r>
              <a:rPr lang="ru-RU" sz="1800" dirty="0">
                <a:solidFill>
                  <a:srgbClr val="002060"/>
                </a:solidFill>
              </a:rPr>
              <a:t>) </a:t>
            </a:r>
            <a:r>
              <a:rPr lang="ru-RU" sz="1800" dirty="0" err="1">
                <a:solidFill>
                  <a:srgbClr val="002060"/>
                </a:solidFill>
              </a:rPr>
              <a:t>воно</a:t>
            </a:r>
            <a:r>
              <a:rPr lang="ru-RU" sz="1800" dirty="0">
                <a:solidFill>
                  <a:srgbClr val="002060"/>
                </a:solidFill>
              </a:rPr>
              <a:t> сильно </a:t>
            </a:r>
            <a:r>
              <a:rPr lang="ru-RU" sz="1800" dirty="0" err="1">
                <a:solidFill>
                  <a:srgbClr val="002060"/>
                </a:solidFill>
              </a:rPr>
              <a:t>модифікувалося</a:t>
            </a:r>
            <a:r>
              <a:rPr lang="ru-RU" sz="1800" dirty="0">
                <a:solidFill>
                  <a:srgbClr val="002060"/>
                </a:solidFill>
              </a:rPr>
              <a:t> й набрало </a:t>
            </a:r>
            <a:r>
              <a:rPr lang="ru-RU" sz="1800" dirty="0" err="1">
                <a:solidFill>
                  <a:srgbClr val="002060"/>
                </a:solidFill>
              </a:rPr>
              <a:t>зовсім</a:t>
            </a:r>
            <a:r>
              <a:rPr lang="ru-RU" sz="1800" dirty="0">
                <a:solidFill>
                  <a:srgbClr val="002060"/>
                </a:solidFill>
              </a:rPr>
              <a:t> </a:t>
            </a:r>
            <a:r>
              <a:rPr lang="ru-RU" sz="1800" dirty="0" err="1">
                <a:solidFill>
                  <a:srgbClr val="002060"/>
                </a:solidFill>
              </a:rPr>
              <a:t>оригінального</a:t>
            </a:r>
            <a:r>
              <a:rPr lang="ru-RU" sz="1800" dirty="0">
                <a:solidFill>
                  <a:srgbClr val="002060"/>
                </a:solidFill>
              </a:rPr>
              <a:t> </a:t>
            </a:r>
            <a:r>
              <a:rPr lang="ru-RU" sz="1800" dirty="0" err="1">
                <a:solidFill>
                  <a:srgbClr val="002060"/>
                </a:solidFill>
              </a:rPr>
              <a:t>забарвлення</a:t>
            </a:r>
            <a:r>
              <a:rPr lang="ru-RU" sz="1800" dirty="0">
                <a:solidFill>
                  <a:srgbClr val="002060"/>
                </a:solidFill>
              </a:rPr>
              <a:t> — т. </a:t>
            </a:r>
            <a:r>
              <a:rPr lang="ru-RU" sz="1800" dirty="0" err="1">
                <a:solidFill>
                  <a:srgbClr val="002060"/>
                </a:solidFill>
              </a:rPr>
              <a:t>зв</a:t>
            </a:r>
            <a:r>
              <a:rPr lang="ru-RU" sz="1800" dirty="0">
                <a:solidFill>
                  <a:srgbClr val="002060"/>
                </a:solidFill>
              </a:rPr>
              <a:t>. </a:t>
            </a:r>
            <a:r>
              <a:rPr lang="ru-RU" sz="1800" dirty="0" err="1">
                <a:solidFill>
                  <a:srgbClr val="002060"/>
                </a:solidFill>
              </a:rPr>
              <a:t>козацького</a:t>
            </a:r>
            <a:r>
              <a:rPr lang="ru-RU" sz="1800" dirty="0">
                <a:solidFill>
                  <a:srgbClr val="002060"/>
                </a:solidFill>
              </a:rPr>
              <a:t> </a:t>
            </a:r>
            <a:r>
              <a:rPr lang="ru-RU" sz="1800" dirty="0" err="1">
                <a:solidFill>
                  <a:srgbClr val="002060"/>
                </a:solidFill>
              </a:rPr>
              <a:t>бароко</a:t>
            </a:r>
            <a:r>
              <a:rPr lang="ru-RU" sz="1800" dirty="0">
                <a:solidFill>
                  <a:srgbClr val="002060"/>
                </a:solidFill>
              </a:rPr>
              <a:t>. </a:t>
            </a:r>
            <a:r>
              <a:rPr lang="ru-RU" sz="1800" dirty="0" err="1">
                <a:solidFill>
                  <a:srgbClr val="002060"/>
                </a:solidFill>
              </a:rPr>
              <a:t>Різниця</a:t>
            </a:r>
            <a:r>
              <a:rPr lang="ru-RU" sz="1800" dirty="0">
                <a:solidFill>
                  <a:srgbClr val="002060"/>
                </a:solidFill>
              </a:rPr>
              <a:t> </a:t>
            </a:r>
            <a:r>
              <a:rPr lang="ru-RU" sz="1800" dirty="0" err="1">
                <a:solidFill>
                  <a:srgbClr val="002060"/>
                </a:solidFill>
              </a:rPr>
              <a:t>між</a:t>
            </a:r>
            <a:r>
              <a:rPr lang="ru-RU" sz="1800" dirty="0">
                <a:solidFill>
                  <a:srgbClr val="002060"/>
                </a:solidFill>
              </a:rPr>
              <a:t> </a:t>
            </a:r>
            <a:r>
              <a:rPr lang="ru-RU" sz="1800" dirty="0" err="1">
                <a:solidFill>
                  <a:srgbClr val="002060"/>
                </a:solidFill>
              </a:rPr>
              <a:t>цими</a:t>
            </a:r>
            <a:r>
              <a:rPr lang="ru-RU" sz="1800" dirty="0">
                <a:solidFill>
                  <a:srgbClr val="002060"/>
                </a:solidFill>
              </a:rPr>
              <a:t> </a:t>
            </a:r>
            <a:r>
              <a:rPr lang="ru-RU" sz="1800" dirty="0" err="1">
                <a:solidFill>
                  <a:srgbClr val="002060"/>
                </a:solidFill>
              </a:rPr>
              <a:t>двома</a:t>
            </a:r>
            <a:r>
              <a:rPr lang="ru-RU" sz="1800" dirty="0">
                <a:solidFill>
                  <a:srgbClr val="002060"/>
                </a:solidFill>
              </a:rPr>
              <a:t> </a:t>
            </a:r>
            <a:r>
              <a:rPr lang="ru-RU" sz="1800" dirty="0" err="1">
                <a:solidFill>
                  <a:srgbClr val="002060"/>
                </a:solidFill>
              </a:rPr>
              <a:t>галузями</a:t>
            </a:r>
            <a:r>
              <a:rPr lang="ru-RU" sz="1800" dirty="0">
                <a:solidFill>
                  <a:srgbClr val="002060"/>
                </a:solidFill>
              </a:rPr>
              <a:t> в </a:t>
            </a:r>
            <a:r>
              <a:rPr lang="ru-RU" sz="1800" dirty="0" err="1">
                <a:solidFill>
                  <a:srgbClr val="002060"/>
                </a:solidFill>
              </a:rPr>
              <a:t>основі</a:t>
            </a:r>
            <a:r>
              <a:rPr lang="ru-RU" sz="1800" dirty="0">
                <a:solidFill>
                  <a:srgbClr val="002060"/>
                </a:solidFill>
              </a:rPr>
              <a:t> одного стилю особливо </a:t>
            </a:r>
            <a:r>
              <a:rPr lang="ru-RU" sz="1800" dirty="0" err="1">
                <a:solidFill>
                  <a:srgbClr val="002060"/>
                </a:solidFill>
              </a:rPr>
              <a:t>яскраво</a:t>
            </a:r>
            <a:r>
              <a:rPr lang="ru-RU" sz="1800" dirty="0">
                <a:solidFill>
                  <a:srgbClr val="002060"/>
                </a:solidFill>
              </a:rPr>
              <a:t> </a:t>
            </a:r>
            <a:r>
              <a:rPr lang="ru-RU" sz="1800" dirty="0" err="1">
                <a:solidFill>
                  <a:srgbClr val="002060"/>
                </a:solidFill>
              </a:rPr>
              <a:t>виявляється</a:t>
            </a:r>
            <a:r>
              <a:rPr lang="ru-RU" sz="1800" dirty="0">
                <a:solidFill>
                  <a:srgbClr val="002060"/>
                </a:solidFill>
              </a:rPr>
              <a:t> в </a:t>
            </a:r>
            <a:r>
              <a:rPr lang="ru-RU" sz="1800" dirty="0" err="1">
                <a:solidFill>
                  <a:srgbClr val="002060"/>
                </a:solidFill>
              </a:rPr>
              <a:t>архітектурі</a:t>
            </a:r>
            <a:r>
              <a:rPr lang="ru-RU" sz="1800" dirty="0">
                <a:solidFill>
                  <a:srgbClr val="002060"/>
                </a:solidFill>
              </a:rPr>
              <a:t>, </a:t>
            </a:r>
            <a:r>
              <a:rPr lang="ru-RU" sz="1800" dirty="0" err="1">
                <a:solidFill>
                  <a:srgbClr val="002060"/>
                </a:solidFill>
              </a:rPr>
              <a:t>менше</a:t>
            </a:r>
            <a:r>
              <a:rPr lang="ru-RU" sz="1800" dirty="0">
                <a:solidFill>
                  <a:srgbClr val="002060"/>
                </a:solidFill>
              </a:rPr>
              <a:t> — в </a:t>
            </a:r>
            <a:r>
              <a:rPr lang="ru-RU" sz="1800" dirty="0" err="1">
                <a:solidFill>
                  <a:srgbClr val="002060"/>
                </a:solidFill>
              </a:rPr>
              <a:t>скульптурі</a:t>
            </a:r>
            <a:r>
              <a:rPr lang="ru-RU" sz="1800" dirty="0">
                <a:solidFill>
                  <a:srgbClr val="002060"/>
                </a:solidFill>
              </a:rPr>
              <a:t>, </a:t>
            </a:r>
            <a:r>
              <a:rPr lang="ru-RU" sz="1800" dirty="0" err="1">
                <a:solidFill>
                  <a:srgbClr val="002060"/>
                </a:solidFill>
              </a:rPr>
              <a:t>хоч</a:t>
            </a:r>
            <a:r>
              <a:rPr lang="ru-RU" sz="1800" dirty="0">
                <a:solidFill>
                  <a:srgbClr val="002060"/>
                </a:solidFill>
              </a:rPr>
              <a:t> добре </a:t>
            </a:r>
            <a:r>
              <a:rPr lang="ru-RU" sz="1800" dirty="0" err="1">
                <a:solidFill>
                  <a:srgbClr val="002060"/>
                </a:solidFill>
              </a:rPr>
              <a:t>помітна</a:t>
            </a:r>
            <a:r>
              <a:rPr lang="ru-RU" sz="1800" dirty="0">
                <a:solidFill>
                  <a:srgbClr val="002060"/>
                </a:solidFill>
              </a:rPr>
              <a:t> в </a:t>
            </a:r>
            <a:r>
              <a:rPr lang="ru-RU" sz="1800" dirty="0" err="1">
                <a:solidFill>
                  <a:srgbClr val="002060"/>
                </a:solidFill>
              </a:rPr>
              <a:t>скульптурі</a:t>
            </a:r>
            <a:r>
              <a:rPr lang="ru-RU" sz="1800" dirty="0">
                <a:solidFill>
                  <a:srgbClr val="002060"/>
                </a:solidFill>
              </a:rPr>
              <a:t> </a:t>
            </a:r>
            <a:r>
              <a:rPr lang="ru-RU" sz="1800" dirty="0" err="1">
                <a:solidFill>
                  <a:srgbClr val="002060"/>
                </a:solidFill>
              </a:rPr>
              <a:t>декоративній</a:t>
            </a:r>
            <a:r>
              <a:rPr lang="ru-RU" sz="1800" dirty="0">
                <a:solidFill>
                  <a:srgbClr val="002060"/>
                </a:solidFill>
              </a:rPr>
              <a:t>; </a:t>
            </a:r>
            <a:r>
              <a:rPr lang="ru-RU" sz="1800" dirty="0" err="1">
                <a:solidFill>
                  <a:srgbClr val="002060"/>
                </a:solidFill>
              </a:rPr>
              <a:t>найменше</a:t>
            </a:r>
            <a:r>
              <a:rPr lang="ru-RU" sz="1800" dirty="0">
                <a:solidFill>
                  <a:srgbClr val="002060"/>
                </a:solidFill>
              </a:rPr>
              <a:t> </a:t>
            </a:r>
            <a:r>
              <a:rPr lang="ru-RU" sz="1800" dirty="0" err="1">
                <a:solidFill>
                  <a:srgbClr val="002060"/>
                </a:solidFill>
              </a:rPr>
              <a:t>її</a:t>
            </a:r>
            <a:r>
              <a:rPr lang="ru-RU" sz="1800" dirty="0">
                <a:solidFill>
                  <a:srgbClr val="002060"/>
                </a:solidFill>
              </a:rPr>
              <a:t> знати в </a:t>
            </a:r>
            <a:r>
              <a:rPr lang="ru-RU" sz="1800" dirty="0" err="1">
                <a:solidFill>
                  <a:srgbClr val="002060"/>
                </a:solidFill>
              </a:rPr>
              <a:t>малярстві</a:t>
            </a:r>
            <a:r>
              <a:rPr lang="ru-RU" sz="1800" dirty="0">
                <a:solidFill>
                  <a:srgbClr val="FFFF00"/>
                </a:solidFill>
              </a:rPr>
              <a:t>.</a:t>
            </a:r>
          </a:p>
        </p:txBody>
      </p:sp>
    </p:spTree>
    <p:extLst>
      <p:ext uri="{BB962C8B-B14F-4D97-AF65-F5344CB8AC3E}">
        <p14:creationId xmlns:p14="http://schemas.microsoft.com/office/powerpoint/2010/main" val="133590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639" y="777026"/>
            <a:ext cx="4146998" cy="5559380"/>
          </a:xfrm>
        </p:spPr>
        <p:txBody>
          <a:bodyPr>
            <a:normAutofit fontScale="90000"/>
          </a:bodyPr>
          <a:lstStyle/>
          <a:p>
            <a:r>
              <a:rPr lang="ru-RU" sz="1800" dirty="0">
                <a:solidFill>
                  <a:schemeClr val="bg2">
                    <a:lumMod val="40000"/>
                    <a:lumOff val="60000"/>
                  </a:schemeClr>
                </a:solidFill>
              </a:rPr>
              <a:t>Прикрасою </a:t>
            </a:r>
            <a:r>
              <a:rPr lang="ru-RU" sz="1800" dirty="0" err="1">
                <a:solidFill>
                  <a:schemeClr val="bg2">
                    <a:lumMod val="40000"/>
                    <a:lumOff val="60000"/>
                  </a:schemeClr>
                </a:solidFill>
              </a:rPr>
              <a:t>деяких</a:t>
            </a:r>
            <a:r>
              <a:rPr lang="ru-RU" sz="1800" dirty="0">
                <a:solidFill>
                  <a:schemeClr val="bg2">
                    <a:lumMod val="40000"/>
                    <a:lumOff val="60000"/>
                  </a:schemeClr>
                </a:solidFill>
              </a:rPr>
              <a:t> </a:t>
            </a:r>
            <a:r>
              <a:rPr lang="ru-RU" sz="1800" dirty="0" err="1">
                <a:solidFill>
                  <a:schemeClr val="bg2">
                    <a:lumMod val="40000"/>
                    <a:lumOff val="60000"/>
                  </a:schemeClr>
                </a:solidFill>
              </a:rPr>
              <a:t>барокових</a:t>
            </a:r>
            <a:r>
              <a:rPr lang="ru-RU" sz="1800" dirty="0">
                <a:solidFill>
                  <a:schemeClr val="bg2">
                    <a:lumMod val="40000"/>
                    <a:lumOff val="60000"/>
                  </a:schemeClr>
                </a:solidFill>
              </a:rPr>
              <a:t> </a:t>
            </a:r>
            <a:r>
              <a:rPr lang="ru-RU" sz="1800" dirty="0" err="1">
                <a:solidFill>
                  <a:schemeClr val="bg2">
                    <a:lumMod val="40000"/>
                    <a:lumOff val="60000"/>
                  </a:schemeClr>
                </a:solidFill>
              </a:rPr>
              <a:t>костьолів</a:t>
            </a:r>
            <a:r>
              <a:rPr lang="ru-RU" sz="1800" dirty="0">
                <a:solidFill>
                  <a:schemeClr val="bg2">
                    <a:lumMod val="40000"/>
                    <a:lumOff val="60000"/>
                  </a:schemeClr>
                </a:solidFill>
              </a:rPr>
              <a:t> </a:t>
            </a:r>
            <a:r>
              <a:rPr lang="ru-RU" sz="1800" dirty="0" err="1">
                <a:solidFill>
                  <a:schemeClr val="bg2">
                    <a:lumMod val="40000"/>
                    <a:lumOff val="60000"/>
                  </a:schemeClr>
                </a:solidFill>
              </a:rPr>
              <a:t>України</a:t>
            </a:r>
            <a:r>
              <a:rPr lang="ru-RU" sz="1800" dirty="0">
                <a:solidFill>
                  <a:schemeClr val="bg2">
                    <a:lumMod val="40000"/>
                    <a:lumOff val="60000"/>
                  </a:schemeClr>
                </a:solidFill>
              </a:rPr>
              <a:t> </a:t>
            </a:r>
            <a:r>
              <a:rPr lang="ru-RU" sz="1800" dirty="0" err="1">
                <a:solidFill>
                  <a:schemeClr val="bg2">
                    <a:lumMod val="40000"/>
                    <a:lumOff val="60000"/>
                  </a:schemeClr>
                </a:solidFill>
              </a:rPr>
              <a:t>були</a:t>
            </a:r>
            <a:r>
              <a:rPr lang="ru-RU" sz="1800" dirty="0">
                <a:solidFill>
                  <a:schemeClr val="bg2">
                    <a:lumMod val="40000"/>
                    <a:lumOff val="60000"/>
                  </a:schemeClr>
                </a:solidFill>
              </a:rPr>
              <a:t> </a:t>
            </a:r>
            <a:r>
              <a:rPr lang="ru-RU" sz="1800" dirty="0" err="1">
                <a:solidFill>
                  <a:schemeClr val="bg2">
                    <a:lumMod val="40000"/>
                    <a:lumOff val="60000"/>
                  </a:schemeClr>
                </a:solidFill>
              </a:rPr>
              <a:t>барокові</a:t>
            </a:r>
            <a:r>
              <a:rPr lang="ru-RU" sz="1800" dirty="0">
                <a:solidFill>
                  <a:schemeClr val="bg2">
                    <a:lumMod val="40000"/>
                    <a:lumOff val="60000"/>
                  </a:schemeClr>
                </a:solidFill>
              </a:rPr>
              <a:t> </a:t>
            </a:r>
            <a:r>
              <a:rPr lang="ru-RU" sz="1800" dirty="0" err="1">
                <a:solidFill>
                  <a:schemeClr val="bg2">
                    <a:lumMod val="40000"/>
                    <a:lumOff val="60000"/>
                  </a:schemeClr>
                </a:solidFill>
              </a:rPr>
              <a:t>надгробки</a:t>
            </a:r>
            <a:r>
              <a:rPr lang="ru-RU" sz="1800" dirty="0">
                <a:solidFill>
                  <a:schemeClr val="bg2">
                    <a:lumMod val="40000"/>
                    <a:lumOff val="60000"/>
                  </a:schemeClr>
                </a:solidFill>
              </a:rPr>
              <a:t>. Тема нечаста в </a:t>
            </a:r>
            <a:r>
              <a:rPr lang="ru-RU" sz="1800" dirty="0" err="1">
                <a:solidFill>
                  <a:schemeClr val="bg2">
                    <a:lumMod val="40000"/>
                    <a:lumOff val="60000"/>
                  </a:schemeClr>
                </a:solidFill>
              </a:rPr>
              <a:t>обговореннях</a:t>
            </a:r>
            <a:r>
              <a:rPr lang="ru-RU" sz="1800" dirty="0">
                <a:solidFill>
                  <a:schemeClr val="bg2">
                    <a:lumMod val="40000"/>
                    <a:lumOff val="60000"/>
                  </a:schemeClr>
                </a:solidFill>
              </a:rPr>
              <a:t> про твори </a:t>
            </a:r>
            <a:r>
              <a:rPr lang="ru-RU" sz="1800" dirty="0" err="1">
                <a:solidFill>
                  <a:schemeClr val="bg2">
                    <a:lumMod val="40000"/>
                    <a:lumOff val="60000"/>
                  </a:schemeClr>
                </a:solidFill>
              </a:rPr>
              <a:t>мистецтва</a:t>
            </a:r>
            <a:r>
              <a:rPr lang="ru-RU" sz="1800" dirty="0">
                <a:solidFill>
                  <a:schemeClr val="bg2">
                    <a:lumMod val="40000"/>
                    <a:lumOff val="60000"/>
                  </a:schemeClr>
                </a:solidFill>
              </a:rPr>
              <a:t>, а дарма.</a:t>
            </a:r>
            <a:br>
              <a:rPr lang="ru-RU" sz="1800" dirty="0">
                <a:solidFill>
                  <a:schemeClr val="bg2">
                    <a:lumMod val="40000"/>
                    <a:lumOff val="60000"/>
                  </a:schemeClr>
                </a:solidFill>
              </a:rPr>
            </a:br>
            <a:r>
              <a:rPr lang="ru-RU" sz="1800" dirty="0" err="1">
                <a:solidFill>
                  <a:schemeClr val="bg2">
                    <a:lumMod val="40000"/>
                    <a:lumOff val="60000"/>
                  </a:schemeClr>
                </a:solidFill>
              </a:rPr>
              <a:t>Меморіальна</a:t>
            </a:r>
            <a:r>
              <a:rPr lang="ru-RU" sz="1800" dirty="0">
                <a:solidFill>
                  <a:schemeClr val="bg2">
                    <a:lumMod val="40000"/>
                    <a:lumOff val="60000"/>
                  </a:schemeClr>
                </a:solidFill>
              </a:rPr>
              <a:t> пластика одна з </a:t>
            </a:r>
            <a:r>
              <a:rPr lang="ru-RU" sz="1800" dirty="0" err="1">
                <a:solidFill>
                  <a:schemeClr val="bg2">
                    <a:lumMod val="40000"/>
                    <a:lumOff val="60000"/>
                  </a:schemeClr>
                </a:solidFill>
              </a:rPr>
              <a:t>характерних</a:t>
            </a:r>
            <a:r>
              <a:rPr lang="ru-RU" sz="1800" dirty="0">
                <a:solidFill>
                  <a:schemeClr val="bg2">
                    <a:lumMod val="40000"/>
                    <a:lumOff val="60000"/>
                  </a:schemeClr>
                </a:solidFill>
              </a:rPr>
              <a:t> рис </a:t>
            </a:r>
            <a:r>
              <a:rPr lang="ru-RU" sz="1800" dirty="0" err="1">
                <a:solidFill>
                  <a:schemeClr val="bg2">
                    <a:lumMod val="40000"/>
                    <a:lumOff val="60000"/>
                  </a:schemeClr>
                </a:solidFill>
              </a:rPr>
              <a:t>доби</a:t>
            </a:r>
            <a:r>
              <a:rPr lang="ru-RU" sz="1800" dirty="0">
                <a:solidFill>
                  <a:schemeClr val="bg2">
                    <a:lumMod val="40000"/>
                    <a:lumOff val="60000"/>
                  </a:schemeClr>
                </a:solidFill>
              </a:rPr>
              <a:t> </a:t>
            </a:r>
            <a:r>
              <a:rPr lang="ru-RU" sz="1800" dirty="0" err="1">
                <a:solidFill>
                  <a:schemeClr val="bg2">
                    <a:lumMod val="40000"/>
                    <a:lumOff val="60000"/>
                  </a:schemeClr>
                </a:solidFill>
              </a:rPr>
              <a:t>бароко</a:t>
            </a:r>
            <a:r>
              <a:rPr lang="ru-RU" sz="1800" dirty="0">
                <a:solidFill>
                  <a:schemeClr val="bg2">
                    <a:lumMod val="40000"/>
                    <a:lumOff val="60000"/>
                  </a:schemeClr>
                </a:solidFill>
              </a:rPr>
              <a:t> і </a:t>
            </a:r>
            <a:r>
              <a:rPr lang="ru-RU" sz="1800" dirty="0" err="1">
                <a:solidFill>
                  <a:schemeClr val="bg2">
                    <a:lumMod val="40000"/>
                    <a:lumOff val="60000"/>
                  </a:schemeClr>
                </a:solidFill>
              </a:rPr>
              <a:t>класицизму</a:t>
            </a:r>
            <a:r>
              <a:rPr lang="ru-RU" sz="1800" dirty="0">
                <a:solidFill>
                  <a:schemeClr val="bg2">
                    <a:lumMod val="40000"/>
                    <a:lumOff val="60000"/>
                  </a:schemeClr>
                </a:solidFill>
              </a:rPr>
              <a:t>. </a:t>
            </a:r>
            <a:r>
              <a:rPr lang="ru-RU" sz="1800" dirty="0" err="1">
                <a:solidFill>
                  <a:schemeClr val="bg2">
                    <a:lumMod val="40000"/>
                    <a:lumOff val="60000"/>
                  </a:schemeClr>
                </a:solidFill>
              </a:rPr>
              <a:t>Надгробок</a:t>
            </a:r>
            <a:r>
              <a:rPr lang="ru-RU" sz="1800" dirty="0">
                <a:solidFill>
                  <a:schemeClr val="bg2">
                    <a:lumMod val="40000"/>
                    <a:lumOff val="60000"/>
                  </a:schemeClr>
                </a:solidFill>
              </a:rPr>
              <a:t> </a:t>
            </a:r>
            <a:r>
              <a:rPr lang="ru-RU" sz="1800" dirty="0" err="1">
                <a:solidFill>
                  <a:schemeClr val="bg2">
                    <a:lumMod val="40000"/>
                    <a:lumOff val="60000"/>
                  </a:schemeClr>
                </a:solidFill>
              </a:rPr>
              <a:t>Олександра</a:t>
            </a:r>
            <a:r>
              <a:rPr lang="ru-RU" sz="1800" dirty="0">
                <a:solidFill>
                  <a:schemeClr val="bg2">
                    <a:lumMod val="40000"/>
                    <a:lumOff val="60000"/>
                  </a:schemeClr>
                </a:solidFill>
              </a:rPr>
              <a:t> </a:t>
            </a:r>
            <a:r>
              <a:rPr lang="ru-RU" sz="1800" dirty="0" err="1">
                <a:solidFill>
                  <a:schemeClr val="bg2">
                    <a:lumMod val="40000"/>
                    <a:lumOff val="60000"/>
                  </a:schemeClr>
                </a:solidFill>
              </a:rPr>
              <a:t>Ванка</a:t>
            </a:r>
            <a:r>
              <a:rPr lang="ru-RU" sz="1800" dirty="0">
                <a:solidFill>
                  <a:schemeClr val="bg2">
                    <a:lumMod val="40000"/>
                    <a:lumOff val="60000"/>
                  </a:schemeClr>
                </a:solidFill>
              </a:rPr>
              <a:t> </a:t>
            </a:r>
            <a:r>
              <a:rPr lang="ru-RU" sz="1800" dirty="0" err="1">
                <a:solidFill>
                  <a:schemeClr val="bg2">
                    <a:lumMod val="40000"/>
                    <a:lumOff val="60000"/>
                  </a:schemeClr>
                </a:solidFill>
              </a:rPr>
              <a:t>Лагодовського</a:t>
            </a:r>
            <a:r>
              <a:rPr lang="ru-RU" sz="1800" dirty="0">
                <a:solidFill>
                  <a:schemeClr val="bg2">
                    <a:lumMod val="40000"/>
                    <a:lumOff val="60000"/>
                  </a:schemeClr>
                </a:solidFill>
              </a:rPr>
              <a:t> 16 </a:t>
            </a:r>
            <a:r>
              <a:rPr lang="ru-RU" sz="1800" dirty="0" err="1">
                <a:solidFill>
                  <a:schemeClr val="bg2">
                    <a:lumMod val="40000"/>
                    <a:lumOff val="60000"/>
                  </a:schemeClr>
                </a:solidFill>
              </a:rPr>
              <a:t>століття</a:t>
            </a:r>
            <a:r>
              <a:rPr lang="ru-RU" sz="1800" dirty="0">
                <a:solidFill>
                  <a:schemeClr val="bg2">
                    <a:lumMod val="40000"/>
                    <a:lumOff val="60000"/>
                  </a:schemeClr>
                </a:solidFill>
              </a:rPr>
              <a:t> </a:t>
            </a:r>
            <a:r>
              <a:rPr lang="ru-RU" sz="1800" dirty="0" err="1">
                <a:solidFill>
                  <a:schemeClr val="bg2">
                    <a:lumMod val="40000"/>
                    <a:lumOff val="60000"/>
                  </a:schemeClr>
                </a:solidFill>
              </a:rPr>
              <a:t>розмістили</a:t>
            </a:r>
            <a:r>
              <a:rPr lang="ru-RU" sz="1800" dirty="0">
                <a:solidFill>
                  <a:schemeClr val="bg2">
                    <a:lumMod val="40000"/>
                    <a:lumOff val="60000"/>
                  </a:schemeClr>
                </a:solidFill>
              </a:rPr>
              <a:t> у </a:t>
            </a:r>
            <a:r>
              <a:rPr lang="ru-RU" sz="1800" dirty="0" err="1">
                <a:solidFill>
                  <a:schemeClr val="bg2">
                    <a:lumMod val="40000"/>
                    <a:lumOff val="60000"/>
                  </a:schemeClr>
                </a:solidFill>
              </a:rPr>
              <a:t>Львівській</a:t>
            </a:r>
            <a:r>
              <a:rPr lang="ru-RU" sz="1800" dirty="0">
                <a:solidFill>
                  <a:schemeClr val="bg2">
                    <a:lumMod val="40000"/>
                    <a:lumOff val="60000"/>
                  </a:schemeClr>
                </a:solidFill>
              </a:rPr>
              <a:t> </a:t>
            </a:r>
            <a:r>
              <a:rPr lang="ru-RU" sz="1800" dirty="0" err="1">
                <a:solidFill>
                  <a:schemeClr val="bg2">
                    <a:lumMod val="40000"/>
                    <a:lumOff val="60000"/>
                  </a:schemeClr>
                </a:solidFill>
              </a:rPr>
              <a:t>галереї</a:t>
            </a:r>
            <a:r>
              <a:rPr lang="ru-RU" sz="1800" dirty="0">
                <a:solidFill>
                  <a:schemeClr val="bg2">
                    <a:lumMod val="40000"/>
                    <a:lumOff val="60000"/>
                  </a:schemeClr>
                </a:solidFill>
              </a:rPr>
              <a:t> </a:t>
            </a:r>
            <a:r>
              <a:rPr lang="ru-RU" sz="1800" dirty="0" err="1">
                <a:solidFill>
                  <a:schemeClr val="bg2">
                    <a:lumMod val="40000"/>
                    <a:lumOff val="60000"/>
                  </a:schemeClr>
                </a:solidFill>
              </a:rPr>
              <a:t>мистецтв</a:t>
            </a:r>
            <a:r>
              <a:rPr lang="ru-RU" sz="1800" dirty="0">
                <a:solidFill>
                  <a:schemeClr val="bg2">
                    <a:lumMod val="40000"/>
                    <a:lumOff val="60000"/>
                  </a:schemeClr>
                </a:solidFill>
              </a:rPr>
              <a:t> за </a:t>
            </a:r>
            <a:r>
              <a:rPr lang="ru-RU" sz="1800" dirty="0" err="1">
                <a:solidFill>
                  <a:schemeClr val="bg2">
                    <a:lumMod val="40000"/>
                    <a:lumOff val="60000"/>
                  </a:schemeClr>
                </a:solidFill>
              </a:rPr>
              <a:t>його</a:t>
            </a:r>
            <a:r>
              <a:rPr lang="ru-RU" sz="1800" dirty="0">
                <a:solidFill>
                  <a:schemeClr val="bg2">
                    <a:lumMod val="40000"/>
                    <a:lumOff val="60000"/>
                  </a:schemeClr>
                </a:solidFill>
              </a:rPr>
              <a:t> </a:t>
            </a:r>
            <a:r>
              <a:rPr lang="ru-RU" sz="1800" dirty="0" err="1">
                <a:solidFill>
                  <a:schemeClr val="bg2">
                    <a:lumMod val="40000"/>
                    <a:lumOff val="60000"/>
                  </a:schemeClr>
                </a:solidFill>
              </a:rPr>
              <a:t>значущі</a:t>
            </a:r>
            <a:r>
              <a:rPr lang="ru-RU" sz="1800" dirty="0">
                <a:solidFill>
                  <a:schemeClr val="bg2">
                    <a:lumMod val="40000"/>
                    <a:lumOff val="60000"/>
                  </a:schemeClr>
                </a:solidFill>
              </a:rPr>
              <a:t> </a:t>
            </a:r>
            <a:r>
              <a:rPr lang="ru-RU" sz="1800" dirty="0" err="1">
                <a:solidFill>
                  <a:schemeClr val="bg2">
                    <a:lumMod val="40000"/>
                    <a:lumOff val="60000"/>
                  </a:schemeClr>
                </a:solidFill>
              </a:rPr>
              <a:t>мистецькі</a:t>
            </a:r>
            <a:r>
              <a:rPr lang="ru-RU" sz="1800" dirty="0">
                <a:solidFill>
                  <a:schemeClr val="bg2">
                    <a:lumMod val="40000"/>
                    <a:lumOff val="60000"/>
                  </a:schemeClr>
                </a:solidFill>
              </a:rPr>
              <a:t> </a:t>
            </a:r>
            <a:r>
              <a:rPr lang="ru-RU" sz="1800" dirty="0" err="1">
                <a:solidFill>
                  <a:schemeClr val="bg2">
                    <a:lumMod val="40000"/>
                    <a:lumOff val="60000"/>
                  </a:schemeClr>
                </a:solidFill>
              </a:rPr>
              <a:t>якості</a:t>
            </a:r>
            <a:r>
              <a:rPr lang="ru-RU" sz="1800" dirty="0">
                <a:solidFill>
                  <a:schemeClr val="bg2">
                    <a:lumMod val="40000"/>
                    <a:lumOff val="60000"/>
                  </a:schemeClr>
                </a:solidFill>
              </a:rPr>
              <a:t>.</a:t>
            </a:r>
            <a:br>
              <a:rPr lang="ru-RU" sz="1800" dirty="0">
                <a:solidFill>
                  <a:schemeClr val="bg2">
                    <a:lumMod val="40000"/>
                    <a:lumOff val="60000"/>
                  </a:schemeClr>
                </a:solidFill>
              </a:rPr>
            </a:br>
            <a:r>
              <a:rPr lang="ru-RU" sz="1800" dirty="0">
                <a:solidFill>
                  <a:schemeClr val="bg2">
                    <a:lumMod val="40000"/>
                    <a:lumOff val="60000"/>
                  </a:schemeClr>
                </a:solidFill>
              </a:rPr>
              <a:t>Про </a:t>
            </a:r>
            <a:r>
              <a:rPr lang="ru-RU" sz="1800" dirty="0" err="1">
                <a:solidFill>
                  <a:schemeClr val="bg2">
                    <a:lumMod val="40000"/>
                    <a:lumOff val="60000"/>
                  </a:schemeClr>
                </a:solidFill>
              </a:rPr>
              <a:t>врятований</a:t>
            </a:r>
            <a:r>
              <a:rPr lang="ru-RU" sz="1800" dirty="0">
                <a:solidFill>
                  <a:schemeClr val="bg2">
                    <a:lumMod val="40000"/>
                    <a:lumOff val="60000"/>
                  </a:schemeClr>
                </a:solidFill>
              </a:rPr>
              <a:t> </a:t>
            </a:r>
            <a:r>
              <a:rPr lang="ru-RU" sz="1800" dirty="0" err="1">
                <a:solidFill>
                  <a:schemeClr val="bg2">
                    <a:lumMod val="40000"/>
                    <a:lumOff val="60000"/>
                  </a:schemeClr>
                </a:solidFill>
              </a:rPr>
              <a:t>Возницьким</a:t>
            </a:r>
            <a:r>
              <a:rPr lang="ru-RU" sz="1800" dirty="0">
                <a:solidFill>
                  <a:schemeClr val="bg2">
                    <a:lumMod val="40000"/>
                    <a:lumOff val="60000"/>
                  </a:schemeClr>
                </a:solidFill>
              </a:rPr>
              <a:t> Борисом Григоровичем </a:t>
            </a:r>
            <a:r>
              <a:rPr lang="ru-RU" sz="1800" dirty="0" err="1">
                <a:solidFill>
                  <a:schemeClr val="bg2">
                    <a:lumMod val="40000"/>
                    <a:lumOff val="60000"/>
                  </a:schemeClr>
                </a:solidFill>
              </a:rPr>
              <a:t>надгробок</a:t>
            </a:r>
            <a:r>
              <a:rPr lang="ru-RU" sz="1800" dirty="0">
                <a:solidFill>
                  <a:schemeClr val="bg2">
                    <a:lumMod val="40000"/>
                    <a:lumOff val="60000"/>
                  </a:schemeClr>
                </a:solidFill>
              </a:rPr>
              <a:t> </a:t>
            </a:r>
            <a:r>
              <a:rPr lang="ru-RU" sz="1800" dirty="0" err="1">
                <a:solidFill>
                  <a:schemeClr val="bg2">
                    <a:lumMod val="40000"/>
                    <a:lumOff val="60000"/>
                  </a:schemeClr>
                </a:solidFill>
              </a:rPr>
              <a:t>дітей</a:t>
            </a:r>
            <a:r>
              <a:rPr lang="ru-RU" sz="1800" dirty="0">
                <a:solidFill>
                  <a:schemeClr val="bg2">
                    <a:lumMod val="40000"/>
                    <a:lumOff val="60000"/>
                  </a:schemeClr>
                </a:solidFill>
              </a:rPr>
              <a:t> </a:t>
            </a:r>
            <a:r>
              <a:rPr lang="ru-RU" sz="1800" dirty="0" err="1">
                <a:solidFill>
                  <a:schemeClr val="bg2">
                    <a:lumMod val="40000"/>
                    <a:lumOff val="60000"/>
                  </a:schemeClr>
                </a:solidFill>
              </a:rPr>
              <a:t>родини</a:t>
            </a:r>
            <a:r>
              <a:rPr lang="ru-RU" sz="1800" dirty="0">
                <a:solidFill>
                  <a:schemeClr val="bg2">
                    <a:lumMod val="40000"/>
                    <a:lumOff val="60000"/>
                  </a:schemeClr>
                </a:solidFill>
              </a:rPr>
              <a:t> </a:t>
            </a:r>
            <a:r>
              <a:rPr lang="ru-RU" sz="1800" dirty="0" err="1">
                <a:solidFill>
                  <a:schemeClr val="bg2">
                    <a:lumMod val="40000"/>
                    <a:lumOff val="60000"/>
                  </a:schemeClr>
                </a:solidFill>
              </a:rPr>
              <a:t>Понінських</a:t>
            </a:r>
            <a:r>
              <a:rPr lang="ru-RU" sz="1800" dirty="0">
                <a:solidFill>
                  <a:schemeClr val="bg2">
                    <a:lumMod val="40000"/>
                    <a:lumOff val="60000"/>
                  </a:schemeClr>
                </a:solidFill>
              </a:rPr>
              <a:t> скульптора </a:t>
            </a:r>
            <a:r>
              <a:rPr lang="ru-RU" sz="1800" dirty="0" err="1">
                <a:solidFill>
                  <a:schemeClr val="bg2">
                    <a:lumMod val="40000"/>
                    <a:lumOff val="60000"/>
                  </a:schemeClr>
                </a:solidFill>
              </a:rPr>
              <a:t>Канови</a:t>
            </a:r>
            <a:r>
              <a:rPr lang="ru-RU" sz="1800" dirty="0">
                <a:solidFill>
                  <a:schemeClr val="bg2">
                    <a:lumMod val="40000"/>
                    <a:lumOff val="60000"/>
                  </a:schemeClr>
                </a:solidFill>
              </a:rPr>
              <a:t> </a:t>
            </a:r>
            <a:r>
              <a:rPr lang="ru-RU" sz="1800" dirty="0" err="1">
                <a:solidFill>
                  <a:schemeClr val="bg2">
                    <a:lumMod val="40000"/>
                    <a:lumOff val="60000"/>
                  </a:schemeClr>
                </a:solidFill>
              </a:rPr>
              <a:t>тепер</a:t>
            </a:r>
            <a:r>
              <a:rPr lang="ru-RU" sz="1800" dirty="0">
                <a:solidFill>
                  <a:schemeClr val="bg2">
                    <a:lumMod val="40000"/>
                    <a:lumOff val="60000"/>
                  </a:schemeClr>
                </a:solidFill>
              </a:rPr>
              <a:t> </a:t>
            </a:r>
            <a:r>
              <a:rPr lang="ru-RU" sz="1800" dirty="0" err="1">
                <a:solidFill>
                  <a:schemeClr val="bg2">
                    <a:lumMod val="40000"/>
                    <a:lumOff val="60000"/>
                  </a:schemeClr>
                </a:solidFill>
              </a:rPr>
              <a:t>відомо</a:t>
            </a:r>
            <a:r>
              <a:rPr lang="ru-RU" sz="1800" dirty="0">
                <a:solidFill>
                  <a:schemeClr val="bg2">
                    <a:lumMod val="40000"/>
                    <a:lumOff val="60000"/>
                  </a:schemeClr>
                </a:solidFill>
              </a:rPr>
              <a:t> й широкому </a:t>
            </a:r>
            <a:r>
              <a:rPr lang="ru-RU" sz="1800" dirty="0" err="1">
                <a:solidFill>
                  <a:schemeClr val="bg2">
                    <a:lumMod val="40000"/>
                    <a:lumOff val="60000"/>
                  </a:schemeClr>
                </a:solidFill>
              </a:rPr>
              <a:t>загалу</a:t>
            </a:r>
            <a:r>
              <a:rPr lang="ru-RU" sz="1800" dirty="0">
                <a:solidFill>
                  <a:schemeClr val="bg2">
                    <a:lumMod val="40000"/>
                    <a:lumOff val="60000"/>
                  </a:schemeClr>
                </a:solidFill>
              </a:rPr>
              <a:t>.</a:t>
            </a:r>
            <a:br>
              <a:rPr lang="ru-RU" sz="1800" dirty="0">
                <a:solidFill>
                  <a:schemeClr val="bg2">
                    <a:lumMod val="40000"/>
                    <a:lumOff val="60000"/>
                  </a:schemeClr>
                </a:solidFill>
              </a:rPr>
            </a:br>
            <a:r>
              <a:rPr lang="ru-RU" sz="1800" dirty="0">
                <a:solidFill>
                  <a:schemeClr val="bg2">
                    <a:lumMod val="40000"/>
                    <a:lumOff val="60000"/>
                  </a:schemeClr>
                </a:solidFill>
              </a:rPr>
              <a:t>Але є твори, </a:t>
            </a:r>
            <a:r>
              <a:rPr lang="ru-RU" sz="1800" dirty="0" err="1">
                <a:solidFill>
                  <a:schemeClr val="bg2">
                    <a:lumMod val="40000"/>
                    <a:lumOff val="60000"/>
                  </a:schemeClr>
                </a:solidFill>
              </a:rPr>
              <a:t>що</a:t>
            </a:r>
            <a:r>
              <a:rPr lang="ru-RU" sz="1800" dirty="0">
                <a:solidFill>
                  <a:schemeClr val="bg2">
                    <a:lumMod val="40000"/>
                    <a:lumOff val="60000"/>
                  </a:schemeClr>
                </a:solidFill>
              </a:rPr>
              <a:t> </a:t>
            </a:r>
            <a:r>
              <a:rPr lang="ru-RU" sz="1800" dirty="0" err="1">
                <a:solidFill>
                  <a:schemeClr val="bg2">
                    <a:lumMod val="40000"/>
                    <a:lumOff val="60000"/>
                  </a:schemeClr>
                </a:solidFill>
              </a:rPr>
              <a:t>випали</a:t>
            </a:r>
            <a:r>
              <a:rPr lang="ru-RU" sz="1800" dirty="0">
                <a:solidFill>
                  <a:schemeClr val="bg2">
                    <a:lumMod val="40000"/>
                    <a:lumOff val="60000"/>
                  </a:schemeClr>
                </a:solidFill>
              </a:rPr>
              <a:t> з поля </a:t>
            </a:r>
            <a:r>
              <a:rPr lang="ru-RU" sz="1800" dirty="0" err="1">
                <a:solidFill>
                  <a:schemeClr val="bg2">
                    <a:lumMod val="40000"/>
                    <a:lumOff val="60000"/>
                  </a:schemeClr>
                </a:solidFill>
              </a:rPr>
              <a:t>зору</a:t>
            </a:r>
            <a:r>
              <a:rPr lang="ru-RU" sz="1800" dirty="0">
                <a:solidFill>
                  <a:schemeClr val="bg2">
                    <a:lumMod val="40000"/>
                    <a:lumOff val="60000"/>
                  </a:schemeClr>
                </a:solidFill>
              </a:rPr>
              <a:t> </a:t>
            </a:r>
            <a:r>
              <a:rPr lang="ru-RU" sz="1800" dirty="0" err="1">
                <a:solidFill>
                  <a:schemeClr val="bg2">
                    <a:lumMod val="40000"/>
                    <a:lumOff val="60000"/>
                  </a:schemeClr>
                </a:solidFill>
              </a:rPr>
              <a:t>дослідників</a:t>
            </a:r>
            <a:r>
              <a:rPr lang="ru-RU" sz="1800" dirty="0">
                <a:solidFill>
                  <a:schemeClr val="bg2">
                    <a:lumMod val="40000"/>
                    <a:lumOff val="60000"/>
                  </a:schemeClr>
                </a:solidFill>
              </a:rPr>
              <a:t>. </a:t>
            </a:r>
            <a:r>
              <a:rPr lang="ru-RU" sz="1800" dirty="0" err="1">
                <a:solidFill>
                  <a:schemeClr val="bg2">
                    <a:lumMod val="40000"/>
                    <a:lumOff val="60000"/>
                  </a:schemeClr>
                </a:solidFill>
              </a:rPr>
              <a:t>Серед</a:t>
            </a:r>
            <a:r>
              <a:rPr lang="ru-RU" sz="1800" dirty="0">
                <a:solidFill>
                  <a:schemeClr val="bg2">
                    <a:lumMod val="40000"/>
                    <a:lumOff val="60000"/>
                  </a:schemeClr>
                </a:solidFill>
              </a:rPr>
              <a:t> них є </a:t>
            </a:r>
            <a:r>
              <a:rPr lang="ru-RU" sz="1800" dirty="0" err="1">
                <a:solidFill>
                  <a:schemeClr val="bg2">
                    <a:lumMod val="40000"/>
                    <a:lumOff val="60000"/>
                  </a:schemeClr>
                </a:solidFill>
              </a:rPr>
              <a:t>значущі</a:t>
            </a:r>
            <a:r>
              <a:rPr lang="ru-RU" sz="1800" dirty="0">
                <a:solidFill>
                  <a:schemeClr val="bg2">
                    <a:lumMod val="40000"/>
                    <a:lumOff val="60000"/>
                  </a:schemeClr>
                </a:solidFill>
              </a:rPr>
              <a:t>. Так, в </a:t>
            </a:r>
            <a:r>
              <a:rPr lang="ru-RU" sz="1800" dirty="0" err="1">
                <a:solidFill>
                  <a:schemeClr val="bg2">
                    <a:lumMod val="40000"/>
                    <a:lumOff val="60000"/>
                  </a:schemeClr>
                </a:solidFill>
              </a:rPr>
              <a:t>місті</a:t>
            </a:r>
            <a:r>
              <a:rPr lang="ru-RU" sz="1800" dirty="0">
                <a:solidFill>
                  <a:schemeClr val="bg2">
                    <a:lumMod val="40000"/>
                    <a:lumOff val="60000"/>
                  </a:schemeClr>
                </a:solidFill>
              </a:rPr>
              <a:t> </a:t>
            </a:r>
            <a:r>
              <a:rPr lang="ru-RU" sz="1800" dirty="0" err="1">
                <a:solidFill>
                  <a:schemeClr val="bg2">
                    <a:lumMod val="40000"/>
                    <a:lumOff val="60000"/>
                  </a:schemeClr>
                </a:solidFill>
              </a:rPr>
              <a:t>Жовква</a:t>
            </a:r>
            <a:r>
              <a:rPr lang="ru-RU" sz="1800" dirty="0">
                <a:solidFill>
                  <a:schemeClr val="bg2">
                    <a:lumMod val="40000"/>
                    <a:lumOff val="60000"/>
                  </a:schemeClr>
                </a:solidFill>
              </a:rPr>
              <a:t> </a:t>
            </a:r>
            <a:r>
              <a:rPr lang="ru-RU" sz="1800" dirty="0" err="1">
                <a:solidFill>
                  <a:schemeClr val="bg2">
                    <a:lumMod val="40000"/>
                    <a:lumOff val="60000"/>
                  </a:schemeClr>
                </a:solidFill>
              </a:rPr>
              <a:t>зберіглися</a:t>
            </a:r>
            <a:r>
              <a:rPr lang="ru-RU" sz="1800" dirty="0">
                <a:solidFill>
                  <a:schemeClr val="bg2">
                    <a:lumMod val="40000"/>
                    <a:lumOff val="60000"/>
                  </a:schemeClr>
                </a:solidFill>
              </a:rPr>
              <a:t> два </a:t>
            </a:r>
            <a:r>
              <a:rPr lang="ru-RU" sz="1800" dirty="0" err="1">
                <a:solidFill>
                  <a:schemeClr val="bg2">
                    <a:lumMod val="40000"/>
                    <a:lumOff val="60000"/>
                  </a:schemeClr>
                </a:solidFill>
              </a:rPr>
              <a:t>надгробки</a:t>
            </a:r>
            <a:r>
              <a:rPr lang="ru-RU" sz="1800" dirty="0">
                <a:solidFill>
                  <a:schemeClr val="bg2">
                    <a:lumMod val="40000"/>
                    <a:lumOff val="60000"/>
                  </a:schemeClr>
                </a:solidFill>
              </a:rPr>
              <a:t> </a:t>
            </a:r>
            <a:r>
              <a:rPr lang="ru-RU" sz="1800" dirty="0" err="1">
                <a:solidFill>
                  <a:schemeClr val="bg2">
                    <a:lumMod val="40000"/>
                    <a:lumOff val="60000"/>
                  </a:schemeClr>
                </a:solidFill>
              </a:rPr>
              <a:t>роботи</a:t>
            </a:r>
            <a:r>
              <a:rPr lang="ru-RU" sz="1800" dirty="0">
                <a:solidFill>
                  <a:schemeClr val="bg2">
                    <a:lumMod val="40000"/>
                    <a:lumOff val="60000"/>
                  </a:schemeClr>
                </a:solidFill>
              </a:rPr>
              <a:t> Андреаса </a:t>
            </a:r>
            <a:r>
              <a:rPr lang="ru-RU" sz="1800" dirty="0" err="1">
                <a:solidFill>
                  <a:schemeClr val="bg2">
                    <a:lumMod val="40000"/>
                    <a:lumOff val="60000"/>
                  </a:schemeClr>
                </a:solidFill>
              </a:rPr>
              <a:t>Шлютера</a:t>
            </a:r>
            <a:r>
              <a:rPr lang="ru-RU" sz="1800" dirty="0">
                <a:solidFill>
                  <a:schemeClr val="bg2">
                    <a:lumMod val="40000"/>
                    <a:lumOff val="60000"/>
                  </a:schemeClr>
                </a:solidFill>
              </a:rPr>
              <a:t>, </a:t>
            </a:r>
            <a:r>
              <a:rPr lang="ru-RU" sz="1800" dirty="0" err="1">
                <a:solidFill>
                  <a:schemeClr val="bg2">
                    <a:lumMod val="40000"/>
                    <a:lumOff val="60000"/>
                  </a:schemeClr>
                </a:solidFill>
              </a:rPr>
              <a:t>знакової</a:t>
            </a:r>
            <a:r>
              <a:rPr lang="ru-RU" sz="1800" dirty="0">
                <a:solidFill>
                  <a:schemeClr val="bg2">
                    <a:lumMod val="40000"/>
                    <a:lumOff val="60000"/>
                  </a:schemeClr>
                </a:solidFill>
              </a:rPr>
              <a:t> </a:t>
            </a:r>
            <a:r>
              <a:rPr lang="ru-RU" sz="1800" dirty="0" err="1">
                <a:solidFill>
                  <a:schemeClr val="bg2">
                    <a:lumMod val="40000"/>
                    <a:lumOff val="60000"/>
                  </a:schemeClr>
                </a:solidFill>
              </a:rPr>
              <a:t>постаті</a:t>
            </a:r>
            <a:r>
              <a:rPr lang="ru-RU" sz="1800" dirty="0">
                <a:solidFill>
                  <a:schemeClr val="bg2">
                    <a:lumMod val="40000"/>
                    <a:lumOff val="60000"/>
                  </a:schemeClr>
                </a:solidFill>
              </a:rPr>
              <a:t> в </a:t>
            </a:r>
            <a:r>
              <a:rPr lang="ru-RU" sz="1800" dirty="0" err="1">
                <a:solidFill>
                  <a:schemeClr val="bg2">
                    <a:lumMod val="40000"/>
                    <a:lumOff val="60000"/>
                  </a:schemeClr>
                </a:solidFill>
              </a:rPr>
              <a:t>мистецтві</a:t>
            </a:r>
            <a:r>
              <a:rPr lang="ru-RU" sz="1800" dirty="0">
                <a:solidFill>
                  <a:schemeClr val="bg2">
                    <a:lumMod val="40000"/>
                    <a:lumOff val="60000"/>
                  </a:schemeClr>
                </a:solidFill>
              </a:rPr>
              <a:t> </a:t>
            </a:r>
            <a:r>
              <a:rPr lang="ru-RU" sz="1800" dirty="0" err="1">
                <a:solidFill>
                  <a:schemeClr val="bg2">
                    <a:lumMod val="40000"/>
                    <a:lumOff val="60000"/>
                  </a:schemeClr>
                </a:solidFill>
              </a:rPr>
              <a:t>бароко</a:t>
            </a:r>
            <a:r>
              <a:rPr lang="ru-RU" sz="1800" dirty="0">
                <a:solidFill>
                  <a:schemeClr val="bg2">
                    <a:lumMod val="40000"/>
                    <a:lumOff val="60000"/>
                  </a:schemeClr>
                </a:solidFill>
              </a:rPr>
              <a:t>. </a:t>
            </a:r>
            <a:r>
              <a:rPr lang="ru-RU" sz="1800" dirty="0" err="1">
                <a:solidFill>
                  <a:schemeClr val="bg2">
                    <a:lumMod val="40000"/>
                    <a:lumOff val="60000"/>
                  </a:schemeClr>
                </a:solidFill>
              </a:rPr>
              <a:t>Зберегти</a:t>
            </a:r>
            <a:r>
              <a:rPr lang="ru-RU" sz="1800" dirty="0">
                <a:solidFill>
                  <a:schemeClr val="bg2">
                    <a:lumMod val="40000"/>
                    <a:lumOff val="60000"/>
                  </a:schemeClr>
                </a:solidFill>
              </a:rPr>
              <a:t>, </a:t>
            </a:r>
            <a:r>
              <a:rPr lang="ru-RU" sz="1800" dirty="0" err="1">
                <a:solidFill>
                  <a:schemeClr val="bg2">
                    <a:lumMod val="40000"/>
                    <a:lumOff val="60000"/>
                  </a:schemeClr>
                </a:solidFill>
              </a:rPr>
              <a:t>вивчити</a:t>
            </a:r>
            <a:r>
              <a:rPr lang="ru-RU" sz="1800" dirty="0">
                <a:solidFill>
                  <a:schemeClr val="bg2">
                    <a:lumMod val="40000"/>
                    <a:lumOff val="60000"/>
                  </a:schemeClr>
                </a:solidFill>
              </a:rPr>
              <a:t> і </a:t>
            </a:r>
            <a:r>
              <a:rPr lang="ru-RU" sz="1800" dirty="0" err="1">
                <a:solidFill>
                  <a:schemeClr val="bg2">
                    <a:lumMod val="40000"/>
                    <a:lumOff val="60000"/>
                  </a:schemeClr>
                </a:solidFill>
              </a:rPr>
              <a:t>зробити</a:t>
            </a:r>
            <a:r>
              <a:rPr lang="ru-RU" sz="1800" dirty="0">
                <a:solidFill>
                  <a:schemeClr val="bg2">
                    <a:lumMod val="40000"/>
                    <a:lumOff val="60000"/>
                  </a:schemeClr>
                </a:solidFill>
              </a:rPr>
              <a:t> </a:t>
            </a:r>
            <a:r>
              <a:rPr lang="ru-RU" sz="1800" dirty="0" err="1">
                <a:solidFill>
                  <a:schemeClr val="bg2">
                    <a:lumMod val="40000"/>
                    <a:lumOff val="60000"/>
                  </a:schemeClr>
                </a:solidFill>
              </a:rPr>
              <a:t>копії</a:t>
            </a:r>
            <a:r>
              <a:rPr lang="ru-RU" sz="1800" dirty="0">
                <a:solidFill>
                  <a:schemeClr val="bg2">
                    <a:lumMod val="40000"/>
                    <a:lumOff val="60000"/>
                  </a:schemeClr>
                </a:solidFill>
              </a:rPr>
              <a:t> тих </a:t>
            </a:r>
            <a:r>
              <a:rPr lang="ru-RU" sz="1800" dirty="0" err="1">
                <a:solidFill>
                  <a:schemeClr val="bg2">
                    <a:lumMod val="40000"/>
                    <a:lumOff val="60000"/>
                  </a:schemeClr>
                </a:solidFill>
              </a:rPr>
              <a:t>надгробків</a:t>
            </a:r>
            <a:r>
              <a:rPr lang="ru-RU" sz="1800" dirty="0">
                <a:solidFill>
                  <a:schemeClr val="bg2">
                    <a:lumMod val="40000"/>
                    <a:lumOff val="60000"/>
                  </a:schemeClr>
                </a:solidFill>
              </a:rPr>
              <a:t> — </a:t>
            </a:r>
            <a:r>
              <a:rPr lang="ru-RU" sz="1800" dirty="0" err="1">
                <a:solidFill>
                  <a:schemeClr val="bg2">
                    <a:lumMod val="40000"/>
                    <a:lumOff val="60000"/>
                  </a:schemeClr>
                </a:solidFill>
              </a:rPr>
              <a:t>завдання</a:t>
            </a:r>
            <a:r>
              <a:rPr lang="ru-RU" sz="1800" dirty="0">
                <a:solidFill>
                  <a:schemeClr val="bg2">
                    <a:lumMod val="40000"/>
                    <a:lumOff val="60000"/>
                  </a:schemeClr>
                </a:solidFill>
              </a:rPr>
              <a:t> </a:t>
            </a:r>
            <a:r>
              <a:rPr lang="ru-RU" sz="1800" dirty="0" err="1">
                <a:solidFill>
                  <a:schemeClr val="bg2">
                    <a:lumMod val="40000"/>
                    <a:lumOff val="60000"/>
                  </a:schemeClr>
                </a:solidFill>
              </a:rPr>
              <a:t>невідкладне</a:t>
            </a:r>
            <a:r>
              <a:rPr lang="ru-RU" sz="1600" dirty="0">
                <a:solidFill>
                  <a:schemeClr val="bg2">
                    <a:lumMod val="40000"/>
                    <a:lumOff val="60000"/>
                  </a:schemeClr>
                </a:solidFill>
              </a:rPr>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7769" y="284266"/>
            <a:ext cx="4844659" cy="5408195"/>
          </a:xfrm>
        </p:spPr>
      </p:pic>
      <p:sp>
        <p:nvSpPr>
          <p:cNvPr id="5" name="Прямоугольник 4"/>
          <p:cNvSpPr/>
          <p:nvPr/>
        </p:nvSpPr>
        <p:spPr>
          <a:xfrm>
            <a:off x="5829837" y="5845814"/>
            <a:ext cx="6096000" cy="646331"/>
          </a:xfrm>
          <a:prstGeom prst="rect">
            <a:avLst/>
          </a:prstGeom>
        </p:spPr>
        <p:txBody>
          <a:bodyPr>
            <a:spAutoFit/>
          </a:bodyPr>
          <a:lstStyle/>
          <a:p>
            <a:r>
              <a:rPr lang="ru-RU" dirty="0" err="1"/>
              <a:t>Колишній</a:t>
            </a:r>
            <a:r>
              <a:rPr lang="ru-RU" dirty="0"/>
              <a:t> </a:t>
            </a:r>
            <a:r>
              <a:rPr lang="ru-RU" dirty="0" err="1"/>
              <a:t>Домініканський</a:t>
            </a:r>
            <a:r>
              <a:rPr lang="ru-RU" dirty="0"/>
              <a:t> костел, </a:t>
            </a:r>
            <a:r>
              <a:rPr lang="ru-RU" dirty="0" err="1"/>
              <a:t>Жовква</a:t>
            </a:r>
            <a:r>
              <a:rPr lang="ru-RU" dirty="0"/>
              <a:t>. </a:t>
            </a:r>
            <a:r>
              <a:rPr lang="ru-RU" dirty="0" err="1"/>
              <a:t>Надгробок</a:t>
            </a:r>
            <a:r>
              <a:rPr lang="ru-RU" dirty="0"/>
              <a:t> Марка </a:t>
            </a:r>
            <a:r>
              <a:rPr lang="ru-RU" dirty="0" err="1"/>
              <a:t>Собеського</a:t>
            </a:r>
            <a:r>
              <a:rPr lang="ru-RU" dirty="0"/>
              <a:t> </a:t>
            </a:r>
            <a:r>
              <a:rPr lang="ru-RU" dirty="0" err="1"/>
              <a:t>роботи</a:t>
            </a:r>
            <a:r>
              <a:rPr lang="ru-RU" dirty="0"/>
              <a:t> Андреаса </a:t>
            </a:r>
            <a:r>
              <a:rPr lang="ru-RU" dirty="0" err="1"/>
              <a:t>Шлютера</a:t>
            </a:r>
            <a:r>
              <a:rPr lang="ru-RU" dirty="0"/>
              <a:t>.</a:t>
            </a:r>
          </a:p>
        </p:txBody>
      </p:sp>
    </p:spTree>
    <p:extLst>
      <p:ext uri="{BB962C8B-B14F-4D97-AF65-F5344CB8AC3E}">
        <p14:creationId xmlns:p14="http://schemas.microsoft.com/office/powerpoint/2010/main" val="742567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err="1" smtClean="0"/>
              <a:t>Класици́зм</a:t>
            </a:r>
            <a:r>
              <a:rPr lang="ru-RU" sz="2800" dirty="0" smtClean="0"/>
              <a:t>— </a:t>
            </a:r>
            <a:r>
              <a:rPr lang="ru-RU" sz="2800" dirty="0" err="1"/>
              <a:t>напрям</a:t>
            </a:r>
            <a:r>
              <a:rPr lang="ru-RU" sz="2800" dirty="0"/>
              <a:t> в </a:t>
            </a:r>
            <a:r>
              <a:rPr lang="ru-RU" sz="2800" dirty="0" err="1"/>
              <a:t>європейському</a:t>
            </a:r>
            <a:r>
              <a:rPr lang="ru-RU" sz="2800" dirty="0"/>
              <a:t> </a:t>
            </a:r>
            <a:r>
              <a:rPr lang="ru-RU" sz="2800" dirty="0" err="1"/>
              <a:t>мистецтві</a:t>
            </a:r>
            <a:r>
              <a:rPr lang="ru-RU" sz="2800" dirty="0"/>
              <a:t>, </a:t>
            </a:r>
            <a:r>
              <a:rPr lang="ru-RU" sz="2800" dirty="0" err="1"/>
              <a:t>який</a:t>
            </a:r>
            <a:r>
              <a:rPr lang="ru-RU" sz="2800" dirty="0"/>
              <a:t> </a:t>
            </a:r>
            <a:r>
              <a:rPr lang="ru-RU" sz="2800" dirty="0" err="1"/>
              <a:t>уперше</a:t>
            </a:r>
            <a:r>
              <a:rPr lang="ru-RU" sz="2800" dirty="0"/>
              <a:t> заявив про себе в </a:t>
            </a:r>
            <a:r>
              <a:rPr lang="ru-RU" sz="2800" dirty="0" err="1"/>
              <a:t>італійській</a:t>
            </a:r>
            <a:r>
              <a:rPr lang="ru-RU" sz="2800" dirty="0"/>
              <a:t> </a:t>
            </a:r>
            <a:r>
              <a:rPr lang="ru-RU" sz="2800" dirty="0" err="1"/>
              <a:t>культурі</a:t>
            </a:r>
            <a:r>
              <a:rPr lang="ru-RU" sz="2800" dirty="0"/>
              <a:t> </a:t>
            </a:r>
            <a:r>
              <a:rPr lang="en-US" sz="2800" dirty="0"/>
              <a:t>XVI-</a:t>
            </a:r>
            <a:r>
              <a:rPr lang="ru-RU" sz="2800" dirty="0" err="1"/>
              <a:t>го</a:t>
            </a:r>
            <a:r>
              <a:rPr lang="ru-RU" sz="2800" dirty="0"/>
              <a:t> ст. </a:t>
            </a:r>
            <a:r>
              <a:rPr lang="ru-RU" sz="2800" dirty="0" err="1"/>
              <a:t>Найбільшого</a:t>
            </a:r>
            <a:r>
              <a:rPr lang="ru-RU" sz="2800" dirty="0"/>
              <a:t> </a:t>
            </a:r>
            <a:r>
              <a:rPr lang="ru-RU" sz="2800" dirty="0" err="1"/>
              <a:t>розквіту</a:t>
            </a:r>
            <a:r>
              <a:rPr lang="ru-RU" sz="2800" dirty="0"/>
              <a:t> </a:t>
            </a:r>
            <a:r>
              <a:rPr lang="ru-RU" sz="2800" dirty="0" err="1"/>
              <a:t>досягає</a:t>
            </a:r>
            <a:r>
              <a:rPr lang="ru-RU" sz="2800" dirty="0"/>
              <a:t> у </a:t>
            </a:r>
            <a:r>
              <a:rPr lang="ru-RU" sz="2800" dirty="0" err="1"/>
              <a:t>Франції</a:t>
            </a:r>
            <a:r>
              <a:rPr lang="ru-RU" sz="2800" dirty="0"/>
              <a:t> (</a:t>
            </a:r>
            <a:r>
              <a:rPr lang="en-US" sz="2800" dirty="0"/>
              <a:t>XVII </a:t>
            </a:r>
            <a:r>
              <a:rPr lang="ru-RU" sz="2800" dirty="0"/>
              <a:t>ст.).</a:t>
            </a:r>
          </a:p>
        </p:txBody>
      </p:sp>
      <p:sp>
        <p:nvSpPr>
          <p:cNvPr id="3" name="Объект 2"/>
          <p:cNvSpPr>
            <a:spLocks noGrp="1"/>
          </p:cNvSpPr>
          <p:nvPr>
            <p:ph idx="1"/>
          </p:nvPr>
        </p:nvSpPr>
        <p:spPr/>
        <p:txBody>
          <a:bodyPr/>
          <a:lstStyle/>
          <a:p>
            <a:r>
              <a:rPr lang="ru-RU" dirty="0"/>
              <a:t>Для </a:t>
            </a:r>
            <a:r>
              <a:rPr lang="ru-RU" dirty="0" err="1"/>
              <a:t>класицизму</a:t>
            </a:r>
            <a:r>
              <a:rPr lang="ru-RU" dirty="0"/>
              <a:t> характерна </a:t>
            </a:r>
            <a:r>
              <a:rPr lang="ru-RU" dirty="0" err="1"/>
              <a:t>орієнтація</a:t>
            </a:r>
            <a:r>
              <a:rPr lang="ru-RU" dirty="0"/>
              <a:t> на </a:t>
            </a:r>
            <a:r>
              <a:rPr lang="ru-RU" dirty="0" err="1"/>
              <a:t>античну</a:t>
            </a:r>
            <a:r>
              <a:rPr lang="ru-RU" dirty="0"/>
              <a:t> </a:t>
            </a:r>
            <a:r>
              <a:rPr lang="ru-RU" dirty="0" err="1"/>
              <a:t>літературу</a:t>
            </a:r>
            <a:r>
              <a:rPr lang="ru-RU" dirty="0"/>
              <a:t>, яка </a:t>
            </a:r>
            <a:r>
              <a:rPr lang="ru-RU" dirty="0" err="1"/>
              <a:t>проголошувалася</a:t>
            </a:r>
            <a:r>
              <a:rPr lang="ru-RU" dirty="0"/>
              <a:t> </a:t>
            </a:r>
            <a:r>
              <a:rPr lang="ru-RU" dirty="0" err="1"/>
              <a:t>ідеальною</a:t>
            </a:r>
            <a:r>
              <a:rPr lang="ru-RU" dirty="0"/>
              <a:t>, </a:t>
            </a:r>
            <a:r>
              <a:rPr lang="ru-RU" dirty="0" err="1"/>
              <a:t>класичною</a:t>
            </a:r>
            <a:r>
              <a:rPr lang="ru-RU" dirty="0"/>
              <a:t>, </a:t>
            </a:r>
            <a:r>
              <a:rPr lang="ru-RU" dirty="0" err="1"/>
              <a:t>гідною</a:t>
            </a:r>
            <a:r>
              <a:rPr lang="ru-RU" dirty="0"/>
              <a:t> </a:t>
            </a:r>
            <a:r>
              <a:rPr lang="ru-RU" dirty="0" err="1"/>
              <a:t>наслідування</a:t>
            </a:r>
            <a:r>
              <a:rPr lang="ru-RU" dirty="0"/>
              <a:t>. </a:t>
            </a:r>
            <a:r>
              <a:rPr lang="ru-RU" dirty="0" err="1"/>
              <a:t>Теоретичним</a:t>
            </a:r>
            <a:r>
              <a:rPr lang="ru-RU" dirty="0"/>
              <a:t> </a:t>
            </a:r>
            <a:r>
              <a:rPr lang="ru-RU" dirty="0" err="1"/>
              <a:t>підґрунтям</a:t>
            </a:r>
            <a:r>
              <a:rPr lang="ru-RU" dirty="0"/>
              <a:t> </a:t>
            </a:r>
            <a:r>
              <a:rPr lang="ru-RU" dirty="0" err="1"/>
              <a:t>класицизму</a:t>
            </a:r>
            <a:r>
              <a:rPr lang="ru-RU" dirty="0"/>
              <a:t> </a:t>
            </a:r>
            <a:r>
              <a:rPr lang="ru-RU" dirty="0" err="1"/>
              <a:t>була</a:t>
            </a:r>
            <a:r>
              <a:rPr lang="ru-RU" dirty="0"/>
              <a:t> </a:t>
            </a:r>
            <a:r>
              <a:rPr lang="ru-RU" dirty="0" err="1"/>
              <a:t>антична</a:t>
            </a:r>
            <a:r>
              <a:rPr lang="ru-RU" dirty="0"/>
              <a:t> </a:t>
            </a:r>
            <a:r>
              <a:rPr lang="ru-RU" dirty="0" err="1"/>
              <a:t>теорія</a:t>
            </a:r>
            <a:r>
              <a:rPr lang="ru-RU" dirty="0"/>
              <a:t> </a:t>
            </a:r>
            <a:r>
              <a:rPr lang="ru-RU" dirty="0" err="1"/>
              <a:t>поетики</a:t>
            </a:r>
            <a:r>
              <a:rPr lang="ru-RU" dirty="0"/>
              <a:t> і </a:t>
            </a:r>
            <a:r>
              <a:rPr lang="ru-RU" dirty="0" err="1"/>
              <a:t>насамперед</a:t>
            </a:r>
            <a:r>
              <a:rPr lang="ru-RU" dirty="0"/>
              <a:t> «</a:t>
            </a:r>
            <a:r>
              <a:rPr lang="ru-RU" dirty="0" err="1"/>
              <a:t>Поетика</a:t>
            </a:r>
            <a:r>
              <a:rPr lang="ru-RU" dirty="0"/>
              <a:t>» </a:t>
            </a:r>
            <a:r>
              <a:rPr lang="ru-RU" dirty="0" err="1"/>
              <a:t>Арістотеля</a:t>
            </a:r>
            <a:r>
              <a:rPr lang="ru-RU" dirty="0"/>
              <a:t>, </a:t>
            </a:r>
            <a:r>
              <a:rPr lang="ru-RU" dirty="0" err="1"/>
              <a:t>теоретичні</a:t>
            </a:r>
            <a:r>
              <a:rPr lang="ru-RU" dirty="0"/>
              <a:t> засади </a:t>
            </a:r>
            <a:r>
              <a:rPr lang="ru-RU" dirty="0" err="1"/>
              <a:t>якого</a:t>
            </a:r>
            <a:r>
              <a:rPr lang="ru-RU" dirty="0"/>
              <a:t> </a:t>
            </a:r>
            <a:r>
              <a:rPr lang="ru-RU" dirty="0" err="1"/>
              <a:t>втілювала</a:t>
            </a:r>
            <a:r>
              <a:rPr lang="ru-RU" dirty="0"/>
              <a:t> </a:t>
            </a:r>
            <a:r>
              <a:rPr lang="ru-RU" dirty="0" err="1"/>
              <a:t>французька</a:t>
            </a:r>
            <a:r>
              <a:rPr lang="ru-RU" dirty="0"/>
              <a:t> «Плеяда» (</a:t>
            </a:r>
            <a:r>
              <a:rPr lang="en-US" dirty="0"/>
              <a:t>XVII </a:t>
            </a:r>
            <a:r>
              <a:rPr lang="ru-RU" dirty="0"/>
              <a:t>ст.). У </a:t>
            </a:r>
            <a:r>
              <a:rPr lang="ru-RU" dirty="0" err="1"/>
              <a:t>виробленні</a:t>
            </a:r>
            <a:r>
              <a:rPr lang="ru-RU" dirty="0"/>
              <a:t> </a:t>
            </a:r>
            <a:r>
              <a:rPr lang="ru-RU" dirty="0" err="1"/>
              <a:t>своїх</a:t>
            </a:r>
            <a:r>
              <a:rPr lang="ru-RU" dirty="0"/>
              <a:t> </a:t>
            </a:r>
            <a:r>
              <a:rPr lang="ru-RU" dirty="0" err="1"/>
              <a:t>загальнотеоретичних</a:t>
            </a:r>
            <a:r>
              <a:rPr lang="ru-RU" dirty="0"/>
              <a:t> </a:t>
            </a:r>
            <a:r>
              <a:rPr lang="ru-RU" dirty="0" err="1"/>
              <a:t>програм</a:t>
            </a:r>
            <a:r>
              <a:rPr lang="ru-RU" dirty="0"/>
              <a:t>, особливо в </a:t>
            </a:r>
            <a:r>
              <a:rPr lang="ru-RU" dirty="0" err="1"/>
              <a:t>галузі</a:t>
            </a:r>
            <a:r>
              <a:rPr lang="ru-RU" dirty="0"/>
              <a:t> жанру і стилю, </a:t>
            </a:r>
            <a:r>
              <a:rPr lang="ru-RU" dirty="0" err="1"/>
              <a:t>класицизм</a:t>
            </a:r>
            <a:r>
              <a:rPr lang="ru-RU" dirty="0"/>
              <a:t> </a:t>
            </a:r>
            <a:r>
              <a:rPr lang="ru-RU" dirty="0" err="1"/>
              <a:t>спирався</a:t>
            </a:r>
            <a:r>
              <a:rPr lang="ru-RU" dirty="0"/>
              <a:t> і на </a:t>
            </a:r>
            <a:r>
              <a:rPr lang="ru-RU" dirty="0" err="1"/>
              <a:t>філософію</a:t>
            </a:r>
            <a:r>
              <a:rPr lang="ru-RU" dirty="0"/>
              <a:t> </a:t>
            </a:r>
            <a:r>
              <a:rPr lang="ru-RU" dirty="0" err="1"/>
              <a:t>раціоналізму</a:t>
            </a:r>
            <a:r>
              <a:rPr lang="ru-RU" dirty="0"/>
              <a:t>.</a:t>
            </a:r>
          </a:p>
        </p:txBody>
      </p:sp>
    </p:spTree>
    <p:extLst>
      <p:ext uri="{BB962C8B-B14F-4D97-AF65-F5344CB8AC3E}">
        <p14:creationId xmlns:p14="http://schemas.microsoft.com/office/powerpoint/2010/main" val="1479215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336" y="223234"/>
            <a:ext cx="10353761" cy="935865"/>
          </a:xfrm>
        </p:spPr>
        <p:txBody>
          <a:bodyPr/>
          <a:lstStyle/>
          <a:p>
            <a:pPr algn="l"/>
            <a:r>
              <a:rPr lang="ru-RU" dirty="0" err="1">
                <a:solidFill>
                  <a:schemeClr val="accent4">
                    <a:lumMod val="50000"/>
                  </a:schemeClr>
                </a:solidFill>
              </a:rPr>
              <a:t>Визначальні</a:t>
            </a:r>
            <a:r>
              <a:rPr lang="ru-RU" dirty="0">
                <a:solidFill>
                  <a:schemeClr val="accent4">
                    <a:lumMod val="50000"/>
                  </a:schemeClr>
                </a:solidFill>
              </a:rPr>
              <a:t> </a:t>
            </a:r>
            <a:r>
              <a:rPr lang="ru-RU" dirty="0" err="1">
                <a:solidFill>
                  <a:schemeClr val="accent4">
                    <a:lumMod val="50000"/>
                  </a:schemeClr>
                </a:solidFill>
              </a:rPr>
              <a:t>риси</a:t>
            </a:r>
            <a:r>
              <a:rPr lang="ru-RU" dirty="0">
                <a:solidFill>
                  <a:schemeClr val="accent4">
                    <a:lumMod val="50000"/>
                  </a:schemeClr>
                </a:solidFill>
              </a:rPr>
              <a:t> </a:t>
            </a:r>
            <a:r>
              <a:rPr lang="ru-RU" dirty="0" err="1">
                <a:solidFill>
                  <a:schemeClr val="accent4">
                    <a:lumMod val="50000"/>
                  </a:schemeClr>
                </a:solidFill>
              </a:rPr>
              <a:t>класицизму</a:t>
            </a:r>
            <a:r>
              <a:rPr lang="ru-RU" dirty="0">
                <a:solidFill>
                  <a:schemeClr val="accent4">
                    <a:lumMod val="50000"/>
                  </a:schemeClr>
                </a:solidFill>
              </a:rPr>
              <a:t>:</a:t>
            </a:r>
          </a:p>
        </p:txBody>
      </p:sp>
      <p:sp>
        <p:nvSpPr>
          <p:cNvPr id="3" name="Объект 2"/>
          <p:cNvSpPr>
            <a:spLocks noGrp="1"/>
          </p:cNvSpPr>
          <p:nvPr>
            <p:ph idx="1"/>
          </p:nvPr>
        </p:nvSpPr>
        <p:spPr>
          <a:xfrm>
            <a:off x="501671" y="953037"/>
            <a:ext cx="10353762" cy="3695136"/>
          </a:xfrm>
        </p:spPr>
        <p:txBody>
          <a:bodyPr>
            <a:noAutofit/>
          </a:bodyPr>
          <a:lstStyle/>
          <a:p>
            <a:r>
              <a:rPr lang="ru-RU" sz="1800" dirty="0" err="1"/>
              <a:t>раціоналізм</a:t>
            </a:r>
            <a:r>
              <a:rPr lang="ru-RU" sz="1800" dirty="0"/>
              <a:t> (</a:t>
            </a:r>
            <a:r>
              <a:rPr lang="ru-RU" sz="1800" dirty="0" err="1"/>
              <a:t>прагнення</a:t>
            </a:r>
            <a:r>
              <a:rPr lang="ru-RU" sz="1800" dirty="0"/>
              <a:t> </a:t>
            </a:r>
            <a:r>
              <a:rPr lang="ru-RU" sz="1800" dirty="0" err="1"/>
              <a:t>будувати</a:t>
            </a:r>
            <a:r>
              <a:rPr lang="ru-RU" sz="1800" dirty="0"/>
              <a:t> </a:t>
            </a:r>
            <a:r>
              <a:rPr lang="ru-RU" sz="1800" dirty="0" err="1"/>
              <a:t>художні</a:t>
            </a:r>
            <a:r>
              <a:rPr lang="ru-RU" sz="1800" dirty="0"/>
              <a:t> твори на засадах </a:t>
            </a:r>
            <a:r>
              <a:rPr lang="ru-RU" sz="1800" dirty="0" err="1"/>
              <a:t>розуму</a:t>
            </a:r>
            <a:r>
              <a:rPr lang="ru-RU" sz="1800" dirty="0"/>
              <a:t>, </a:t>
            </a:r>
            <a:r>
              <a:rPr lang="ru-RU" sz="1800" dirty="0" err="1"/>
              <a:t>ігнорування</a:t>
            </a:r>
            <a:r>
              <a:rPr lang="ru-RU" sz="1800" dirty="0"/>
              <a:t> </a:t>
            </a:r>
            <a:r>
              <a:rPr lang="ru-RU" sz="1800" dirty="0" err="1"/>
              <a:t>особистих</a:t>
            </a:r>
            <a:r>
              <a:rPr lang="ru-RU" sz="1800" dirty="0"/>
              <a:t> </a:t>
            </a:r>
            <a:r>
              <a:rPr lang="ru-RU" sz="1800" dirty="0" err="1"/>
              <a:t>почуттів</a:t>
            </a:r>
            <a:r>
              <a:rPr lang="ru-RU" sz="1800" dirty="0"/>
              <a:t>);</a:t>
            </a:r>
          </a:p>
          <a:p>
            <a:r>
              <a:rPr lang="ru-RU" sz="1800" dirty="0" err="1"/>
              <a:t>наслідування</a:t>
            </a:r>
            <a:r>
              <a:rPr lang="ru-RU" sz="1800" dirty="0"/>
              <a:t> </a:t>
            </a:r>
            <a:r>
              <a:rPr lang="ru-RU" sz="1800" dirty="0" err="1"/>
              <a:t>зразків</a:t>
            </a:r>
            <a:r>
              <a:rPr lang="ru-RU" sz="1800" dirty="0"/>
              <a:t> античного </a:t>
            </a:r>
            <a:r>
              <a:rPr lang="ru-RU" sz="1800" dirty="0" err="1"/>
              <a:t>мистецтва</a:t>
            </a:r>
            <a:r>
              <a:rPr lang="ru-RU" sz="1800" dirty="0"/>
              <a:t>;</a:t>
            </a:r>
          </a:p>
          <a:p>
            <a:r>
              <a:rPr lang="ru-RU" sz="1800" dirty="0" err="1"/>
              <a:t>нормативність</a:t>
            </a:r>
            <a:r>
              <a:rPr lang="ru-RU" sz="1800" dirty="0"/>
              <a:t>, </a:t>
            </a:r>
            <a:r>
              <a:rPr lang="ru-RU" sz="1800" dirty="0" err="1"/>
              <a:t>встановлення</a:t>
            </a:r>
            <a:r>
              <a:rPr lang="ru-RU" sz="1800" dirty="0"/>
              <a:t> </a:t>
            </a:r>
            <a:r>
              <a:rPr lang="ru-RU" sz="1800" dirty="0" err="1"/>
              <a:t>вічних</a:t>
            </a:r>
            <a:r>
              <a:rPr lang="ru-RU" sz="1800" dirty="0"/>
              <a:t> та </a:t>
            </a:r>
            <a:r>
              <a:rPr lang="ru-RU" sz="1800" dirty="0" err="1"/>
              <a:t>непорушних</a:t>
            </a:r>
            <a:r>
              <a:rPr lang="ru-RU" sz="1800" dirty="0"/>
              <a:t> правил і </a:t>
            </a:r>
            <a:r>
              <a:rPr lang="ru-RU" sz="1800" dirty="0" err="1"/>
              <a:t>законів</a:t>
            </a:r>
            <a:r>
              <a:rPr lang="ru-RU" sz="1800" dirty="0"/>
              <a:t> (для </a:t>
            </a:r>
            <a:r>
              <a:rPr lang="ru-RU" sz="1800" dirty="0" err="1"/>
              <a:t>драматургії</a:t>
            </a:r>
            <a:r>
              <a:rPr lang="ru-RU" sz="1800" dirty="0"/>
              <a:t> — </a:t>
            </a:r>
            <a:r>
              <a:rPr lang="ru-RU" sz="1800" dirty="0" err="1"/>
              <a:t>це</a:t>
            </a:r>
            <a:r>
              <a:rPr lang="ru-RU" sz="1800" dirty="0"/>
              <a:t> закон «</a:t>
            </a:r>
            <a:r>
              <a:rPr lang="ru-RU" sz="1800" dirty="0" err="1"/>
              <a:t>трьох</a:t>
            </a:r>
            <a:r>
              <a:rPr lang="ru-RU" sz="1800" dirty="0"/>
              <a:t> </a:t>
            </a:r>
            <a:r>
              <a:rPr lang="ru-RU" sz="1800" dirty="0" err="1"/>
              <a:t>єдностей</a:t>
            </a:r>
            <a:r>
              <a:rPr lang="ru-RU" sz="1800" dirty="0"/>
              <a:t>» (</a:t>
            </a:r>
            <a:r>
              <a:rPr lang="ru-RU" sz="1800" dirty="0" err="1"/>
              <a:t>дії</a:t>
            </a:r>
            <a:r>
              <a:rPr lang="ru-RU" sz="1800" dirty="0"/>
              <a:t>, часу й </a:t>
            </a:r>
            <a:r>
              <a:rPr lang="ru-RU" sz="1800" dirty="0" err="1"/>
              <a:t>місця</a:t>
            </a:r>
            <a:r>
              <a:rPr lang="ru-RU" sz="1800" dirty="0"/>
              <a:t>);</a:t>
            </a:r>
          </a:p>
          <a:p>
            <a:r>
              <a:rPr lang="ru-RU" sz="1800" dirty="0" err="1"/>
              <a:t>обов'язкове</a:t>
            </a:r>
            <a:r>
              <a:rPr lang="ru-RU" sz="1800" dirty="0"/>
              <a:t> </a:t>
            </a:r>
            <a:r>
              <a:rPr lang="ru-RU" sz="1800" dirty="0" err="1"/>
              <a:t>дотримання</a:t>
            </a:r>
            <a:r>
              <a:rPr lang="ru-RU" sz="1800" dirty="0"/>
              <a:t> </a:t>
            </a:r>
            <a:r>
              <a:rPr lang="ru-RU" sz="1800" dirty="0" err="1"/>
              <a:t>канонічних</a:t>
            </a:r>
            <a:r>
              <a:rPr lang="ru-RU" sz="1800" dirty="0"/>
              <a:t> правил </a:t>
            </a:r>
            <a:r>
              <a:rPr lang="ru-RU" sz="1800" dirty="0" err="1"/>
              <a:t>написання</a:t>
            </a:r>
            <a:r>
              <a:rPr lang="ru-RU" sz="1800" dirty="0"/>
              <a:t> </a:t>
            </a:r>
            <a:r>
              <a:rPr lang="ru-RU" sz="1800" dirty="0" err="1"/>
              <a:t>творів</a:t>
            </a:r>
            <a:r>
              <a:rPr lang="ru-RU" sz="1800" dirty="0"/>
              <a:t> (</a:t>
            </a:r>
            <a:r>
              <a:rPr lang="ru-RU" sz="1800" dirty="0" err="1"/>
              <a:t>зображення</a:t>
            </a:r>
            <a:r>
              <a:rPr lang="ru-RU" sz="1800" dirty="0"/>
              <a:t> героя </a:t>
            </a:r>
            <a:r>
              <a:rPr lang="ru-RU" sz="1800" dirty="0" err="1"/>
              <a:t>тільки</a:t>
            </a:r>
            <a:r>
              <a:rPr lang="ru-RU" sz="1800" dirty="0"/>
              <a:t> при </a:t>
            </a:r>
            <a:r>
              <a:rPr lang="ru-RU" sz="1800" dirty="0" err="1"/>
              <a:t>виконанні</a:t>
            </a:r>
            <a:r>
              <a:rPr lang="ru-RU" sz="1800" dirty="0"/>
              <a:t> державного </a:t>
            </a:r>
            <a:r>
              <a:rPr lang="ru-RU" sz="1800" dirty="0" err="1"/>
              <a:t>обов'язку</a:t>
            </a:r>
            <a:r>
              <a:rPr lang="ru-RU" sz="1800" dirty="0"/>
              <a:t>, </a:t>
            </a:r>
            <a:r>
              <a:rPr lang="ru-RU" sz="1800" dirty="0" err="1"/>
              <a:t>різкий</a:t>
            </a:r>
            <a:r>
              <a:rPr lang="ru-RU" sz="1800" dirty="0"/>
              <a:t> </a:t>
            </a:r>
            <a:r>
              <a:rPr lang="ru-RU" sz="1800" dirty="0" err="1"/>
              <a:t>поділ</a:t>
            </a:r>
            <a:r>
              <a:rPr lang="ru-RU" sz="1800" dirty="0"/>
              <a:t> </a:t>
            </a:r>
            <a:r>
              <a:rPr lang="ru-RU" sz="1800" dirty="0" err="1"/>
              <a:t>дійових</a:t>
            </a:r>
            <a:r>
              <a:rPr lang="ru-RU" sz="1800" dirty="0"/>
              <a:t> </a:t>
            </a:r>
            <a:r>
              <a:rPr lang="ru-RU" sz="1800" dirty="0" err="1"/>
              <a:t>осіб</a:t>
            </a:r>
            <a:r>
              <a:rPr lang="ru-RU" sz="1800" dirty="0"/>
              <a:t> на </a:t>
            </a:r>
            <a:r>
              <a:rPr lang="ru-RU" sz="1800" dirty="0" err="1"/>
              <a:t>позитивних</a:t>
            </a:r>
            <a:r>
              <a:rPr lang="ru-RU" sz="1800" dirty="0"/>
              <a:t> та </a:t>
            </a:r>
            <a:r>
              <a:rPr lang="ru-RU" sz="1800" dirty="0" err="1"/>
              <a:t>негативних</a:t>
            </a:r>
            <a:r>
              <a:rPr lang="ru-RU" sz="1800" dirty="0"/>
              <a:t>, </a:t>
            </a:r>
            <a:r>
              <a:rPr lang="ru-RU" sz="1800" dirty="0" err="1"/>
              <a:t>суворе</a:t>
            </a:r>
            <a:r>
              <a:rPr lang="ru-RU" sz="1800" dirty="0"/>
              <a:t> </a:t>
            </a:r>
            <a:r>
              <a:rPr lang="ru-RU" sz="1800" dirty="0" err="1"/>
              <a:t>дотримання</a:t>
            </a:r>
            <a:r>
              <a:rPr lang="ru-RU" sz="1800" dirty="0"/>
              <a:t> </a:t>
            </a:r>
            <a:r>
              <a:rPr lang="ru-RU" sz="1800" dirty="0" err="1"/>
              <a:t>пропорційності</a:t>
            </a:r>
            <a:r>
              <a:rPr lang="ru-RU" sz="1800" dirty="0"/>
              <a:t> </a:t>
            </a:r>
            <a:r>
              <a:rPr lang="ru-RU" sz="1800" dirty="0" err="1"/>
              <a:t>всіх</a:t>
            </a:r>
            <a:r>
              <a:rPr lang="ru-RU" sz="1800" dirty="0"/>
              <a:t> </a:t>
            </a:r>
            <a:r>
              <a:rPr lang="ru-RU" sz="1800" dirty="0" err="1"/>
              <a:t>частин</a:t>
            </a:r>
            <a:r>
              <a:rPr lang="ru-RU" sz="1800" dirty="0"/>
              <a:t> </a:t>
            </a:r>
            <a:r>
              <a:rPr lang="ru-RU" sz="1800" dirty="0" err="1"/>
              <a:t>твору</a:t>
            </a:r>
            <a:r>
              <a:rPr lang="ru-RU" sz="1800" dirty="0"/>
              <a:t>, </a:t>
            </a:r>
            <a:r>
              <a:rPr lang="ru-RU" sz="1800" dirty="0" err="1"/>
              <a:t>стрункість</a:t>
            </a:r>
            <a:r>
              <a:rPr lang="ru-RU" sz="1800" dirty="0"/>
              <a:t> </a:t>
            </a:r>
            <a:r>
              <a:rPr lang="ru-RU" sz="1800" dirty="0" err="1"/>
              <a:t>композиції</a:t>
            </a:r>
            <a:r>
              <a:rPr lang="ru-RU" sz="1800" dirty="0"/>
              <a:t> </a:t>
            </a:r>
            <a:r>
              <a:rPr lang="ru-RU" sz="1800" dirty="0" err="1"/>
              <a:t>тощо</a:t>
            </a:r>
            <a:r>
              <a:rPr lang="ru-RU" sz="1800" dirty="0"/>
              <a:t>);</a:t>
            </a:r>
          </a:p>
          <a:p>
            <a:r>
              <a:rPr lang="ru-RU" sz="1800" dirty="0"/>
              <a:t>у </a:t>
            </a:r>
            <a:r>
              <a:rPr lang="ru-RU" sz="1800" dirty="0" err="1"/>
              <a:t>галузі</a:t>
            </a:r>
            <a:r>
              <a:rPr lang="ru-RU" sz="1800" dirty="0"/>
              <a:t> </a:t>
            </a:r>
            <a:r>
              <a:rPr lang="ru-RU" sz="1800" dirty="0" err="1"/>
              <a:t>мови</a:t>
            </a:r>
            <a:r>
              <a:rPr lang="ru-RU" sz="1800" dirty="0"/>
              <a:t> </a:t>
            </a:r>
            <a:r>
              <a:rPr lang="ru-RU" sz="1800" dirty="0" err="1"/>
              <a:t>класицизм</a:t>
            </a:r>
            <a:r>
              <a:rPr lang="ru-RU" sz="1800" dirty="0"/>
              <a:t> ставив </a:t>
            </a:r>
            <a:r>
              <a:rPr lang="ru-RU" sz="1800" dirty="0" err="1"/>
              <a:t>вимоги</a:t>
            </a:r>
            <a:r>
              <a:rPr lang="ru-RU" sz="1800" dirty="0"/>
              <a:t> </a:t>
            </a:r>
            <a:r>
              <a:rPr lang="ru-RU" sz="1800" dirty="0" err="1"/>
              <a:t>ясності</a:t>
            </a:r>
            <a:r>
              <a:rPr lang="ru-RU" sz="1800" dirty="0"/>
              <a:t> та </a:t>
            </a:r>
            <a:r>
              <a:rPr lang="ru-RU" sz="1800" dirty="0" err="1"/>
              <a:t>чистоти</a:t>
            </a:r>
            <a:r>
              <a:rPr lang="ru-RU" sz="1800" dirty="0"/>
              <a:t>, </a:t>
            </a:r>
            <a:r>
              <a:rPr lang="ru-RU" sz="1800" dirty="0" err="1"/>
              <a:t>ідеалом</a:t>
            </a:r>
            <a:r>
              <a:rPr lang="ru-RU" sz="1800" dirty="0"/>
              <a:t> </a:t>
            </a:r>
            <a:r>
              <a:rPr lang="ru-RU" sz="1800" dirty="0" err="1"/>
              <a:t>була</a:t>
            </a:r>
            <a:r>
              <a:rPr lang="ru-RU" sz="1800" dirty="0"/>
              <a:t> </a:t>
            </a:r>
            <a:r>
              <a:rPr lang="ru-RU" sz="1800" dirty="0" err="1"/>
              <a:t>мова</a:t>
            </a:r>
            <a:r>
              <a:rPr lang="ru-RU" sz="1800" dirty="0"/>
              <a:t> афористична, </a:t>
            </a:r>
            <a:r>
              <a:rPr lang="ru-RU" sz="1800" dirty="0" err="1"/>
              <a:t>понятійна</a:t>
            </a:r>
            <a:r>
              <a:rPr lang="ru-RU" sz="1800" dirty="0"/>
              <a:t>, яка </a:t>
            </a:r>
            <a:r>
              <a:rPr lang="ru-RU" sz="1800" dirty="0" err="1"/>
              <a:t>відповідала</a:t>
            </a:r>
            <a:r>
              <a:rPr lang="ru-RU" sz="1800" dirty="0"/>
              <a:t> б засадам </a:t>
            </a:r>
            <a:r>
              <a:rPr lang="ru-RU" sz="1800" dirty="0" err="1"/>
              <a:t>теорії</a:t>
            </a:r>
            <a:r>
              <a:rPr lang="ru-RU" sz="1800" dirty="0"/>
              <a:t> </a:t>
            </a:r>
            <a:r>
              <a:rPr lang="ru-RU" sz="1800" dirty="0" err="1"/>
              <a:t>трьох</a:t>
            </a:r>
            <a:r>
              <a:rPr lang="ru-RU" sz="1800" dirty="0"/>
              <a:t> </a:t>
            </a:r>
            <a:r>
              <a:rPr lang="ru-RU" sz="1800" dirty="0" err="1"/>
              <a:t>стилів</a:t>
            </a:r>
            <a:r>
              <a:rPr lang="ru-RU" sz="1800" dirty="0"/>
              <a:t>;</a:t>
            </a:r>
          </a:p>
          <a:p>
            <a:r>
              <a:rPr lang="ru-RU" sz="1800" dirty="0"/>
              <a:t>аристократизм, </a:t>
            </a:r>
            <a:r>
              <a:rPr lang="ru-RU" sz="1800" dirty="0" err="1"/>
              <a:t>орієнтування</a:t>
            </a:r>
            <a:r>
              <a:rPr lang="ru-RU" sz="1800" dirty="0"/>
              <a:t> на </a:t>
            </a:r>
            <a:r>
              <a:rPr lang="ru-RU" sz="1800" dirty="0" err="1"/>
              <a:t>вимоги</a:t>
            </a:r>
            <a:r>
              <a:rPr lang="ru-RU" sz="1800" dirty="0"/>
              <a:t>, </a:t>
            </a:r>
            <a:r>
              <a:rPr lang="ru-RU" sz="1800" dirty="0" err="1"/>
              <a:t>смаки</a:t>
            </a:r>
            <a:r>
              <a:rPr lang="ru-RU" sz="1800" dirty="0"/>
              <a:t> </a:t>
            </a:r>
            <a:r>
              <a:rPr lang="ru-RU" sz="1800" dirty="0" err="1"/>
              <a:t>вищої-суспільної</a:t>
            </a:r>
            <a:r>
              <a:rPr lang="ru-RU" sz="1800" dirty="0"/>
              <a:t> </a:t>
            </a:r>
            <a:r>
              <a:rPr lang="ru-RU" sz="1800" dirty="0" err="1"/>
              <a:t>верстви</a:t>
            </a:r>
            <a:r>
              <a:rPr lang="ru-RU" sz="1800" dirty="0"/>
              <a:t>;</a:t>
            </a:r>
          </a:p>
          <a:p>
            <a:r>
              <a:rPr lang="ru-RU" sz="1800" dirty="0" err="1"/>
              <a:t>встановлення</a:t>
            </a:r>
            <a:r>
              <a:rPr lang="ru-RU" sz="1800" dirty="0"/>
              <a:t> </a:t>
            </a:r>
            <a:r>
              <a:rPr lang="ru-RU" sz="1800" dirty="0" err="1"/>
              <a:t>ієрархії</a:t>
            </a:r>
            <a:r>
              <a:rPr lang="ru-RU" sz="1800" dirty="0"/>
              <a:t> </a:t>
            </a:r>
            <a:r>
              <a:rPr lang="ru-RU" sz="1800" dirty="0" err="1"/>
              <a:t>жанрів</a:t>
            </a:r>
            <a:r>
              <a:rPr lang="ru-RU" sz="1800" dirty="0"/>
              <a:t>, </a:t>
            </a:r>
            <a:r>
              <a:rPr lang="ru-RU" sz="1800" dirty="0" err="1"/>
              <a:t>серед</a:t>
            </a:r>
            <a:r>
              <a:rPr lang="ru-RU" sz="1800" dirty="0"/>
              <a:t> </a:t>
            </a:r>
            <a:r>
              <a:rPr lang="ru-RU" sz="1800" dirty="0" err="1"/>
              <a:t>яких</a:t>
            </a:r>
            <a:r>
              <a:rPr lang="ru-RU" sz="1800" dirty="0"/>
              <a:t> </a:t>
            </a:r>
            <a:r>
              <a:rPr lang="ru-RU" sz="1800" dirty="0" err="1"/>
              <a:t>найважливішими</a:t>
            </a:r>
            <a:r>
              <a:rPr lang="ru-RU" sz="1800" dirty="0"/>
              <a:t> </a:t>
            </a:r>
            <a:r>
              <a:rPr lang="ru-RU" sz="1800" dirty="0" err="1"/>
              <a:t>вважалися</a:t>
            </a:r>
            <a:r>
              <a:rPr lang="ru-RU" sz="1800" dirty="0"/>
              <a:t> </a:t>
            </a:r>
            <a:r>
              <a:rPr lang="ru-RU" sz="1800" dirty="0" err="1"/>
              <a:t>античні</a:t>
            </a:r>
            <a:r>
              <a:rPr lang="ru-RU" sz="1800" dirty="0"/>
              <a:t>; </a:t>
            </a:r>
            <a:r>
              <a:rPr lang="ru-RU" sz="1800" dirty="0" err="1"/>
              <a:t>поділ</a:t>
            </a:r>
            <a:r>
              <a:rPr lang="ru-RU" sz="1800" dirty="0"/>
              <a:t> </a:t>
            </a:r>
            <a:r>
              <a:rPr lang="ru-RU" sz="1800" dirty="0" err="1"/>
              <a:t>жанрів</a:t>
            </a:r>
            <a:r>
              <a:rPr lang="ru-RU" sz="1800" dirty="0"/>
              <a:t> на «</a:t>
            </a:r>
            <a:r>
              <a:rPr lang="ru-RU" sz="1800" dirty="0" err="1"/>
              <a:t>серйозні</a:t>
            </a:r>
            <a:r>
              <a:rPr lang="ru-RU" sz="1800" dirty="0"/>
              <a:t>», «</a:t>
            </a:r>
            <a:r>
              <a:rPr lang="ru-RU" sz="1800" dirty="0" err="1"/>
              <a:t>високі</a:t>
            </a:r>
            <a:r>
              <a:rPr lang="ru-RU" sz="1800" dirty="0"/>
              <a:t>» (</a:t>
            </a:r>
            <a:r>
              <a:rPr lang="ru-RU" sz="1800" dirty="0" err="1"/>
              <a:t>трагедія</a:t>
            </a:r>
            <a:r>
              <a:rPr lang="ru-RU" sz="1800" dirty="0"/>
              <a:t>, </a:t>
            </a:r>
            <a:r>
              <a:rPr lang="ru-RU" sz="1800" dirty="0" err="1"/>
              <a:t>епопея</a:t>
            </a:r>
            <a:r>
              <a:rPr lang="ru-RU" sz="1800" dirty="0"/>
              <a:t>, роман, </a:t>
            </a:r>
            <a:r>
              <a:rPr lang="ru-RU" sz="1800" dirty="0" err="1"/>
              <a:t>елегія</a:t>
            </a:r>
            <a:r>
              <a:rPr lang="ru-RU" sz="1800" dirty="0"/>
              <a:t>, </a:t>
            </a:r>
            <a:r>
              <a:rPr lang="ru-RU" sz="1800" dirty="0" err="1"/>
              <a:t>ідилія</a:t>
            </a:r>
            <a:r>
              <a:rPr lang="ru-RU" sz="1800" dirty="0"/>
              <a:t>) та «</a:t>
            </a:r>
            <a:r>
              <a:rPr lang="ru-RU" sz="1800" dirty="0" err="1"/>
              <a:t>низькі</a:t>
            </a:r>
            <a:r>
              <a:rPr lang="ru-RU" sz="1800" dirty="0"/>
              <a:t>»,</a:t>
            </a:r>
            <a:r>
              <a:rPr lang="ru-RU" dirty="0"/>
              <a:t> «</a:t>
            </a:r>
            <a:r>
              <a:rPr lang="ru-RU" dirty="0" err="1"/>
              <a:t>розважальні</a:t>
            </a:r>
            <a:r>
              <a:rPr lang="ru-RU" dirty="0"/>
              <a:t>» (</a:t>
            </a:r>
            <a:r>
              <a:rPr lang="ru-RU" dirty="0" err="1"/>
              <a:t>травестійна</a:t>
            </a:r>
            <a:r>
              <a:rPr lang="ru-RU" dirty="0"/>
              <a:t> поема, </a:t>
            </a:r>
            <a:r>
              <a:rPr lang="ru-RU" dirty="0" err="1"/>
              <a:t>комедія</a:t>
            </a:r>
            <a:r>
              <a:rPr lang="ru-RU" dirty="0"/>
              <a:t>, байка, </a:t>
            </a:r>
            <a:r>
              <a:rPr lang="ru-RU" dirty="0" err="1"/>
              <a:t>епіграма</a:t>
            </a:r>
            <a:r>
              <a:rPr lang="ru-RU" dirty="0"/>
              <a:t>).</a:t>
            </a:r>
          </a:p>
        </p:txBody>
      </p:sp>
    </p:spTree>
    <p:extLst>
      <p:ext uri="{BB962C8B-B14F-4D97-AF65-F5344CB8AC3E}">
        <p14:creationId xmlns:p14="http://schemas.microsoft.com/office/powerpoint/2010/main" val="1183017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30" y="2208727"/>
            <a:ext cx="7069043" cy="44689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Заголовок 1"/>
          <p:cNvSpPr>
            <a:spLocks noGrp="1"/>
          </p:cNvSpPr>
          <p:nvPr>
            <p:ph type="title"/>
          </p:nvPr>
        </p:nvSpPr>
        <p:spPr>
          <a:xfrm>
            <a:off x="810764" y="1214907"/>
            <a:ext cx="10353761" cy="1326321"/>
          </a:xfrm>
        </p:spPr>
        <p:txBody>
          <a:bodyPr>
            <a:normAutofit fontScale="90000"/>
          </a:bodyPr>
          <a:lstStyle/>
          <a:p>
            <a:r>
              <a:rPr lang="ru-RU" sz="2400" dirty="0">
                <a:solidFill>
                  <a:srgbClr val="FFC000"/>
                </a:solidFill>
              </a:rPr>
              <a:t>З </a:t>
            </a:r>
            <a:r>
              <a:rPr lang="ru-RU" sz="2400" dirty="0" err="1">
                <a:solidFill>
                  <a:srgbClr val="FFC000"/>
                </a:solidFill>
              </a:rPr>
              <a:t>усією</a:t>
            </a:r>
            <a:r>
              <a:rPr lang="ru-RU" sz="2400" dirty="0">
                <a:solidFill>
                  <a:srgbClr val="FFC000"/>
                </a:solidFill>
              </a:rPr>
              <a:t> силою </a:t>
            </a:r>
            <a:r>
              <a:rPr lang="ru-RU" sz="2400" dirty="0" err="1">
                <a:solidFill>
                  <a:srgbClr val="FFC000"/>
                </a:solidFill>
              </a:rPr>
              <a:t>класицизм</a:t>
            </a:r>
            <a:r>
              <a:rPr lang="ru-RU" sz="2400" dirty="0">
                <a:solidFill>
                  <a:srgbClr val="FFC000"/>
                </a:solidFill>
              </a:rPr>
              <a:t> </a:t>
            </a:r>
            <a:r>
              <a:rPr lang="ru-RU" sz="2400" dirty="0" err="1">
                <a:solidFill>
                  <a:srgbClr val="FFC000"/>
                </a:solidFill>
              </a:rPr>
              <a:t>виявив</a:t>
            </a:r>
            <a:r>
              <a:rPr lang="ru-RU" sz="2400" dirty="0">
                <a:solidFill>
                  <a:srgbClr val="FFC000"/>
                </a:solidFill>
              </a:rPr>
              <a:t> себе в </a:t>
            </a:r>
            <a:r>
              <a:rPr lang="ru-RU" sz="2400" dirty="0" err="1">
                <a:solidFill>
                  <a:srgbClr val="FFC000"/>
                </a:solidFill>
              </a:rPr>
              <a:t>архітектурних</a:t>
            </a:r>
            <a:r>
              <a:rPr lang="ru-RU" sz="2400" dirty="0">
                <a:solidFill>
                  <a:srgbClr val="FFC000"/>
                </a:solidFill>
              </a:rPr>
              <a:t> </a:t>
            </a:r>
            <a:r>
              <a:rPr lang="ru-RU" sz="2400" dirty="0" err="1">
                <a:solidFill>
                  <a:srgbClr val="FFC000"/>
                </a:solidFill>
              </a:rPr>
              <a:t>творах</a:t>
            </a:r>
            <a:r>
              <a:rPr lang="ru-RU" sz="2400" dirty="0">
                <a:solidFill>
                  <a:srgbClr val="FFC000"/>
                </a:solidFill>
              </a:rPr>
              <a:t> </a:t>
            </a:r>
            <a:r>
              <a:rPr lang="ru-RU" sz="2400" dirty="0" err="1">
                <a:solidFill>
                  <a:srgbClr val="FFC000"/>
                </a:solidFill>
              </a:rPr>
              <a:t>Андреа</a:t>
            </a:r>
            <a:r>
              <a:rPr lang="ru-RU" sz="2400" dirty="0">
                <a:solidFill>
                  <a:srgbClr val="FFC000"/>
                </a:solidFill>
              </a:rPr>
              <a:t> </a:t>
            </a:r>
            <a:r>
              <a:rPr lang="ru-RU" sz="2400" dirty="0" err="1">
                <a:solidFill>
                  <a:srgbClr val="FFC000"/>
                </a:solidFill>
              </a:rPr>
              <a:t>Палладіо</a:t>
            </a:r>
            <a:r>
              <a:rPr lang="ru-RU" sz="2400" dirty="0">
                <a:solidFill>
                  <a:srgbClr val="FFC000"/>
                </a:solidFill>
              </a:rPr>
              <a:t> (1508–1580). </a:t>
            </a:r>
            <a:r>
              <a:rPr lang="ru-RU" sz="2400" dirty="0" err="1">
                <a:solidFill>
                  <a:srgbClr val="FFC000"/>
                </a:solidFill>
              </a:rPr>
              <a:t>Якщо</a:t>
            </a:r>
            <a:r>
              <a:rPr lang="ru-RU" sz="2400" dirty="0">
                <a:solidFill>
                  <a:srgbClr val="FFC000"/>
                </a:solidFill>
              </a:rPr>
              <a:t> </a:t>
            </a:r>
            <a:r>
              <a:rPr lang="ru-RU" sz="2400" dirty="0" err="1">
                <a:solidFill>
                  <a:srgbClr val="FFC000"/>
                </a:solidFill>
              </a:rPr>
              <a:t>ранішній</a:t>
            </a:r>
            <a:r>
              <a:rPr lang="ru-RU" sz="2400" dirty="0">
                <a:solidFill>
                  <a:srgbClr val="FFC000"/>
                </a:solidFill>
              </a:rPr>
              <a:t> палац </a:t>
            </a:r>
            <a:r>
              <a:rPr lang="ru-RU" sz="2400" dirty="0" err="1">
                <a:solidFill>
                  <a:srgbClr val="FFC000"/>
                </a:solidFill>
              </a:rPr>
              <a:t>Тьєне</a:t>
            </a:r>
            <a:r>
              <a:rPr lang="ru-RU" sz="2400" dirty="0">
                <a:solidFill>
                  <a:srgbClr val="FFC000"/>
                </a:solidFill>
              </a:rPr>
              <a:t> </a:t>
            </a:r>
            <a:r>
              <a:rPr lang="ru-RU" sz="2400" dirty="0" err="1">
                <a:solidFill>
                  <a:srgbClr val="FFC000"/>
                </a:solidFill>
              </a:rPr>
              <a:t>ще</a:t>
            </a:r>
            <a:r>
              <a:rPr lang="ru-RU" sz="2400" dirty="0">
                <a:solidFill>
                  <a:srgbClr val="FFC000"/>
                </a:solidFill>
              </a:rPr>
              <a:t> </a:t>
            </a:r>
            <a:r>
              <a:rPr lang="ru-RU" sz="2400" dirty="0" err="1">
                <a:solidFill>
                  <a:srgbClr val="FFC000"/>
                </a:solidFill>
              </a:rPr>
              <a:t>має</a:t>
            </a:r>
            <a:r>
              <a:rPr lang="ru-RU" sz="2400" dirty="0">
                <a:solidFill>
                  <a:srgbClr val="FFC000"/>
                </a:solidFill>
              </a:rPr>
              <a:t> </a:t>
            </a:r>
            <a:r>
              <a:rPr lang="ru-RU" sz="2400" dirty="0" err="1">
                <a:solidFill>
                  <a:srgbClr val="FFC000"/>
                </a:solidFill>
              </a:rPr>
              <a:t>риси</a:t>
            </a:r>
            <a:r>
              <a:rPr lang="ru-RU" sz="2400" dirty="0">
                <a:solidFill>
                  <a:srgbClr val="FFC000"/>
                </a:solidFill>
              </a:rPr>
              <a:t> </a:t>
            </a:r>
            <a:r>
              <a:rPr lang="ru-RU" sz="2400" dirty="0" err="1">
                <a:solidFill>
                  <a:srgbClr val="FFC000"/>
                </a:solidFill>
              </a:rPr>
              <a:t>палаців</a:t>
            </a:r>
            <a:r>
              <a:rPr lang="ru-RU" sz="2400" dirty="0">
                <a:solidFill>
                  <a:srgbClr val="FFC000"/>
                </a:solidFill>
              </a:rPr>
              <a:t> </a:t>
            </a:r>
            <a:r>
              <a:rPr lang="ru-RU" sz="2400" dirty="0" err="1">
                <a:solidFill>
                  <a:srgbClr val="FFC000"/>
                </a:solidFill>
              </a:rPr>
              <a:t>Флоренції</a:t>
            </a:r>
            <a:r>
              <a:rPr lang="ru-RU" sz="2400" dirty="0">
                <a:solidFill>
                  <a:srgbClr val="FFC000"/>
                </a:solidFill>
              </a:rPr>
              <a:t>, то </a:t>
            </a:r>
            <a:r>
              <a:rPr lang="ru-RU" sz="2400" dirty="0" err="1">
                <a:solidFill>
                  <a:srgbClr val="FFC000"/>
                </a:solidFill>
              </a:rPr>
              <a:t>наступні</a:t>
            </a:r>
            <a:r>
              <a:rPr lang="ru-RU" sz="2400" dirty="0">
                <a:solidFill>
                  <a:srgbClr val="FFC000"/>
                </a:solidFill>
              </a:rPr>
              <a:t> </a:t>
            </a:r>
            <a:r>
              <a:rPr lang="ru-RU" sz="2400" dirty="0" err="1">
                <a:solidFill>
                  <a:srgbClr val="FFC000"/>
                </a:solidFill>
              </a:rPr>
              <a:t>зовсім</a:t>
            </a:r>
            <a:r>
              <a:rPr lang="ru-RU" sz="2400" dirty="0">
                <a:solidFill>
                  <a:srgbClr val="FFC000"/>
                </a:solidFill>
              </a:rPr>
              <a:t> на </a:t>
            </a:r>
            <a:r>
              <a:rPr lang="ru-RU" sz="2400" dirty="0" err="1">
                <a:solidFill>
                  <a:srgbClr val="FFC000"/>
                </a:solidFill>
              </a:rPr>
              <a:t>нього</a:t>
            </a:r>
            <a:r>
              <a:rPr lang="ru-RU" sz="2400" dirty="0">
                <a:solidFill>
                  <a:srgbClr val="FFC000"/>
                </a:solidFill>
              </a:rPr>
              <a:t> не </a:t>
            </a:r>
            <a:r>
              <a:rPr lang="ru-RU" sz="2400" dirty="0" err="1">
                <a:solidFill>
                  <a:srgbClr val="FFC000"/>
                </a:solidFill>
              </a:rPr>
              <a:t>схожі</a:t>
            </a:r>
            <a:r>
              <a:rPr lang="ru-RU" sz="2400" dirty="0">
                <a:solidFill>
                  <a:srgbClr val="FFC000"/>
                </a:solidFill>
              </a:rPr>
              <a:t>. </a:t>
            </a:r>
            <a:r>
              <a:rPr lang="ru-RU" sz="2400" dirty="0" err="1">
                <a:solidFill>
                  <a:srgbClr val="FFC000"/>
                </a:solidFill>
              </a:rPr>
              <a:t>Палладіо</a:t>
            </a:r>
            <a:r>
              <a:rPr lang="ru-RU" sz="2400" dirty="0">
                <a:solidFill>
                  <a:srgbClr val="FFC000"/>
                </a:solidFill>
              </a:rPr>
              <a:t> </a:t>
            </a:r>
            <a:r>
              <a:rPr lang="ru-RU" sz="2400" dirty="0" err="1">
                <a:solidFill>
                  <a:srgbClr val="FFC000"/>
                </a:solidFill>
              </a:rPr>
              <a:t>виробив</a:t>
            </a:r>
            <a:r>
              <a:rPr lang="ru-RU" sz="2400" dirty="0">
                <a:solidFill>
                  <a:srgbClr val="FFC000"/>
                </a:solidFill>
              </a:rPr>
              <a:t> </a:t>
            </a:r>
            <a:r>
              <a:rPr lang="ru-RU" sz="2400" dirty="0" err="1">
                <a:solidFill>
                  <a:srgbClr val="FFC000"/>
                </a:solidFill>
              </a:rPr>
              <a:t>свій</a:t>
            </a:r>
            <a:r>
              <a:rPr lang="ru-RU" sz="2400" dirty="0">
                <a:solidFill>
                  <a:srgbClr val="FFC000"/>
                </a:solidFill>
              </a:rPr>
              <a:t> </a:t>
            </a:r>
            <a:r>
              <a:rPr lang="ru-RU" sz="2400" dirty="0" err="1">
                <a:solidFill>
                  <a:srgbClr val="FFC000"/>
                </a:solidFill>
              </a:rPr>
              <a:t>варіант</a:t>
            </a:r>
            <a:r>
              <a:rPr lang="ru-RU" sz="2400" dirty="0">
                <a:solidFill>
                  <a:srgbClr val="FFC000"/>
                </a:solidFill>
              </a:rPr>
              <a:t> </a:t>
            </a:r>
            <a:r>
              <a:rPr lang="ru-RU" sz="2400" dirty="0" err="1">
                <a:solidFill>
                  <a:srgbClr val="FFC000"/>
                </a:solidFill>
              </a:rPr>
              <a:t>магнатського</a:t>
            </a:r>
            <a:r>
              <a:rPr lang="ru-RU" sz="2400" dirty="0">
                <a:solidFill>
                  <a:srgbClr val="FFC000"/>
                </a:solidFill>
              </a:rPr>
              <a:t> палацу і </a:t>
            </a:r>
            <a:r>
              <a:rPr lang="ru-RU" sz="2400" dirty="0" err="1">
                <a:solidFill>
                  <a:srgbClr val="FFC000"/>
                </a:solidFill>
              </a:rPr>
              <a:t>варіював</a:t>
            </a:r>
            <a:r>
              <a:rPr lang="ru-RU" sz="2400" dirty="0">
                <a:solidFill>
                  <a:srgbClr val="FFC000"/>
                </a:solidFill>
              </a:rPr>
              <a:t> </a:t>
            </a:r>
            <a:r>
              <a:rPr lang="ru-RU" sz="2400" dirty="0" err="1">
                <a:solidFill>
                  <a:srgbClr val="FFC000"/>
                </a:solidFill>
              </a:rPr>
              <a:t>його</a:t>
            </a:r>
            <a:r>
              <a:rPr lang="ru-RU" sz="2400" dirty="0">
                <a:solidFill>
                  <a:srgbClr val="FFC000"/>
                </a:solidFill>
              </a:rPr>
              <a:t> все </a:t>
            </a:r>
            <a:r>
              <a:rPr lang="ru-RU" sz="2400" dirty="0" err="1">
                <a:solidFill>
                  <a:srgbClr val="FFC000"/>
                </a:solidFill>
              </a:rPr>
              <a:t>життя</a:t>
            </a:r>
            <a:r>
              <a:rPr lang="ru-RU" sz="2400" dirty="0">
                <a:solidFill>
                  <a:srgbClr val="FFC000"/>
                </a:solidFill>
              </a:rPr>
              <a:t>. </a:t>
            </a:r>
            <a:r>
              <a:rPr lang="ru-RU" sz="2400" dirty="0" err="1">
                <a:solidFill>
                  <a:srgbClr val="FFC000"/>
                </a:solidFill>
              </a:rPr>
              <a:t>Він</a:t>
            </a:r>
            <a:r>
              <a:rPr lang="ru-RU" sz="2400" dirty="0">
                <a:solidFill>
                  <a:srgbClr val="FFC000"/>
                </a:solidFill>
              </a:rPr>
              <a:t> </a:t>
            </a:r>
            <a:r>
              <a:rPr lang="ru-RU" sz="2400" dirty="0" err="1">
                <a:solidFill>
                  <a:srgbClr val="FFC000"/>
                </a:solidFill>
              </a:rPr>
              <a:t>розробив</a:t>
            </a:r>
            <a:r>
              <a:rPr lang="ru-RU" sz="2400" dirty="0">
                <a:solidFill>
                  <a:srgbClr val="FFC000"/>
                </a:solidFill>
              </a:rPr>
              <a:t> </a:t>
            </a:r>
            <a:r>
              <a:rPr lang="ru-RU" sz="2400" dirty="0" err="1">
                <a:solidFill>
                  <a:srgbClr val="FFC000"/>
                </a:solidFill>
              </a:rPr>
              <a:t>нову</a:t>
            </a:r>
            <a:r>
              <a:rPr lang="ru-RU" sz="2400" dirty="0">
                <a:solidFill>
                  <a:srgbClr val="FFC000"/>
                </a:solidFill>
              </a:rPr>
              <a:t> систему </a:t>
            </a:r>
            <a:r>
              <a:rPr lang="ru-RU" sz="2400" dirty="0" err="1">
                <a:solidFill>
                  <a:srgbClr val="FFC000"/>
                </a:solidFill>
              </a:rPr>
              <a:t>пропорцій</a:t>
            </a:r>
            <a:r>
              <a:rPr lang="ru-RU" sz="2400" dirty="0">
                <a:solidFill>
                  <a:srgbClr val="FFC000"/>
                </a:solidFill>
              </a:rPr>
              <a:t> </a:t>
            </a:r>
            <a:r>
              <a:rPr lang="ru-RU" sz="2400" dirty="0" err="1">
                <a:solidFill>
                  <a:srgbClr val="FFC000"/>
                </a:solidFill>
              </a:rPr>
              <a:t>ордерів</a:t>
            </a:r>
            <a:r>
              <a:rPr lang="ru-RU" sz="2400" dirty="0">
                <a:solidFill>
                  <a:srgbClr val="FFC000"/>
                </a:solidFill>
              </a:rPr>
              <a:t>. </a:t>
            </a:r>
            <a:r>
              <a:rPr lang="ru-RU" sz="2400" dirty="0" err="1">
                <a:solidFill>
                  <a:srgbClr val="FFC000"/>
                </a:solidFill>
              </a:rPr>
              <a:t>Тепер</a:t>
            </a:r>
            <a:r>
              <a:rPr lang="ru-RU" sz="2400" dirty="0">
                <a:solidFill>
                  <a:srgbClr val="FFC000"/>
                </a:solidFill>
              </a:rPr>
              <a:t> ордер </a:t>
            </a:r>
            <a:r>
              <a:rPr lang="ru-RU" sz="2400" dirty="0" err="1">
                <a:solidFill>
                  <a:srgbClr val="FFC000"/>
                </a:solidFill>
              </a:rPr>
              <a:t>був</a:t>
            </a:r>
            <a:r>
              <a:rPr lang="ru-RU" sz="2400" dirty="0">
                <a:solidFill>
                  <a:srgbClr val="FFC000"/>
                </a:solidFill>
              </a:rPr>
              <a:t> не декором фасаду, а </a:t>
            </a:r>
            <a:r>
              <a:rPr lang="ru-RU" sz="2400" dirty="0" err="1">
                <a:solidFill>
                  <a:srgbClr val="FFC000"/>
                </a:solidFill>
              </a:rPr>
              <a:t>головним</a:t>
            </a:r>
            <a:r>
              <a:rPr lang="ru-RU" sz="2400" dirty="0">
                <a:solidFill>
                  <a:srgbClr val="FFC000"/>
                </a:solidFill>
              </a:rPr>
              <a:t> принципом </a:t>
            </a:r>
            <a:r>
              <a:rPr lang="ru-RU" sz="2400" dirty="0" err="1">
                <a:solidFill>
                  <a:srgbClr val="FFC000"/>
                </a:solidFill>
              </a:rPr>
              <a:t>побудови</a:t>
            </a:r>
            <a:r>
              <a:rPr lang="ru-RU" sz="2400" dirty="0">
                <a:solidFill>
                  <a:srgbClr val="FFC000"/>
                </a:solidFill>
              </a:rPr>
              <a:t>. </a:t>
            </a:r>
            <a:r>
              <a:rPr lang="ru-RU" sz="2400" dirty="0" err="1">
                <a:solidFill>
                  <a:srgbClr val="FFC000"/>
                </a:solidFill>
              </a:rPr>
              <a:t>Палладіо</a:t>
            </a:r>
            <a:r>
              <a:rPr lang="ru-RU" sz="2400" dirty="0">
                <a:solidFill>
                  <a:srgbClr val="FFC000"/>
                </a:solidFill>
              </a:rPr>
              <a:t> </a:t>
            </a:r>
            <a:r>
              <a:rPr lang="ru-RU" sz="2400" dirty="0" err="1">
                <a:solidFill>
                  <a:srgbClr val="FFC000"/>
                </a:solidFill>
              </a:rPr>
              <a:t>вивчав</a:t>
            </a:r>
            <a:r>
              <a:rPr lang="ru-RU" sz="2400" dirty="0">
                <a:solidFill>
                  <a:srgbClr val="FFC000"/>
                </a:solidFill>
              </a:rPr>
              <a:t> «Десять </a:t>
            </a:r>
            <a:r>
              <a:rPr lang="ru-RU" sz="2400" dirty="0" err="1">
                <a:solidFill>
                  <a:srgbClr val="FFC000"/>
                </a:solidFill>
              </a:rPr>
              <a:t>книжок</a:t>
            </a:r>
            <a:r>
              <a:rPr lang="ru-RU" sz="2400" dirty="0">
                <a:solidFill>
                  <a:srgbClr val="FFC000"/>
                </a:solidFill>
              </a:rPr>
              <a:t> про </a:t>
            </a:r>
            <a:r>
              <a:rPr lang="ru-RU" sz="2400" dirty="0" err="1">
                <a:solidFill>
                  <a:srgbClr val="FFC000"/>
                </a:solidFill>
              </a:rPr>
              <a:t>архітектуру</a:t>
            </a:r>
            <a:r>
              <a:rPr lang="ru-RU" sz="2400" dirty="0">
                <a:solidFill>
                  <a:srgbClr val="FFC000"/>
                </a:solidFill>
              </a:rPr>
              <a:t>» </a:t>
            </a:r>
            <a:r>
              <a:rPr lang="ru-RU" sz="2400" dirty="0" err="1">
                <a:solidFill>
                  <a:srgbClr val="FFC000"/>
                </a:solidFill>
              </a:rPr>
              <a:t>Вітрувія</a:t>
            </a:r>
            <a:r>
              <a:rPr lang="ru-RU" sz="2400" dirty="0">
                <a:solidFill>
                  <a:srgbClr val="FFC000"/>
                </a:solidFill>
              </a:rPr>
              <a:t> і </a:t>
            </a:r>
            <a:r>
              <a:rPr lang="ru-RU" sz="2400" dirty="0" err="1">
                <a:solidFill>
                  <a:srgbClr val="FFC000"/>
                </a:solidFill>
              </a:rPr>
              <a:t>пішов</a:t>
            </a:r>
            <a:r>
              <a:rPr lang="ru-RU" sz="2400" dirty="0">
                <a:solidFill>
                  <a:srgbClr val="FFC000"/>
                </a:solidFill>
              </a:rPr>
              <a:t> </a:t>
            </a:r>
            <a:r>
              <a:rPr lang="ru-RU" sz="2400" dirty="0" err="1">
                <a:solidFill>
                  <a:srgbClr val="FFC000"/>
                </a:solidFill>
              </a:rPr>
              <a:t>далі</a:t>
            </a:r>
            <a:r>
              <a:rPr lang="ru-RU" sz="2400" dirty="0">
                <a:solidFill>
                  <a:srgbClr val="FFC000"/>
                </a:solidFill>
              </a:rPr>
              <a:t>, </a:t>
            </a:r>
            <a:r>
              <a:rPr lang="ru-RU" sz="2400" dirty="0" err="1">
                <a:solidFill>
                  <a:srgbClr val="FFC000"/>
                </a:solidFill>
              </a:rPr>
              <a:t>розробив</a:t>
            </a:r>
            <a:r>
              <a:rPr lang="ru-RU" sz="2400" dirty="0">
                <a:solidFill>
                  <a:srgbClr val="FFC000"/>
                </a:solidFill>
              </a:rPr>
              <a:t> </a:t>
            </a:r>
            <a:r>
              <a:rPr lang="ru-RU" sz="2400" dirty="0" err="1">
                <a:solidFill>
                  <a:srgbClr val="FFC000"/>
                </a:solidFill>
              </a:rPr>
              <a:t>новий</a:t>
            </a:r>
            <a:r>
              <a:rPr lang="ru-RU" sz="2400" dirty="0">
                <a:solidFill>
                  <a:srgbClr val="FFC000"/>
                </a:solidFill>
              </a:rPr>
              <a:t> </a:t>
            </a:r>
            <a:r>
              <a:rPr lang="ru-RU" sz="2400" dirty="0" err="1">
                <a:solidFill>
                  <a:srgbClr val="FFC000"/>
                </a:solidFill>
              </a:rPr>
              <a:t>різновид</a:t>
            </a:r>
            <a:r>
              <a:rPr lang="ru-RU" sz="2400" dirty="0">
                <a:solidFill>
                  <a:srgbClr val="FFC000"/>
                </a:solidFill>
              </a:rPr>
              <a:t> </a:t>
            </a:r>
            <a:r>
              <a:rPr lang="ru-RU" sz="2400" dirty="0" err="1">
                <a:solidFill>
                  <a:srgbClr val="FFC000"/>
                </a:solidFill>
              </a:rPr>
              <a:t>міського</a:t>
            </a:r>
            <a:r>
              <a:rPr lang="ru-RU" sz="2400" dirty="0">
                <a:solidFill>
                  <a:srgbClr val="FFC000"/>
                </a:solidFill>
              </a:rPr>
              <a:t> палацу з перистилем і </a:t>
            </a:r>
            <a:r>
              <a:rPr lang="ru-RU" sz="2400" dirty="0" err="1">
                <a:solidFill>
                  <a:srgbClr val="FFC000"/>
                </a:solidFill>
              </a:rPr>
              <a:t>внутрішнім</a:t>
            </a:r>
            <a:r>
              <a:rPr lang="ru-RU" sz="2400" dirty="0">
                <a:solidFill>
                  <a:srgbClr val="FFC000"/>
                </a:solidFill>
              </a:rPr>
              <a:t> двором.</a:t>
            </a:r>
          </a:p>
        </p:txBody>
      </p:sp>
    </p:spTree>
    <p:extLst>
      <p:ext uri="{BB962C8B-B14F-4D97-AF65-F5344CB8AC3E}">
        <p14:creationId xmlns:p14="http://schemas.microsoft.com/office/powerpoint/2010/main" val="1622076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6676"/>
            <a:ext cx="6897441" cy="5128644"/>
          </a:xfrm>
          <a:prstGeom prst="rect">
            <a:avLst/>
          </a:prstGeom>
        </p:spPr>
      </p:pic>
      <p:sp>
        <p:nvSpPr>
          <p:cNvPr id="2" name="Заголовок 1"/>
          <p:cNvSpPr>
            <a:spLocks noGrp="1"/>
          </p:cNvSpPr>
          <p:nvPr>
            <p:ph type="title"/>
          </p:nvPr>
        </p:nvSpPr>
        <p:spPr>
          <a:xfrm>
            <a:off x="-734701" y="90152"/>
            <a:ext cx="10353761" cy="506366"/>
          </a:xfrm>
        </p:spPr>
        <p:txBody>
          <a:bodyPr>
            <a:normAutofit/>
          </a:bodyPr>
          <a:lstStyle/>
          <a:p>
            <a:r>
              <a:rPr lang="ru-RU" sz="2000" dirty="0" err="1">
                <a:solidFill>
                  <a:schemeClr val="tx2">
                    <a:lumMod val="90000"/>
                  </a:schemeClr>
                </a:solidFill>
              </a:rPr>
              <a:t>Обійми</a:t>
            </a:r>
            <a:r>
              <a:rPr lang="ru-RU" sz="2000" dirty="0">
                <a:solidFill>
                  <a:schemeClr val="tx2">
                    <a:lumMod val="90000"/>
                  </a:schemeClr>
                </a:solidFill>
              </a:rPr>
              <a:t> </a:t>
            </a:r>
            <a:r>
              <a:rPr lang="ru-RU" sz="2000" dirty="0" err="1">
                <a:solidFill>
                  <a:schemeClr val="tx2">
                    <a:lumMod val="90000"/>
                  </a:schemeClr>
                </a:solidFill>
              </a:rPr>
              <a:t>бароко</a:t>
            </a:r>
            <a:r>
              <a:rPr lang="ru-RU" sz="2000" dirty="0">
                <a:solidFill>
                  <a:schemeClr val="tx2">
                    <a:lumMod val="90000"/>
                  </a:schemeClr>
                </a:solidFill>
              </a:rPr>
              <a:t> з </a:t>
            </a:r>
            <a:r>
              <a:rPr lang="ru-RU" sz="2000" dirty="0" err="1">
                <a:solidFill>
                  <a:schemeClr val="tx2">
                    <a:lumMod val="90000"/>
                  </a:schemeClr>
                </a:solidFill>
              </a:rPr>
              <a:t>класицизмом</a:t>
            </a:r>
            <a:r>
              <a:rPr lang="ru-RU" sz="2000" dirty="0">
                <a:solidFill>
                  <a:schemeClr val="tx2">
                    <a:lumMod val="90000"/>
                  </a:schemeClr>
                </a:solidFill>
              </a:rPr>
              <a:t> </a:t>
            </a:r>
            <a:r>
              <a:rPr lang="ru-RU" sz="2000" dirty="0" err="1">
                <a:solidFill>
                  <a:schemeClr val="tx2">
                    <a:lumMod val="90000"/>
                  </a:schemeClr>
                </a:solidFill>
              </a:rPr>
              <a:t>Франції</a:t>
            </a:r>
            <a:r>
              <a:rPr lang="ru-RU" sz="2000" dirty="0">
                <a:solidFill>
                  <a:schemeClr val="tx2">
                    <a:lumMod val="90000"/>
                  </a:schemeClr>
                </a:solidFill>
              </a:rPr>
              <a:t> XVII–XVIII </a:t>
            </a:r>
            <a:r>
              <a:rPr lang="ru-RU" sz="2000" dirty="0" err="1">
                <a:solidFill>
                  <a:schemeClr val="tx2">
                    <a:lumMod val="90000"/>
                  </a:schemeClr>
                </a:solidFill>
              </a:rPr>
              <a:t>ст</a:t>
            </a:r>
            <a:endParaRPr lang="ru-RU" sz="2000" dirty="0">
              <a:solidFill>
                <a:schemeClr val="tx2">
                  <a:lumMod val="90000"/>
                </a:schemeClr>
              </a:solidFill>
            </a:endParaRPr>
          </a:p>
        </p:txBody>
      </p:sp>
      <p:sp>
        <p:nvSpPr>
          <p:cNvPr id="3" name="Объект 2"/>
          <p:cNvSpPr>
            <a:spLocks noGrp="1"/>
          </p:cNvSpPr>
          <p:nvPr>
            <p:ph idx="1"/>
          </p:nvPr>
        </p:nvSpPr>
        <p:spPr>
          <a:xfrm>
            <a:off x="147302" y="596518"/>
            <a:ext cx="10952830" cy="6068802"/>
          </a:xfrm>
        </p:spPr>
        <p:txBody>
          <a:bodyPr>
            <a:normAutofit fontScale="92500" lnSpcReduction="20000"/>
          </a:bodyPr>
          <a:lstStyle/>
          <a:p>
            <a:r>
              <a:rPr lang="ru-RU" sz="2400" dirty="0">
                <a:solidFill>
                  <a:srgbClr val="FFFF00"/>
                </a:solidFill>
              </a:rPr>
              <a:t>На </a:t>
            </a:r>
            <a:r>
              <a:rPr lang="ru-RU" sz="2400" dirty="0" err="1">
                <a:solidFill>
                  <a:srgbClr val="FFFF00"/>
                </a:solidFill>
              </a:rPr>
              <a:t>ранішньому</a:t>
            </a:r>
            <a:r>
              <a:rPr lang="ru-RU" sz="2400" dirty="0">
                <a:solidFill>
                  <a:srgbClr val="FFFF00"/>
                </a:solidFill>
              </a:rPr>
              <a:t> </a:t>
            </a:r>
            <a:r>
              <a:rPr lang="ru-RU" sz="2400" dirty="0" err="1">
                <a:solidFill>
                  <a:srgbClr val="FFFF00"/>
                </a:solidFill>
              </a:rPr>
              <a:t>етапі</a:t>
            </a:r>
            <a:r>
              <a:rPr lang="ru-RU" sz="2400" dirty="0">
                <a:solidFill>
                  <a:srgbClr val="FFFF00"/>
                </a:solidFill>
              </a:rPr>
              <a:t> </a:t>
            </a:r>
            <a:r>
              <a:rPr lang="ru-RU" sz="2400" dirty="0" err="1">
                <a:solidFill>
                  <a:srgbClr val="FFFF00"/>
                </a:solidFill>
              </a:rPr>
              <a:t>розвитку</a:t>
            </a:r>
            <a:r>
              <a:rPr lang="ru-RU" sz="2400" dirty="0">
                <a:solidFill>
                  <a:srgbClr val="FFFF00"/>
                </a:solidFill>
              </a:rPr>
              <a:t> </a:t>
            </a:r>
            <a:r>
              <a:rPr lang="ru-RU" sz="2400" dirty="0" err="1">
                <a:solidFill>
                  <a:srgbClr val="FFFF00"/>
                </a:solidFill>
              </a:rPr>
              <a:t>класицизм</a:t>
            </a:r>
            <a:r>
              <a:rPr lang="ru-RU" sz="2400" dirty="0">
                <a:solidFill>
                  <a:srgbClr val="FFFF00"/>
                </a:solidFill>
              </a:rPr>
              <a:t> </a:t>
            </a:r>
            <a:r>
              <a:rPr lang="ru-RU" sz="2400" dirty="0" err="1">
                <a:solidFill>
                  <a:srgbClr val="FFFF00"/>
                </a:solidFill>
              </a:rPr>
              <a:t>Франції</a:t>
            </a:r>
            <a:r>
              <a:rPr lang="ru-RU" sz="2400" dirty="0">
                <a:solidFill>
                  <a:srgbClr val="FFFF00"/>
                </a:solidFill>
              </a:rPr>
              <a:t> </a:t>
            </a:r>
            <a:r>
              <a:rPr lang="ru-RU" sz="2400" dirty="0" err="1">
                <a:solidFill>
                  <a:srgbClr val="FFFF00"/>
                </a:solidFill>
              </a:rPr>
              <a:t>дивним</a:t>
            </a:r>
            <a:r>
              <a:rPr lang="ru-RU" sz="2400" dirty="0">
                <a:solidFill>
                  <a:srgbClr val="FFFF00"/>
                </a:solidFill>
              </a:rPr>
              <a:t> чином </a:t>
            </a:r>
            <a:r>
              <a:rPr lang="ru-RU" sz="2400" dirty="0" err="1">
                <a:solidFill>
                  <a:srgbClr val="FFFF00"/>
                </a:solidFill>
              </a:rPr>
              <a:t>співіснував</a:t>
            </a:r>
            <a:r>
              <a:rPr lang="ru-RU" sz="2400" dirty="0">
                <a:solidFill>
                  <a:srgbClr val="FFFF00"/>
                </a:solidFill>
              </a:rPr>
              <a:t> та </a:t>
            </a:r>
            <a:r>
              <a:rPr lang="ru-RU" sz="2400" dirty="0" err="1">
                <a:solidFill>
                  <a:srgbClr val="FFFF00"/>
                </a:solidFill>
              </a:rPr>
              <a:t>переплітався</a:t>
            </a:r>
            <a:r>
              <a:rPr lang="ru-RU" sz="2400" dirty="0">
                <a:solidFill>
                  <a:srgbClr val="FFFF00"/>
                </a:solidFill>
              </a:rPr>
              <a:t> </a:t>
            </a:r>
            <a:r>
              <a:rPr lang="ru-RU" sz="2400" dirty="0" err="1">
                <a:solidFill>
                  <a:srgbClr val="FFFF00"/>
                </a:solidFill>
              </a:rPr>
              <a:t>зі</a:t>
            </a:r>
            <a:r>
              <a:rPr lang="ru-RU" sz="2400" dirty="0">
                <a:solidFill>
                  <a:srgbClr val="FFFF00"/>
                </a:solidFill>
              </a:rPr>
              <a:t> стилем </a:t>
            </a:r>
            <a:r>
              <a:rPr lang="ru-RU" sz="2400" dirty="0" err="1">
                <a:solidFill>
                  <a:srgbClr val="FFFF00"/>
                </a:solidFill>
              </a:rPr>
              <a:t>бароко</a:t>
            </a:r>
            <a:r>
              <a:rPr lang="ru-RU" sz="2400" dirty="0">
                <a:solidFill>
                  <a:srgbClr val="FFFF00"/>
                </a:solidFill>
              </a:rPr>
              <a:t>. Особливо </a:t>
            </a:r>
            <a:r>
              <a:rPr lang="ru-RU" sz="2400" dirty="0" err="1">
                <a:solidFill>
                  <a:srgbClr val="FFFF00"/>
                </a:solidFill>
              </a:rPr>
              <a:t>це</a:t>
            </a:r>
            <a:r>
              <a:rPr lang="ru-RU" sz="2400" dirty="0">
                <a:solidFill>
                  <a:srgbClr val="FFFF00"/>
                </a:solidFill>
              </a:rPr>
              <a:t> </a:t>
            </a:r>
            <a:r>
              <a:rPr lang="ru-RU" sz="2400" dirty="0" err="1">
                <a:solidFill>
                  <a:srgbClr val="FFFF00"/>
                </a:solidFill>
              </a:rPr>
              <a:t>відбилося</a:t>
            </a:r>
            <a:r>
              <a:rPr lang="ru-RU" sz="2400" dirty="0">
                <a:solidFill>
                  <a:srgbClr val="FFFF00"/>
                </a:solidFill>
              </a:rPr>
              <a:t> в </a:t>
            </a:r>
            <a:r>
              <a:rPr lang="ru-RU" sz="2400" dirty="0" err="1">
                <a:solidFill>
                  <a:srgbClr val="FFFF00"/>
                </a:solidFill>
              </a:rPr>
              <a:t>моді</a:t>
            </a:r>
            <a:r>
              <a:rPr lang="ru-RU" sz="2400" dirty="0">
                <a:solidFill>
                  <a:srgbClr val="FFFF00"/>
                </a:solidFill>
              </a:rPr>
              <a:t> на </a:t>
            </a:r>
            <a:r>
              <a:rPr lang="ru-RU" sz="2400" dirty="0" err="1">
                <a:solidFill>
                  <a:srgbClr val="FFFF00"/>
                </a:solidFill>
              </a:rPr>
              <a:t>одяг</a:t>
            </a:r>
            <a:r>
              <a:rPr lang="ru-RU" sz="2400" dirty="0">
                <a:solidFill>
                  <a:srgbClr val="FFFF00"/>
                </a:solidFill>
              </a:rPr>
              <a:t>, в </a:t>
            </a:r>
            <a:r>
              <a:rPr lang="ru-RU" sz="2400" dirty="0" err="1">
                <a:solidFill>
                  <a:srgbClr val="FFFF00"/>
                </a:solidFill>
              </a:rPr>
              <a:t>оздобленні</a:t>
            </a:r>
            <a:r>
              <a:rPr lang="ru-RU" sz="2400" dirty="0">
                <a:solidFill>
                  <a:srgbClr val="FFFF00"/>
                </a:solidFill>
              </a:rPr>
              <a:t> </a:t>
            </a:r>
            <a:r>
              <a:rPr lang="ru-RU" sz="2400" dirty="0" err="1">
                <a:solidFill>
                  <a:srgbClr val="FFFF00"/>
                </a:solidFill>
              </a:rPr>
              <a:t>інтер'єрів</a:t>
            </a:r>
            <a:r>
              <a:rPr lang="ru-RU" sz="2400" dirty="0">
                <a:solidFill>
                  <a:srgbClr val="FFFF00"/>
                </a:solidFill>
              </a:rPr>
              <a:t>, в портретному </a:t>
            </a:r>
            <a:r>
              <a:rPr lang="ru-RU" sz="2400" dirty="0" err="1">
                <a:solidFill>
                  <a:srgbClr val="FFFF00"/>
                </a:solidFill>
              </a:rPr>
              <a:t>живопису</a:t>
            </a:r>
            <a:r>
              <a:rPr lang="ru-RU" sz="2400" dirty="0">
                <a:solidFill>
                  <a:srgbClr val="FFFF00"/>
                </a:solidFill>
              </a:rPr>
              <a:t> </a:t>
            </a:r>
            <a:r>
              <a:rPr lang="ru-RU" sz="2400" dirty="0" err="1">
                <a:solidFill>
                  <a:srgbClr val="FFFF00"/>
                </a:solidFill>
              </a:rPr>
              <a:t>майстрів</a:t>
            </a:r>
            <a:r>
              <a:rPr lang="ru-RU" sz="2400" dirty="0">
                <a:solidFill>
                  <a:srgbClr val="FFFF00"/>
                </a:solidFill>
              </a:rPr>
              <a:t> </a:t>
            </a:r>
            <a:r>
              <a:rPr lang="ru-RU" sz="2400" dirty="0" err="1">
                <a:solidFill>
                  <a:srgbClr val="FFFF00"/>
                </a:solidFill>
              </a:rPr>
              <a:t>Франції</a:t>
            </a:r>
            <a:r>
              <a:rPr lang="ru-RU" sz="2400" dirty="0">
                <a:solidFill>
                  <a:srgbClr val="FFFF00"/>
                </a:solidFill>
              </a:rPr>
              <a:t>, </a:t>
            </a:r>
            <a:r>
              <a:rPr lang="ru-RU" sz="2400" dirty="0" err="1">
                <a:solidFill>
                  <a:srgbClr val="FFFF00"/>
                </a:solidFill>
              </a:rPr>
              <a:t>значно</a:t>
            </a:r>
            <a:r>
              <a:rPr lang="ru-RU" sz="2400" dirty="0">
                <a:solidFill>
                  <a:srgbClr val="FFFF00"/>
                </a:solidFill>
              </a:rPr>
              <a:t> </a:t>
            </a:r>
            <a:r>
              <a:rPr lang="ru-RU" sz="2400" dirty="0" err="1">
                <a:solidFill>
                  <a:srgbClr val="FFFF00"/>
                </a:solidFill>
              </a:rPr>
              <a:t>менше</a:t>
            </a:r>
            <a:r>
              <a:rPr lang="ru-RU" sz="2400" dirty="0">
                <a:solidFill>
                  <a:srgbClr val="FFFF00"/>
                </a:solidFill>
              </a:rPr>
              <a:t> в </a:t>
            </a:r>
            <a:r>
              <a:rPr lang="ru-RU" sz="2400" dirty="0" err="1">
                <a:solidFill>
                  <a:srgbClr val="FFFF00"/>
                </a:solidFill>
              </a:rPr>
              <a:t>архітектурі</a:t>
            </a:r>
            <a:r>
              <a:rPr lang="ru-RU" sz="2400" dirty="0">
                <a:solidFill>
                  <a:srgbClr val="FFFF00"/>
                </a:solidFill>
              </a:rPr>
              <a:t>.</a:t>
            </a:r>
          </a:p>
          <a:p>
            <a:r>
              <a:rPr lang="ru-RU" sz="2400" dirty="0" err="1">
                <a:solidFill>
                  <a:srgbClr val="FFFF00"/>
                </a:solidFill>
              </a:rPr>
              <a:t>Цілком</a:t>
            </a:r>
            <a:r>
              <a:rPr lang="ru-RU" sz="2400" dirty="0">
                <a:solidFill>
                  <a:srgbClr val="FFFF00"/>
                </a:solidFill>
              </a:rPr>
              <a:t> </a:t>
            </a:r>
            <a:r>
              <a:rPr lang="ru-RU" sz="2400" dirty="0" err="1">
                <a:solidFill>
                  <a:srgbClr val="FFFF00"/>
                </a:solidFill>
              </a:rPr>
              <a:t>бароковим</a:t>
            </a:r>
            <a:r>
              <a:rPr lang="ru-RU" sz="2400" dirty="0">
                <a:solidFill>
                  <a:srgbClr val="FFFF00"/>
                </a:solidFill>
              </a:rPr>
              <a:t> став фасад церкви Валь де </a:t>
            </a:r>
            <a:r>
              <a:rPr lang="ru-RU" sz="2400" dirty="0" err="1">
                <a:solidFill>
                  <a:srgbClr val="FFFF00"/>
                </a:solidFill>
              </a:rPr>
              <a:t>Грас</a:t>
            </a:r>
            <a:r>
              <a:rPr lang="ru-RU" sz="2400" dirty="0">
                <a:solidFill>
                  <a:srgbClr val="FFFF00"/>
                </a:solidFill>
              </a:rPr>
              <a:t> в </a:t>
            </a:r>
            <a:r>
              <a:rPr lang="ru-RU" sz="2400" dirty="0" err="1">
                <a:solidFill>
                  <a:srgbClr val="FFFF00"/>
                </a:solidFill>
              </a:rPr>
              <a:t>Парижі</a:t>
            </a:r>
            <a:r>
              <a:rPr lang="ru-RU" sz="2400" dirty="0">
                <a:solidFill>
                  <a:srgbClr val="FFFF00"/>
                </a:solidFill>
              </a:rPr>
              <a:t> 1645–1665 </a:t>
            </a:r>
            <a:r>
              <a:rPr lang="ru-RU" sz="2400" dirty="0" err="1">
                <a:solidFill>
                  <a:srgbClr val="FFFF00"/>
                </a:solidFill>
              </a:rPr>
              <a:t>рр</a:t>
            </a:r>
            <a:r>
              <a:rPr lang="ru-RU" sz="2400" dirty="0">
                <a:solidFill>
                  <a:srgbClr val="FFFF00"/>
                </a:solidFill>
              </a:rPr>
              <a:t>. (арх. Франсуа </a:t>
            </a:r>
            <a:r>
              <a:rPr lang="ru-RU" sz="2400" dirty="0" err="1">
                <a:solidFill>
                  <a:srgbClr val="FFFF00"/>
                </a:solidFill>
              </a:rPr>
              <a:t>Мансар</a:t>
            </a:r>
            <a:r>
              <a:rPr lang="ru-RU" sz="2400" dirty="0">
                <a:solidFill>
                  <a:srgbClr val="FFFF00"/>
                </a:solidFill>
              </a:rPr>
              <a:t>), </a:t>
            </a:r>
            <a:r>
              <a:rPr lang="ru-RU" sz="2400" dirty="0" err="1">
                <a:solidFill>
                  <a:srgbClr val="FFFF00"/>
                </a:solidFill>
              </a:rPr>
              <a:t>тим</a:t>
            </a:r>
            <a:r>
              <a:rPr lang="ru-RU" sz="2400" dirty="0">
                <a:solidFill>
                  <a:srgbClr val="FFFF00"/>
                </a:solidFill>
              </a:rPr>
              <a:t> паче, </a:t>
            </a:r>
            <a:r>
              <a:rPr lang="ru-RU" sz="2400" dirty="0" err="1">
                <a:solidFill>
                  <a:srgbClr val="FFFF00"/>
                </a:solidFill>
              </a:rPr>
              <a:t>що</a:t>
            </a:r>
            <a:r>
              <a:rPr lang="ru-RU" sz="2400" dirty="0">
                <a:solidFill>
                  <a:srgbClr val="FFFF00"/>
                </a:solidFill>
              </a:rPr>
              <a:t> </a:t>
            </a:r>
            <a:r>
              <a:rPr lang="ru-RU" sz="2400" dirty="0" err="1">
                <a:solidFill>
                  <a:srgbClr val="FFFF00"/>
                </a:solidFill>
              </a:rPr>
              <a:t>церкву</a:t>
            </a:r>
            <a:r>
              <a:rPr lang="ru-RU" sz="2400" dirty="0">
                <a:solidFill>
                  <a:srgbClr val="FFFF00"/>
                </a:solidFill>
              </a:rPr>
              <a:t> </a:t>
            </a:r>
            <a:r>
              <a:rPr lang="ru-RU" sz="2400" dirty="0" err="1">
                <a:solidFill>
                  <a:srgbClr val="FFFF00"/>
                </a:solidFill>
              </a:rPr>
              <a:t>будували</a:t>
            </a:r>
            <a:r>
              <a:rPr lang="ru-RU" sz="2400" dirty="0">
                <a:solidFill>
                  <a:srgbClr val="FFFF00"/>
                </a:solidFill>
              </a:rPr>
              <a:t> за </a:t>
            </a:r>
            <a:r>
              <a:rPr lang="ru-RU" sz="2400" dirty="0" err="1">
                <a:solidFill>
                  <a:srgbClr val="FFFF00"/>
                </a:solidFill>
              </a:rPr>
              <a:t>бароковими</a:t>
            </a:r>
            <a:r>
              <a:rPr lang="ru-RU" sz="2400" dirty="0">
                <a:solidFill>
                  <a:srgbClr val="FFFF00"/>
                </a:solidFill>
              </a:rPr>
              <a:t> </a:t>
            </a:r>
            <a:r>
              <a:rPr lang="ru-RU" sz="2400" dirty="0" err="1">
                <a:solidFill>
                  <a:srgbClr val="FFFF00"/>
                </a:solidFill>
              </a:rPr>
              <a:t>зразками</a:t>
            </a:r>
            <a:r>
              <a:rPr lang="ru-RU" sz="2400" dirty="0">
                <a:solidFill>
                  <a:srgbClr val="FFFF00"/>
                </a:solidFill>
              </a:rPr>
              <a:t> </a:t>
            </a:r>
            <a:r>
              <a:rPr lang="ru-RU" sz="2400" dirty="0" err="1">
                <a:solidFill>
                  <a:srgbClr val="FFFF00"/>
                </a:solidFill>
              </a:rPr>
              <a:t>церков</a:t>
            </a:r>
            <a:r>
              <a:rPr lang="ru-RU" sz="2400" dirty="0">
                <a:solidFill>
                  <a:srgbClr val="FFFF00"/>
                </a:solidFill>
              </a:rPr>
              <a:t> Риму.</a:t>
            </a:r>
          </a:p>
          <a:p>
            <a:r>
              <a:rPr lang="ru-RU" sz="2400" dirty="0" err="1">
                <a:solidFill>
                  <a:srgbClr val="FFFF00"/>
                </a:solidFill>
              </a:rPr>
              <a:t>Перехідні</a:t>
            </a:r>
            <a:r>
              <a:rPr lang="ru-RU" sz="2400" dirty="0">
                <a:solidFill>
                  <a:srgbClr val="FFFF00"/>
                </a:solidFill>
              </a:rPr>
              <a:t> </a:t>
            </a:r>
            <a:r>
              <a:rPr lang="ru-RU" sz="2400" dirty="0" err="1">
                <a:solidFill>
                  <a:srgbClr val="FFFF00"/>
                </a:solidFill>
              </a:rPr>
              <a:t>форми</a:t>
            </a:r>
            <a:r>
              <a:rPr lang="ru-RU" sz="2400" dirty="0">
                <a:solidFill>
                  <a:srgbClr val="FFFF00"/>
                </a:solidFill>
              </a:rPr>
              <a:t> </a:t>
            </a:r>
            <a:r>
              <a:rPr lang="ru-RU" sz="2400" dirty="0" err="1">
                <a:solidFill>
                  <a:srgbClr val="FFFF00"/>
                </a:solidFill>
              </a:rPr>
              <a:t>від</a:t>
            </a:r>
            <a:r>
              <a:rPr lang="ru-RU" sz="2400" dirty="0">
                <a:solidFill>
                  <a:srgbClr val="FFFF00"/>
                </a:solidFill>
              </a:rPr>
              <a:t> </a:t>
            </a:r>
            <a:r>
              <a:rPr lang="ru-RU" sz="2400" dirty="0" err="1">
                <a:solidFill>
                  <a:srgbClr val="FFFF00"/>
                </a:solidFill>
              </a:rPr>
              <a:t>пишного</a:t>
            </a:r>
            <a:r>
              <a:rPr lang="ru-RU" sz="2400" dirty="0">
                <a:solidFill>
                  <a:srgbClr val="FFFF00"/>
                </a:solidFill>
              </a:rPr>
              <a:t> </a:t>
            </a:r>
            <a:r>
              <a:rPr lang="ru-RU" sz="2400" dirty="0" err="1">
                <a:solidFill>
                  <a:srgbClr val="FFFF00"/>
                </a:solidFill>
              </a:rPr>
              <a:t>бароко</a:t>
            </a:r>
            <a:r>
              <a:rPr lang="ru-RU" sz="2400" dirty="0">
                <a:solidFill>
                  <a:srgbClr val="FFFF00"/>
                </a:solidFill>
              </a:rPr>
              <a:t> до </a:t>
            </a:r>
            <a:r>
              <a:rPr lang="ru-RU" sz="2400" dirty="0" err="1">
                <a:solidFill>
                  <a:srgbClr val="FFFF00"/>
                </a:solidFill>
              </a:rPr>
              <a:t>стриманого</a:t>
            </a:r>
            <a:r>
              <a:rPr lang="ru-RU" sz="2400" dirty="0">
                <a:solidFill>
                  <a:srgbClr val="FFFF00"/>
                </a:solidFill>
              </a:rPr>
              <a:t> </a:t>
            </a:r>
            <a:r>
              <a:rPr lang="ru-RU" sz="2400" dirty="0" err="1">
                <a:solidFill>
                  <a:srgbClr val="FFFF00"/>
                </a:solidFill>
              </a:rPr>
              <a:t>класицизму</a:t>
            </a:r>
            <a:r>
              <a:rPr lang="ru-RU" sz="2400" dirty="0">
                <a:solidFill>
                  <a:srgbClr val="FFFF00"/>
                </a:solidFill>
              </a:rPr>
              <a:t> </a:t>
            </a:r>
            <a:r>
              <a:rPr lang="ru-RU" sz="2400" dirty="0" err="1">
                <a:solidFill>
                  <a:srgbClr val="FFFF00"/>
                </a:solidFill>
              </a:rPr>
              <a:t>має</a:t>
            </a:r>
            <a:r>
              <a:rPr lang="ru-RU" sz="2400" dirty="0">
                <a:solidFill>
                  <a:srgbClr val="FFFF00"/>
                </a:solidFill>
              </a:rPr>
              <a:t> і </a:t>
            </a:r>
            <a:r>
              <a:rPr lang="ru-RU" sz="2400" dirty="0" err="1">
                <a:solidFill>
                  <a:srgbClr val="FFFF00"/>
                </a:solidFill>
              </a:rPr>
              <a:t>видатний</a:t>
            </a:r>
            <a:r>
              <a:rPr lang="ru-RU" sz="2400" dirty="0">
                <a:solidFill>
                  <a:srgbClr val="FFFF00"/>
                </a:solidFill>
              </a:rPr>
              <a:t> </a:t>
            </a:r>
            <a:r>
              <a:rPr lang="ru-RU" sz="2400" dirty="0" err="1">
                <a:solidFill>
                  <a:srgbClr val="FFFF00"/>
                </a:solidFill>
              </a:rPr>
              <a:t>зразок</a:t>
            </a:r>
            <a:r>
              <a:rPr lang="ru-RU" sz="2400" dirty="0">
                <a:solidFill>
                  <a:srgbClr val="FFFF00"/>
                </a:solidFill>
              </a:rPr>
              <a:t> </a:t>
            </a:r>
            <a:r>
              <a:rPr lang="ru-RU" sz="2400" dirty="0" err="1">
                <a:solidFill>
                  <a:srgbClr val="FFFF00"/>
                </a:solidFill>
              </a:rPr>
              <a:t>садиби</a:t>
            </a:r>
            <a:r>
              <a:rPr lang="ru-RU" sz="2400" dirty="0">
                <a:solidFill>
                  <a:srgbClr val="FFFF00"/>
                </a:solidFill>
              </a:rPr>
              <a:t> нового типу — замок Во-</a:t>
            </a:r>
            <a:r>
              <a:rPr lang="ru-RU" sz="2400" dirty="0" err="1">
                <a:solidFill>
                  <a:srgbClr val="FFFF00"/>
                </a:solidFill>
              </a:rPr>
              <a:t>ле</a:t>
            </a:r>
            <a:r>
              <a:rPr lang="ru-RU" sz="2400" dirty="0">
                <a:solidFill>
                  <a:srgbClr val="FFFF00"/>
                </a:solidFill>
              </a:rPr>
              <a:t>-</a:t>
            </a:r>
            <a:r>
              <a:rPr lang="ru-RU" sz="2400" dirty="0" err="1">
                <a:solidFill>
                  <a:srgbClr val="FFFF00"/>
                </a:solidFill>
              </a:rPr>
              <a:t>Віконт</a:t>
            </a:r>
            <a:r>
              <a:rPr lang="ru-RU" sz="2400" dirty="0">
                <a:solidFill>
                  <a:srgbClr val="FFFF00"/>
                </a:solidFill>
              </a:rPr>
              <a:t> для </a:t>
            </a:r>
            <a:r>
              <a:rPr lang="ru-RU" sz="2400" dirty="0" err="1">
                <a:solidFill>
                  <a:srgbClr val="FFFF00"/>
                </a:solidFill>
              </a:rPr>
              <a:t>міністра</a:t>
            </a:r>
            <a:r>
              <a:rPr lang="ru-RU" sz="2400" dirty="0">
                <a:solidFill>
                  <a:srgbClr val="FFFF00"/>
                </a:solidFill>
              </a:rPr>
              <a:t> </a:t>
            </a:r>
            <a:r>
              <a:rPr lang="ru-RU" sz="2400" dirty="0" err="1">
                <a:solidFill>
                  <a:srgbClr val="FFFF00"/>
                </a:solidFill>
              </a:rPr>
              <a:t>фінансів</a:t>
            </a:r>
            <a:r>
              <a:rPr lang="ru-RU" sz="2400" dirty="0">
                <a:solidFill>
                  <a:srgbClr val="FFFF00"/>
                </a:solidFill>
              </a:rPr>
              <a:t> </a:t>
            </a:r>
            <a:r>
              <a:rPr lang="ru-RU" sz="2400" dirty="0" err="1">
                <a:solidFill>
                  <a:srgbClr val="FFFF00"/>
                </a:solidFill>
              </a:rPr>
              <a:t>Франції</a:t>
            </a:r>
            <a:r>
              <a:rPr lang="ru-RU" sz="2400" dirty="0">
                <a:solidFill>
                  <a:srgbClr val="FFFF00"/>
                </a:solidFill>
              </a:rPr>
              <a:t> </a:t>
            </a:r>
            <a:r>
              <a:rPr lang="ru-RU" sz="2400" dirty="0" err="1">
                <a:solidFill>
                  <a:srgbClr val="FFFF00"/>
                </a:solidFill>
              </a:rPr>
              <a:t>Ніколя</a:t>
            </a:r>
            <a:r>
              <a:rPr lang="ru-RU" sz="2400" dirty="0">
                <a:solidFill>
                  <a:srgbClr val="FFFF00"/>
                </a:solidFill>
              </a:rPr>
              <a:t> Фуке, </a:t>
            </a:r>
            <a:r>
              <a:rPr lang="ru-RU" sz="2400" dirty="0" err="1">
                <a:solidFill>
                  <a:srgbClr val="FFFF00"/>
                </a:solidFill>
              </a:rPr>
              <a:t>що</a:t>
            </a:r>
            <a:r>
              <a:rPr lang="ru-RU" sz="2400" dirty="0">
                <a:solidFill>
                  <a:srgbClr val="FFFF00"/>
                </a:solidFill>
              </a:rPr>
              <a:t> за 55 км </a:t>
            </a:r>
            <a:r>
              <a:rPr lang="ru-RU" sz="2400" dirty="0" err="1">
                <a:solidFill>
                  <a:srgbClr val="FFFF00"/>
                </a:solidFill>
              </a:rPr>
              <a:t>від</a:t>
            </a:r>
            <a:r>
              <a:rPr lang="ru-RU" sz="2400" dirty="0">
                <a:solidFill>
                  <a:srgbClr val="FFFF00"/>
                </a:solidFill>
              </a:rPr>
              <a:t> Парижу (арх. </a:t>
            </a:r>
            <a:r>
              <a:rPr lang="ru-RU" sz="2400" dirty="0" err="1">
                <a:solidFill>
                  <a:srgbClr val="FFFF00"/>
                </a:solidFill>
              </a:rPr>
              <a:t>Л</a:t>
            </a:r>
            <a:r>
              <a:rPr lang="ru-RU" sz="2400" dirty="0" err="1" smtClean="0">
                <a:solidFill>
                  <a:srgbClr val="FFFF00"/>
                </a:solidFill>
              </a:rPr>
              <a:t>уї</a:t>
            </a:r>
            <a:r>
              <a:rPr lang="ru-RU" sz="2400" dirty="0" smtClean="0">
                <a:solidFill>
                  <a:srgbClr val="FFFF00"/>
                </a:solidFill>
              </a:rPr>
              <a:t> </a:t>
            </a:r>
            <a:r>
              <a:rPr lang="ru-RU" sz="2400" dirty="0">
                <a:solidFill>
                  <a:srgbClr val="FFFF00"/>
                </a:solidFill>
              </a:rPr>
              <a:t>Лево </a:t>
            </a:r>
            <a:r>
              <a:rPr lang="ru-RU" sz="2400" dirty="0" err="1">
                <a:solidFill>
                  <a:srgbClr val="FFFF00"/>
                </a:solidFill>
              </a:rPr>
              <a:t>бл</a:t>
            </a:r>
            <a:r>
              <a:rPr lang="ru-RU" sz="2400" dirty="0">
                <a:solidFill>
                  <a:srgbClr val="FFFF00"/>
                </a:solidFill>
              </a:rPr>
              <a:t>. 1612–1670).</a:t>
            </a:r>
            <a:br>
              <a:rPr lang="ru-RU" sz="2400" dirty="0">
                <a:solidFill>
                  <a:srgbClr val="FFFF00"/>
                </a:solidFill>
              </a:rPr>
            </a:br>
            <a:r>
              <a:rPr lang="ru-RU" dirty="0">
                <a:solidFill>
                  <a:srgbClr val="FFFF00"/>
                </a:solidFill>
              </a:rPr>
              <a:t/>
            </a:r>
            <a:br>
              <a:rPr lang="ru-RU" dirty="0">
                <a:solidFill>
                  <a:srgbClr val="FFFF00"/>
                </a:solidFill>
              </a:rPr>
            </a:br>
            <a:r>
              <a:rPr lang="ru-RU" dirty="0">
                <a:solidFill>
                  <a:srgbClr val="FFFF00"/>
                </a:solidFill>
              </a:rPr>
              <a:t/>
            </a:r>
            <a:br>
              <a:rPr lang="ru-RU" dirty="0">
                <a:solidFill>
                  <a:srgbClr val="FFFF00"/>
                </a:solidFill>
              </a:rPr>
            </a:br>
            <a:r>
              <a:rPr lang="ru-RU" dirty="0">
                <a:solidFill>
                  <a:srgbClr val="FFFF00"/>
                </a:solidFill>
              </a:rPr>
              <a:t/>
            </a:r>
            <a:br>
              <a:rPr lang="ru-RU" dirty="0">
                <a:solidFill>
                  <a:srgbClr val="FFFF00"/>
                </a:solidFill>
              </a:rPr>
            </a:br>
            <a:r>
              <a:rPr lang="ru-RU" dirty="0">
                <a:solidFill>
                  <a:srgbClr val="FFFF00"/>
                </a:solidFill>
              </a:rPr>
              <a:t/>
            </a:r>
            <a:br>
              <a:rPr lang="ru-RU" dirty="0">
                <a:solidFill>
                  <a:srgbClr val="FFFF00"/>
                </a:solidFill>
              </a:rPr>
            </a:br>
            <a:r>
              <a:rPr lang="ru-RU" dirty="0" smtClean="0">
                <a:solidFill>
                  <a:srgbClr val="FFFF00"/>
                </a:solidFill>
              </a:rPr>
              <a:t/>
            </a:r>
            <a:br>
              <a:rPr lang="ru-RU" dirty="0" smtClean="0">
                <a:solidFill>
                  <a:srgbClr val="FFFF00"/>
                </a:solidFill>
              </a:rPr>
            </a:br>
            <a:r>
              <a:rPr lang="ru-RU" dirty="0" smtClean="0">
                <a:solidFill>
                  <a:srgbClr val="FFFF00"/>
                </a:solidFill>
              </a:rPr>
              <a:t/>
            </a:r>
            <a:br>
              <a:rPr lang="ru-RU" dirty="0" smtClean="0">
                <a:solidFill>
                  <a:srgbClr val="FFFF00"/>
                </a:solidFill>
              </a:rPr>
            </a:br>
            <a:r>
              <a:rPr lang="ru-RU" dirty="0" smtClean="0">
                <a:solidFill>
                  <a:srgbClr val="FFFF00"/>
                </a:solidFill>
              </a:rPr>
              <a:t/>
            </a:r>
            <a:br>
              <a:rPr lang="ru-RU" dirty="0" smtClean="0">
                <a:solidFill>
                  <a:srgbClr val="FFFF00"/>
                </a:solidFill>
              </a:rPr>
            </a:br>
            <a:r>
              <a:rPr lang="ru-RU" dirty="0" smtClean="0">
                <a:solidFill>
                  <a:srgbClr val="FFFF00"/>
                </a:solidFill>
              </a:rPr>
              <a:t>                                                                                                               Замок Во-</a:t>
            </a:r>
            <a:r>
              <a:rPr lang="ru-RU" dirty="0" err="1" smtClean="0">
                <a:solidFill>
                  <a:srgbClr val="FFFF00"/>
                </a:solidFill>
              </a:rPr>
              <a:t>ле</a:t>
            </a:r>
            <a:r>
              <a:rPr lang="ru-RU" dirty="0" smtClean="0">
                <a:solidFill>
                  <a:srgbClr val="FFFF00"/>
                </a:solidFill>
              </a:rPr>
              <a:t>-</a:t>
            </a:r>
            <a:r>
              <a:rPr lang="ru-RU" dirty="0" err="1" smtClean="0">
                <a:solidFill>
                  <a:srgbClr val="FFFF00"/>
                </a:solidFill>
              </a:rPr>
              <a:t>Віконт</a:t>
            </a:r>
            <a:r>
              <a:rPr lang="ru-RU" dirty="0" smtClean="0">
                <a:solidFill>
                  <a:srgbClr val="FFFF00"/>
                </a:solidFill>
              </a:rPr>
              <a:t>.</a:t>
            </a:r>
            <a:endParaRPr lang="ru-RU" dirty="0">
              <a:solidFill>
                <a:srgbClr val="FFFF00"/>
              </a:solidFill>
            </a:endParaRPr>
          </a:p>
        </p:txBody>
      </p:sp>
    </p:spTree>
    <p:extLst>
      <p:ext uri="{BB962C8B-B14F-4D97-AF65-F5344CB8AC3E}">
        <p14:creationId xmlns:p14="http://schemas.microsoft.com/office/powerpoint/2010/main" val="1585311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71" y="0"/>
            <a:ext cx="7947616" cy="679034"/>
          </a:xfrm>
        </p:spPr>
        <p:txBody>
          <a:bodyPr>
            <a:normAutofit/>
          </a:bodyPr>
          <a:lstStyle/>
          <a:p>
            <a:r>
              <a:rPr lang="ru-RU" sz="2400" dirty="0" err="1">
                <a:solidFill>
                  <a:schemeClr val="tx2">
                    <a:lumMod val="75000"/>
                  </a:schemeClr>
                </a:solidFill>
              </a:rPr>
              <a:t>Риси</a:t>
            </a:r>
            <a:r>
              <a:rPr lang="ru-RU" sz="2400" dirty="0">
                <a:solidFill>
                  <a:schemeClr val="tx2">
                    <a:lumMod val="75000"/>
                  </a:schemeClr>
                </a:solidFill>
              </a:rPr>
              <a:t> </a:t>
            </a:r>
            <a:r>
              <a:rPr lang="ru-RU" sz="2400" dirty="0" err="1">
                <a:solidFill>
                  <a:schemeClr val="tx2">
                    <a:lumMod val="75000"/>
                  </a:schemeClr>
                </a:solidFill>
              </a:rPr>
              <a:t>класицизму</a:t>
            </a:r>
            <a:r>
              <a:rPr lang="ru-RU" sz="2400" dirty="0">
                <a:solidFill>
                  <a:schemeClr val="tx2">
                    <a:lumMod val="75000"/>
                  </a:schemeClr>
                </a:solidFill>
              </a:rPr>
              <a:t> в </a:t>
            </a:r>
            <a:r>
              <a:rPr lang="ru-RU" sz="2400" dirty="0" err="1">
                <a:solidFill>
                  <a:schemeClr val="tx2">
                    <a:lumMod val="75000"/>
                  </a:schemeClr>
                </a:solidFill>
              </a:rPr>
              <a:t>літературі</a:t>
            </a:r>
            <a:r>
              <a:rPr lang="ru-RU" sz="2400" dirty="0">
                <a:solidFill>
                  <a:schemeClr val="tx2">
                    <a:lumMod val="75000"/>
                  </a:schemeClr>
                </a:solidFill>
              </a:rPr>
              <a:t> </a:t>
            </a:r>
            <a:r>
              <a:rPr lang="ru-RU" sz="2400" dirty="0" err="1">
                <a:solidFill>
                  <a:schemeClr val="tx2">
                    <a:lumMod val="75000"/>
                  </a:schemeClr>
                </a:solidFill>
              </a:rPr>
              <a:t>України</a:t>
            </a:r>
            <a:endParaRPr lang="ru-RU" sz="2400" dirty="0">
              <a:solidFill>
                <a:schemeClr val="tx2">
                  <a:lumMod val="75000"/>
                </a:schemeClr>
              </a:solidFill>
            </a:endParaRPr>
          </a:p>
        </p:txBody>
      </p:sp>
      <p:sp>
        <p:nvSpPr>
          <p:cNvPr id="3" name="Объект 2"/>
          <p:cNvSpPr>
            <a:spLocks noGrp="1"/>
          </p:cNvSpPr>
          <p:nvPr>
            <p:ph idx="1"/>
          </p:nvPr>
        </p:nvSpPr>
        <p:spPr>
          <a:xfrm>
            <a:off x="0" y="540914"/>
            <a:ext cx="12003110" cy="5808374"/>
          </a:xfrm>
        </p:spPr>
        <p:txBody>
          <a:bodyPr>
            <a:noAutofit/>
          </a:bodyPr>
          <a:lstStyle/>
          <a:p>
            <a:r>
              <a:rPr lang="ru-RU" sz="1800" dirty="0"/>
              <a:t>В </a:t>
            </a:r>
            <a:r>
              <a:rPr lang="ru-RU" sz="1800" dirty="0" err="1"/>
              <a:t>Україні</a:t>
            </a:r>
            <a:r>
              <a:rPr lang="ru-RU" sz="1800" dirty="0"/>
              <a:t> </a:t>
            </a:r>
            <a:r>
              <a:rPr lang="ru-RU" sz="1800" dirty="0" err="1"/>
              <a:t>класицизм</a:t>
            </a:r>
            <a:r>
              <a:rPr lang="ru-RU" sz="1800" dirty="0"/>
              <a:t> не </a:t>
            </a:r>
            <a:r>
              <a:rPr lang="ru-RU" sz="1800" dirty="0" err="1"/>
              <a:t>зміг</a:t>
            </a:r>
            <a:r>
              <a:rPr lang="ru-RU" sz="1800" dirty="0"/>
              <a:t> у силу </a:t>
            </a:r>
            <a:r>
              <a:rPr lang="ru-RU" sz="1800" dirty="0" err="1"/>
              <a:t>несприятливих</a:t>
            </a:r>
            <a:r>
              <a:rPr lang="ru-RU" sz="1800" dirty="0"/>
              <a:t> </a:t>
            </a:r>
            <a:r>
              <a:rPr lang="ru-RU" sz="1800" dirty="0" err="1"/>
              <a:t>історичних</a:t>
            </a:r>
            <a:r>
              <a:rPr lang="ru-RU" sz="1800" dirty="0"/>
              <a:t> </a:t>
            </a:r>
            <a:r>
              <a:rPr lang="ru-RU" sz="1800" dirty="0" err="1"/>
              <a:t>обставин</a:t>
            </a:r>
            <a:r>
              <a:rPr lang="ru-RU" sz="1800" dirty="0"/>
              <a:t> </a:t>
            </a:r>
            <a:r>
              <a:rPr lang="ru-RU" sz="1800" dirty="0" err="1"/>
              <a:t>розвинутися</a:t>
            </a:r>
            <a:r>
              <a:rPr lang="ru-RU" sz="1800" dirty="0"/>
              <a:t> як </a:t>
            </a:r>
            <a:r>
              <a:rPr lang="ru-RU" sz="1800" dirty="0" err="1"/>
              <a:t>цілісна</a:t>
            </a:r>
            <a:r>
              <a:rPr lang="ru-RU" sz="1800" dirty="0"/>
              <a:t> </a:t>
            </a:r>
            <a:r>
              <a:rPr lang="ru-RU" sz="1800" dirty="0" err="1"/>
              <a:t>структурована</a:t>
            </a:r>
            <a:r>
              <a:rPr lang="ru-RU" sz="1800" dirty="0"/>
              <a:t> система, </a:t>
            </a:r>
            <a:r>
              <a:rPr lang="ru-RU" sz="1800" dirty="0" err="1"/>
              <a:t>переважно</a:t>
            </a:r>
            <a:r>
              <a:rPr lang="ru-RU" sz="1800" dirty="0"/>
              <a:t> </a:t>
            </a:r>
            <a:r>
              <a:rPr lang="ru-RU" sz="1800" dirty="0" err="1"/>
              <a:t>орієнтувався</a:t>
            </a:r>
            <a:r>
              <a:rPr lang="ru-RU" sz="1800" dirty="0"/>
              <a:t> на </a:t>
            </a:r>
            <a:r>
              <a:rPr lang="ru-RU" sz="1800" dirty="0" err="1"/>
              <a:t>низькі</a:t>
            </a:r>
            <a:r>
              <a:rPr lang="ru-RU" sz="1800" dirty="0"/>
              <a:t> </a:t>
            </a:r>
            <a:r>
              <a:rPr lang="ru-RU" sz="1800" dirty="0" err="1"/>
              <a:t>жанри</a:t>
            </a:r>
            <a:r>
              <a:rPr lang="ru-RU" sz="1800" dirty="0"/>
              <a:t> (очевидно, </a:t>
            </a:r>
            <a:r>
              <a:rPr lang="ru-RU" sz="1800" dirty="0" err="1"/>
              <a:t>під</a:t>
            </a:r>
            <a:r>
              <a:rPr lang="ru-RU" sz="1800" dirty="0"/>
              <a:t> </a:t>
            </a:r>
            <a:r>
              <a:rPr lang="ru-RU" sz="1800" dirty="0" err="1"/>
              <a:t>впливом</a:t>
            </a:r>
            <a:r>
              <a:rPr lang="ru-RU" sz="1800" dirty="0"/>
              <a:t> низового </a:t>
            </a:r>
            <a:r>
              <a:rPr lang="ru-RU" sz="1800" dirty="0" err="1"/>
              <a:t>бароко</a:t>
            </a:r>
            <a:r>
              <a:rPr lang="ru-RU" sz="1800" dirty="0"/>
              <a:t>). </a:t>
            </a:r>
            <a:r>
              <a:rPr lang="ru-RU" sz="1800" dirty="0" err="1"/>
              <a:t>Деякі</a:t>
            </a:r>
            <a:r>
              <a:rPr lang="ru-RU" sz="1800" dirty="0"/>
              <a:t> </a:t>
            </a:r>
            <a:r>
              <a:rPr lang="ru-RU" sz="1800" dirty="0" err="1"/>
              <a:t>тенденції</a:t>
            </a:r>
            <a:r>
              <a:rPr lang="ru-RU" sz="1800" dirty="0"/>
              <a:t> </a:t>
            </a:r>
            <a:r>
              <a:rPr lang="ru-RU" sz="1800" dirty="0" err="1"/>
              <a:t>класицизму</a:t>
            </a:r>
            <a:r>
              <a:rPr lang="ru-RU" sz="1800" dirty="0"/>
              <a:t> </a:t>
            </a:r>
            <a:r>
              <a:rPr lang="ru-RU" sz="1800" dirty="0" err="1"/>
              <a:t>знайшли</a:t>
            </a:r>
            <a:r>
              <a:rPr lang="ru-RU" sz="1800" dirty="0"/>
              <a:t> </a:t>
            </a:r>
            <a:r>
              <a:rPr lang="ru-RU" sz="1800" dirty="0" err="1"/>
              <a:t>свій</a:t>
            </a:r>
            <a:r>
              <a:rPr lang="ru-RU" sz="1800" dirty="0"/>
              <a:t> </a:t>
            </a:r>
            <a:r>
              <a:rPr lang="ru-RU" sz="1800" dirty="0" err="1" smtClean="0"/>
              <a:t>вияв</a:t>
            </a:r>
            <a:r>
              <a:rPr lang="ru-RU" sz="1800" dirty="0" smtClean="0"/>
              <a:t>, </a:t>
            </a:r>
            <a:r>
              <a:rPr lang="ru-RU" sz="1800" dirty="0" err="1"/>
              <a:t>поемі</a:t>
            </a:r>
            <a:r>
              <a:rPr lang="ru-RU" sz="1800" dirty="0"/>
              <a:t> «</a:t>
            </a:r>
            <a:r>
              <a:rPr lang="ru-RU" sz="1800" dirty="0" err="1"/>
              <a:t>Енеїда</a:t>
            </a:r>
            <a:r>
              <a:rPr lang="ru-RU" sz="1800" dirty="0"/>
              <a:t>» </a:t>
            </a:r>
            <a:r>
              <a:rPr lang="ru-RU" sz="1800" dirty="0" err="1"/>
              <a:t>Івана</a:t>
            </a:r>
            <a:r>
              <a:rPr lang="ru-RU" sz="1800" dirty="0"/>
              <a:t> </a:t>
            </a:r>
            <a:r>
              <a:rPr lang="ru-RU" sz="1800" dirty="0" err="1"/>
              <a:t>Котляревського</a:t>
            </a:r>
            <a:r>
              <a:rPr lang="ru-RU" sz="1800" dirty="0"/>
              <a:t>, </a:t>
            </a:r>
            <a:r>
              <a:rPr lang="ru-RU" sz="1800" dirty="0" err="1"/>
              <a:t>травестійній</a:t>
            </a:r>
            <a:r>
              <a:rPr lang="ru-RU" sz="1800" dirty="0"/>
              <a:t> </a:t>
            </a:r>
            <a:r>
              <a:rPr lang="ru-RU" sz="1800" dirty="0" err="1"/>
              <a:t>оді</a:t>
            </a:r>
            <a:r>
              <a:rPr lang="ru-RU" sz="1800" dirty="0"/>
              <a:t> «</a:t>
            </a:r>
            <a:r>
              <a:rPr lang="ru-RU" sz="1800" dirty="0" err="1"/>
              <a:t>Пісні</a:t>
            </a:r>
            <a:r>
              <a:rPr lang="ru-RU" sz="1800" dirty="0"/>
              <a:t> </a:t>
            </a:r>
            <a:r>
              <a:rPr lang="ru-RU" sz="1800" dirty="0" err="1"/>
              <a:t>Гараська</a:t>
            </a:r>
            <a:r>
              <a:rPr lang="ru-RU" sz="1800" dirty="0"/>
              <a:t>» Петра </a:t>
            </a:r>
            <a:r>
              <a:rPr lang="ru-RU" sz="1800" dirty="0" err="1"/>
              <a:t>Гулака-Артемовського</a:t>
            </a:r>
            <a:r>
              <a:rPr lang="ru-RU" sz="1800" dirty="0"/>
              <a:t>, </a:t>
            </a:r>
            <a:r>
              <a:rPr lang="ru-RU" sz="1800" dirty="0" err="1"/>
              <a:t>оповіданнях</a:t>
            </a:r>
            <a:r>
              <a:rPr lang="ru-RU" sz="1800" dirty="0"/>
              <a:t> </a:t>
            </a:r>
            <a:r>
              <a:rPr lang="ru-RU" sz="1800" dirty="0" err="1"/>
              <a:t>Григорія</a:t>
            </a:r>
            <a:r>
              <a:rPr lang="ru-RU" sz="1800" dirty="0"/>
              <a:t> </a:t>
            </a:r>
            <a:r>
              <a:rPr lang="ru-RU" sz="1800" dirty="0" err="1"/>
              <a:t>Квітки-Основ'яненка</a:t>
            </a:r>
            <a:r>
              <a:rPr lang="ru-RU" sz="1800" dirty="0"/>
              <a:t> та </a:t>
            </a:r>
            <a:r>
              <a:rPr lang="ru-RU" sz="1800" dirty="0" err="1"/>
              <a:t>ін</a:t>
            </a:r>
            <a:r>
              <a:rPr lang="ru-RU" sz="1800" dirty="0"/>
              <a:t>.</a:t>
            </a:r>
          </a:p>
          <a:p>
            <a:r>
              <a:rPr lang="ru-RU" sz="1800" dirty="0"/>
              <a:t>Шедевром </a:t>
            </a:r>
            <a:r>
              <a:rPr lang="ru-RU" sz="1800" dirty="0" err="1"/>
              <a:t>українського</a:t>
            </a:r>
            <a:r>
              <a:rPr lang="ru-RU" sz="1800" dirty="0"/>
              <a:t> </a:t>
            </a:r>
            <a:r>
              <a:rPr lang="ru-RU" sz="1800" dirty="0" err="1"/>
              <a:t>класицизму</a:t>
            </a:r>
            <a:r>
              <a:rPr lang="ru-RU" sz="1800" dirty="0"/>
              <a:t> </a:t>
            </a:r>
            <a:r>
              <a:rPr lang="ru-RU" sz="1800" dirty="0" err="1"/>
              <a:t>стає</a:t>
            </a:r>
            <a:r>
              <a:rPr lang="ru-RU" sz="1800" dirty="0"/>
              <a:t> </a:t>
            </a:r>
            <a:r>
              <a:rPr lang="ru-RU" sz="1800" dirty="0" err="1"/>
              <a:t>героїко-комічна</a:t>
            </a:r>
            <a:r>
              <a:rPr lang="ru-RU" sz="1800" dirty="0"/>
              <a:t> поема </a:t>
            </a:r>
            <a:r>
              <a:rPr lang="ru-RU" sz="1800" dirty="0" err="1"/>
              <a:t>Івана</a:t>
            </a:r>
            <a:r>
              <a:rPr lang="ru-RU" sz="1800" dirty="0"/>
              <a:t> </a:t>
            </a:r>
            <a:r>
              <a:rPr lang="ru-RU" sz="1800" dirty="0" err="1"/>
              <a:t>Котляревського</a:t>
            </a:r>
            <a:r>
              <a:rPr lang="ru-RU" sz="1800" dirty="0"/>
              <a:t> «</a:t>
            </a:r>
            <a:r>
              <a:rPr lang="ru-RU" sz="1800" dirty="0" err="1"/>
              <a:t>Енеїда</a:t>
            </a:r>
            <a:r>
              <a:rPr lang="ru-RU" sz="1800" dirty="0"/>
              <a:t>» — </a:t>
            </a:r>
            <a:r>
              <a:rPr lang="ru-RU" sz="1800" dirty="0" err="1"/>
              <a:t>твір</a:t>
            </a:r>
            <a:r>
              <a:rPr lang="ru-RU" sz="1800" dirty="0"/>
              <a:t> </a:t>
            </a:r>
            <a:r>
              <a:rPr lang="ru-RU" sz="1800" dirty="0" err="1"/>
              <a:t>бурлескний</a:t>
            </a:r>
            <a:r>
              <a:rPr lang="ru-RU" sz="1800" dirty="0"/>
              <a:t> і </a:t>
            </a:r>
            <a:r>
              <a:rPr lang="ru-RU" sz="1800" dirty="0" err="1"/>
              <a:t>травестійний</a:t>
            </a:r>
            <a:r>
              <a:rPr lang="ru-RU" sz="1800" dirty="0"/>
              <a:t>. </a:t>
            </a:r>
            <a:r>
              <a:rPr lang="ru-RU" sz="1800" dirty="0" err="1"/>
              <a:t>Поширюється</a:t>
            </a:r>
            <a:r>
              <a:rPr lang="ru-RU" sz="1800" dirty="0"/>
              <a:t> </a:t>
            </a:r>
            <a:r>
              <a:rPr lang="ru-RU" sz="1800" dirty="0" err="1"/>
              <a:t>також</a:t>
            </a:r>
            <a:r>
              <a:rPr lang="ru-RU" sz="1800" dirty="0"/>
              <a:t> </a:t>
            </a:r>
            <a:r>
              <a:rPr lang="ru-RU" sz="1800" dirty="0" err="1"/>
              <a:t>травестійна</a:t>
            </a:r>
            <a:r>
              <a:rPr lang="ru-RU" sz="1800" dirty="0"/>
              <a:t> ода (І. </a:t>
            </a:r>
            <a:r>
              <a:rPr lang="ru-RU" sz="1800" dirty="0" err="1"/>
              <a:t>Котляревський</a:t>
            </a:r>
            <a:r>
              <a:rPr lang="ru-RU" sz="1800" dirty="0"/>
              <a:t>, П. </a:t>
            </a:r>
            <a:r>
              <a:rPr lang="ru-RU" sz="1800" dirty="0" err="1"/>
              <a:t>Гулак-Артемовський</a:t>
            </a:r>
            <a:r>
              <a:rPr lang="ru-RU" sz="1800" dirty="0"/>
              <a:t>) і байка (П. </a:t>
            </a:r>
            <a:r>
              <a:rPr lang="ru-RU" sz="1800" dirty="0" err="1"/>
              <a:t>Білецький</a:t>
            </a:r>
            <a:r>
              <a:rPr lang="ru-RU" sz="1800" dirty="0"/>
              <a:t>-Носенко, П. </a:t>
            </a:r>
            <a:r>
              <a:rPr lang="ru-RU" sz="1800" dirty="0" err="1"/>
              <a:t>Писаревський</a:t>
            </a:r>
            <a:r>
              <a:rPr lang="ru-RU" sz="1800" dirty="0"/>
              <a:t>, С. </a:t>
            </a:r>
            <a:r>
              <a:rPr lang="ru-RU" sz="1800" dirty="0" err="1"/>
              <a:t>Рудиковський</a:t>
            </a:r>
            <a:r>
              <a:rPr lang="ru-RU" sz="1800" dirty="0"/>
              <a:t>). «</a:t>
            </a:r>
            <a:r>
              <a:rPr lang="ru-RU" sz="1800" dirty="0" err="1"/>
              <a:t>Низькі</a:t>
            </a:r>
            <a:r>
              <a:rPr lang="ru-RU" sz="1800" dirty="0"/>
              <a:t>» </a:t>
            </a:r>
            <a:r>
              <a:rPr lang="ru-RU" sz="1800" dirty="0" err="1"/>
              <a:t>класицистичні</a:t>
            </a:r>
            <a:r>
              <a:rPr lang="ru-RU" sz="1800" dirty="0"/>
              <a:t> </a:t>
            </a:r>
            <a:r>
              <a:rPr lang="ru-RU" sz="1800" dirty="0" err="1"/>
              <a:t>жанри</a:t>
            </a:r>
            <a:r>
              <a:rPr lang="ru-RU" sz="1800" dirty="0"/>
              <a:t> </a:t>
            </a:r>
            <a:r>
              <a:rPr lang="ru-RU" sz="1800" dirty="0" err="1"/>
              <a:t>превалюють</a:t>
            </a:r>
            <a:r>
              <a:rPr lang="ru-RU" sz="1800" dirty="0"/>
              <a:t> і в </a:t>
            </a:r>
            <a:r>
              <a:rPr lang="ru-RU" sz="1800" dirty="0" err="1"/>
              <a:t>драматургії</a:t>
            </a:r>
            <a:r>
              <a:rPr lang="ru-RU" sz="1800" dirty="0"/>
              <a:t> («Москаль-</a:t>
            </a:r>
            <a:r>
              <a:rPr lang="ru-RU" sz="1800" dirty="0" err="1"/>
              <a:t>чарівник</a:t>
            </a:r>
            <a:r>
              <a:rPr lang="ru-RU" sz="1800" dirty="0"/>
              <a:t>» та «Наталка Полтавка» І. </a:t>
            </a:r>
            <a:r>
              <a:rPr lang="ru-RU" sz="1800" dirty="0" err="1" smtClean="0"/>
              <a:t>Котляревського</a:t>
            </a:r>
            <a:r>
              <a:rPr lang="ru-RU" sz="1800" dirty="0" smtClean="0"/>
              <a:t>), </a:t>
            </a:r>
            <a:r>
              <a:rPr lang="ru-RU" sz="1800" dirty="0"/>
              <a:t>а в </a:t>
            </a:r>
            <a:r>
              <a:rPr lang="ru-RU" sz="1800" dirty="0" err="1"/>
              <a:t>доробку</a:t>
            </a:r>
            <a:r>
              <a:rPr lang="ru-RU" sz="1800" dirty="0"/>
              <a:t> Г. </a:t>
            </a:r>
            <a:r>
              <a:rPr lang="ru-RU" sz="1800" dirty="0" err="1"/>
              <a:t>Квітки-Основ'яненка</a:t>
            </a:r>
            <a:r>
              <a:rPr lang="ru-RU" sz="1800" dirty="0"/>
              <a:t> </a:t>
            </a:r>
            <a:r>
              <a:rPr lang="ru-RU" sz="1800" dirty="0" err="1"/>
              <a:t>розвивається</a:t>
            </a:r>
            <a:r>
              <a:rPr lang="ru-RU" sz="1800" dirty="0"/>
              <a:t> </a:t>
            </a:r>
            <a:r>
              <a:rPr lang="ru-RU" sz="1800" dirty="0" err="1"/>
              <a:t>нетипова</a:t>
            </a:r>
            <a:r>
              <a:rPr lang="ru-RU" sz="1800" dirty="0"/>
              <a:t> для </a:t>
            </a:r>
            <a:r>
              <a:rPr lang="ru-RU" sz="1800" dirty="0" err="1"/>
              <a:t>літератури</a:t>
            </a:r>
            <a:r>
              <a:rPr lang="ru-RU" sz="1800" dirty="0"/>
              <a:t> </a:t>
            </a:r>
            <a:r>
              <a:rPr lang="ru-RU" sz="1800" dirty="0" err="1"/>
              <a:t>класицизму</a:t>
            </a:r>
            <a:r>
              <a:rPr lang="ru-RU" sz="1800" dirty="0"/>
              <a:t> проза. З «</a:t>
            </a:r>
            <a:r>
              <a:rPr lang="ru-RU" sz="1800" dirty="0" err="1"/>
              <a:t>високих</a:t>
            </a:r>
            <a:r>
              <a:rPr lang="ru-RU" sz="1800" dirty="0"/>
              <a:t>» </a:t>
            </a:r>
            <a:r>
              <a:rPr lang="ru-RU" sz="1800" dirty="0" err="1"/>
              <a:t>жанрів</a:t>
            </a:r>
            <a:r>
              <a:rPr lang="ru-RU" sz="1800" dirty="0"/>
              <a:t> на </a:t>
            </a:r>
            <a:r>
              <a:rPr lang="ru-RU" sz="1800" dirty="0" err="1"/>
              <a:t>зламі</a:t>
            </a:r>
            <a:r>
              <a:rPr lang="ru-RU" sz="1800" dirty="0"/>
              <a:t> </a:t>
            </a:r>
            <a:r>
              <a:rPr lang="en-US" sz="1800" dirty="0"/>
              <a:t>XVIII–XIX </a:t>
            </a:r>
            <a:r>
              <a:rPr lang="ru-RU" sz="1800" dirty="0" err="1"/>
              <a:t>століть</a:t>
            </a:r>
            <a:r>
              <a:rPr lang="ru-RU" sz="1800" dirty="0"/>
              <a:t> </a:t>
            </a:r>
            <a:r>
              <a:rPr lang="ru-RU" sz="1800" dirty="0" err="1"/>
              <a:t>була</a:t>
            </a:r>
            <a:r>
              <a:rPr lang="ru-RU" sz="1800" dirty="0"/>
              <a:t> </a:t>
            </a:r>
            <a:r>
              <a:rPr lang="ru-RU" sz="1800" dirty="0" err="1"/>
              <a:t>поширена</a:t>
            </a:r>
            <a:r>
              <a:rPr lang="ru-RU" sz="1800" dirty="0"/>
              <a:t> ода (І. </a:t>
            </a:r>
            <a:r>
              <a:rPr lang="ru-RU" sz="1800" dirty="0" err="1"/>
              <a:t>Фальковський</a:t>
            </a:r>
            <a:r>
              <a:rPr lang="ru-RU" sz="1800" dirty="0"/>
              <a:t>, І. Максимович, І. </a:t>
            </a:r>
            <a:r>
              <a:rPr lang="ru-RU" sz="1800" dirty="0" err="1"/>
              <a:t>Шатович</a:t>
            </a:r>
            <a:r>
              <a:rPr lang="ru-RU" sz="1800" dirty="0"/>
              <a:t>), яка </a:t>
            </a:r>
            <a:r>
              <a:rPr lang="ru-RU" sz="1800" dirty="0" err="1"/>
              <a:t>створювалася</a:t>
            </a:r>
            <a:r>
              <a:rPr lang="ru-RU" sz="1800" dirty="0"/>
              <a:t> з приводу </a:t>
            </a:r>
            <a:r>
              <a:rPr lang="ru-RU" sz="1800" dirty="0" err="1"/>
              <a:t>урочистих</a:t>
            </a:r>
            <a:r>
              <a:rPr lang="ru-RU" sz="1800" dirty="0"/>
              <a:t> дат </a:t>
            </a:r>
            <a:r>
              <a:rPr lang="ru-RU" sz="1800" dirty="0" err="1"/>
              <a:t>або</a:t>
            </a:r>
            <a:r>
              <a:rPr lang="ru-RU" sz="1800" dirty="0"/>
              <a:t> </a:t>
            </a:r>
            <a:r>
              <a:rPr lang="ru-RU" sz="1800" dirty="0" err="1"/>
              <a:t>візитів</a:t>
            </a:r>
            <a:r>
              <a:rPr lang="ru-RU" sz="1800" dirty="0"/>
              <a:t> </a:t>
            </a:r>
            <a:r>
              <a:rPr lang="ru-RU" sz="1800" dirty="0" err="1"/>
              <a:t>світських</a:t>
            </a:r>
            <a:r>
              <a:rPr lang="ru-RU" sz="1800" dirty="0"/>
              <a:t> і </a:t>
            </a:r>
            <a:r>
              <a:rPr lang="ru-RU" sz="1800" dirty="0" err="1"/>
              <a:t>церковних</a:t>
            </a:r>
            <a:r>
              <a:rPr lang="ru-RU" sz="1800" dirty="0"/>
              <a:t> </a:t>
            </a:r>
            <a:r>
              <a:rPr lang="ru-RU" sz="1800" dirty="0" err="1"/>
              <a:t>можновладців</a:t>
            </a:r>
            <a:r>
              <a:rPr lang="ru-RU" sz="1800" dirty="0"/>
              <a:t>.</a:t>
            </a:r>
          </a:p>
          <a:p>
            <a:r>
              <a:rPr lang="ru-RU" sz="1800" dirty="0" err="1"/>
              <a:t>Класицизм</a:t>
            </a:r>
            <a:r>
              <a:rPr lang="ru-RU" sz="1800" dirty="0"/>
              <a:t> в </a:t>
            </a:r>
            <a:r>
              <a:rPr lang="ru-RU" sz="1800" dirty="0" err="1"/>
              <a:t>Україні</a:t>
            </a:r>
            <a:r>
              <a:rPr lang="ru-RU" sz="1800" dirty="0"/>
              <a:t>, на </a:t>
            </a:r>
            <a:r>
              <a:rPr lang="ru-RU" sz="1800" dirty="0" err="1"/>
              <a:t>відміну</a:t>
            </a:r>
            <a:r>
              <a:rPr lang="ru-RU" sz="1800" dirty="0"/>
              <a:t> </a:t>
            </a:r>
            <a:r>
              <a:rPr lang="ru-RU" sz="1800" dirty="0" err="1"/>
              <a:t>від</a:t>
            </a:r>
            <a:r>
              <a:rPr lang="ru-RU" sz="1800" dirty="0"/>
              <a:t> </a:t>
            </a:r>
            <a:r>
              <a:rPr lang="ru-RU" sz="1800" dirty="0" err="1"/>
              <a:t>інших</a:t>
            </a:r>
            <a:r>
              <a:rPr lang="ru-RU" sz="1800" dirty="0"/>
              <a:t> </a:t>
            </a:r>
            <a:r>
              <a:rPr lang="ru-RU" sz="1800" dirty="0" err="1"/>
              <a:t>національних</a:t>
            </a:r>
            <a:r>
              <a:rPr lang="ru-RU" sz="1800" dirty="0"/>
              <a:t> </a:t>
            </a:r>
            <a:r>
              <a:rPr lang="ru-RU" sz="1800" dirty="0" err="1"/>
              <a:t>літератур</a:t>
            </a:r>
            <a:r>
              <a:rPr lang="ru-RU" sz="1800" dirty="0"/>
              <a:t>, </a:t>
            </a:r>
            <a:r>
              <a:rPr lang="ru-RU" sz="1800" dirty="0" err="1"/>
              <a:t>народився</a:t>
            </a:r>
            <a:r>
              <a:rPr lang="ru-RU" sz="1800" dirty="0"/>
              <a:t> та </a:t>
            </a:r>
            <a:r>
              <a:rPr lang="ru-RU" sz="1800" dirty="0" err="1"/>
              <a:t>існував</a:t>
            </a:r>
            <a:r>
              <a:rPr lang="ru-RU" sz="1800" dirty="0"/>
              <a:t> без </a:t>
            </a:r>
            <a:r>
              <a:rPr lang="ru-RU" sz="1800" dirty="0" err="1"/>
              <a:t>боротьби</a:t>
            </a:r>
            <a:r>
              <a:rPr lang="ru-RU" sz="1800" dirty="0"/>
              <a:t> з </a:t>
            </a:r>
            <a:r>
              <a:rPr lang="ru-RU" sz="1800" dirty="0" err="1"/>
              <a:t>бароковою</a:t>
            </a:r>
            <a:r>
              <a:rPr lang="ru-RU" sz="1800" dirty="0"/>
              <a:t> </a:t>
            </a:r>
            <a:r>
              <a:rPr lang="ru-RU" sz="1800" dirty="0" err="1"/>
              <a:t>літературою</a:t>
            </a:r>
            <a:r>
              <a:rPr lang="ru-RU" sz="1800" dirty="0"/>
              <a:t>. У </a:t>
            </a:r>
            <a:r>
              <a:rPr lang="ru-RU" sz="1800" dirty="0" err="1"/>
              <a:t>другій</a:t>
            </a:r>
            <a:r>
              <a:rPr lang="ru-RU" sz="1800" dirty="0"/>
              <a:t> </a:t>
            </a:r>
            <a:r>
              <a:rPr lang="ru-RU" sz="1800" dirty="0" err="1"/>
              <a:t>половині</a:t>
            </a:r>
            <a:r>
              <a:rPr lang="ru-RU" sz="1800" dirty="0"/>
              <a:t> </a:t>
            </a:r>
            <a:r>
              <a:rPr lang="en-US" sz="1800" dirty="0"/>
              <a:t>XVIII </a:t>
            </a:r>
            <a:r>
              <a:rPr lang="ru-RU" sz="1800" dirty="0" err="1"/>
              <a:t>століття</a:t>
            </a:r>
            <a:r>
              <a:rPr lang="ru-RU" sz="1800" dirty="0"/>
              <a:t>, коли </a:t>
            </a:r>
            <a:r>
              <a:rPr lang="ru-RU" sz="1800" dirty="0" err="1"/>
              <a:t>Україна</a:t>
            </a:r>
            <a:r>
              <a:rPr lang="ru-RU" sz="1800" dirty="0"/>
              <a:t> </a:t>
            </a:r>
            <a:r>
              <a:rPr lang="ru-RU" sz="1800" dirty="0" err="1"/>
              <a:t>стає</a:t>
            </a:r>
            <a:r>
              <a:rPr lang="ru-RU" sz="1800" dirty="0"/>
              <a:t> </a:t>
            </a:r>
            <a:r>
              <a:rPr lang="ru-RU" sz="1800" dirty="0" err="1"/>
              <a:t>російською</a:t>
            </a:r>
            <a:r>
              <a:rPr lang="ru-RU" sz="1800" dirty="0"/>
              <a:t> </a:t>
            </a:r>
            <a:r>
              <a:rPr lang="ru-RU" sz="1800" dirty="0" err="1"/>
              <a:t>провінцією</a:t>
            </a:r>
            <a:r>
              <a:rPr lang="ru-RU" sz="1800" dirty="0"/>
              <a:t> і </a:t>
            </a:r>
            <a:r>
              <a:rPr lang="ru-RU" sz="1800" dirty="0" err="1"/>
              <a:t>втрачає</a:t>
            </a:r>
            <a:r>
              <a:rPr lang="ru-RU" sz="1800" dirty="0"/>
              <a:t> </a:t>
            </a:r>
            <a:r>
              <a:rPr lang="ru-RU" sz="1800" dirty="0" err="1"/>
              <a:t>національні</a:t>
            </a:r>
            <a:r>
              <a:rPr lang="ru-RU" sz="1800" dirty="0"/>
              <a:t> </a:t>
            </a:r>
            <a:r>
              <a:rPr lang="ru-RU" sz="1800" dirty="0" err="1"/>
              <a:t>літературні</a:t>
            </a:r>
            <a:r>
              <a:rPr lang="ru-RU" sz="1800" dirty="0"/>
              <a:t> й </a:t>
            </a:r>
            <a:r>
              <a:rPr lang="ru-RU" sz="1800" dirty="0" err="1"/>
              <a:t>культурні</a:t>
            </a:r>
            <a:r>
              <a:rPr lang="ru-RU" sz="1800" dirty="0"/>
              <a:t> </a:t>
            </a:r>
            <a:r>
              <a:rPr lang="ru-RU" sz="1800" dirty="0" err="1"/>
              <a:t>центри</a:t>
            </a:r>
            <a:r>
              <a:rPr lang="ru-RU" sz="1800" dirty="0"/>
              <a:t> (</a:t>
            </a:r>
            <a:r>
              <a:rPr lang="ru-RU" sz="1800" dirty="0" err="1"/>
              <a:t>зокрема</a:t>
            </a:r>
            <a:r>
              <a:rPr lang="ru-RU" sz="1800" dirty="0"/>
              <a:t> </a:t>
            </a:r>
            <a:r>
              <a:rPr lang="ru-RU" sz="1800" dirty="0" err="1"/>
              <a:t>Київську</a:t>
            </a:r>
            <a:r>
              <a:rPr lang="ru-RU" sz="1800" dirty="0"/>
              <a:t> </a:t>
            </a:r>
            <a:r>
              <a:rPr lang="ru-RU" sz="1800" dirty="0" err="1"/>
              <a:t>Академію</a:t>
            </a:r>
            <a:r>
              <a:rPr lang="ru-RU" sz="1800" dirty="0"/>
              <a:t>), </a:t>
            </a:r>
            <a:r>
              <a:rPr lang="ru-RU" sz="1800" dirty="0" err="1"/>
              <a:t>бароко</a:t>
            </a:r>
            <a:r>
              <a:rPr lang="ru-RU" sz="1800" dirty="0"/>
              <a:t> </a:t>
            </a:r>
            <a:r>
              <a:rPr lang="ru-RU" sz="1800" dirty="0" err="1"/>
              <a:t>зникає</a:t>
            </a:r>
            <a:r>
              <a:rPr lang="ru-RU" sz="1800" dirty="0"/>
              <a:t> </a:t>
            </a:r>
            <a:r>
              <a:rPr lang="ru-RU" sz="1800" dirty="0" err="1"/>
              <a:t>саме</a:t>
            </a:r>
            <a:r>
              <a:rPr lang="ru-RU" sz="1800" dirty="0"/>
              <a:t> собою. </a:t>
            </a:r>
            <a:r>
              <a:rPr lang="ru-RU" sz="1800" dirty="0" err="1"/>
              <a:t>Український</a:t>
            </a:r>
            <a:r>
              <a:rPr lang="ru-RU" sz="1800" dirty="0"/>
              <a:t> </a:t>
            </a:r>
            <a:r>
              <a:rPr lang="ru-RU" sz="1800" dirty="0" err="1"/>
              <a:t>класицизм</a:t>
            </a:r>
            <a:r>
              <a:rPr lang="ru-RU" sz="1800" dirty="0"/>
              <a:t>, </a:t>
            </a:r>
            <a:r>
              <a:rPr lang="ru-RU" sz="1800" dirty="0" err="1"/>
              <a:t>незважаючи</a:t>
            </a:r>
            <a:r>
              <a:rPr lang="ru-RU" sz="1800" dirty="0"/>
              <a:t> на </a:t>
            </a:r>
            <a:r>
              <a:rPr lang="ru-RU" sz="1800" dirty="0" err="1"/>
              <a:t>свій</a:t>
            </a:r>
            <a:r>
              <a:rPr lang="ru-RU" sz="1800" dirty="0"/>
              <a:t> не вельми </a:t>
            </a:r>
            <a:r>
              <a:rPr lang="ru-RU" sz="1800" dirty="0" err="1"/>
              <a:t>різноманітний</a:t>
            </a:r>
            <a:r>
              <a:rPr lang="ru-RU" sz="1800" dirty="0"/>
              <a:t> </a:t>
            </a:r>
            <a:r>
              <a:rPr lang="ru-RU" sz="1800" dirty="0" err="1"/>
              <a:t>прояв</a:t>
            </a:r>
            <a:r>
              <a:rPr lang="ru-RU" sz="1800" dirty="0"/>
              <a:t>, </a:t>
            </a:r>
            <a:r>
              <a:rPr lang="ru-RU" sz="1800" dirty="0" err="1"/>
              <a:t>знаменує</a:t>
            </a:r>
            <a:r>
              <a:rPr lang="ru-RU" sz="1800" dirty="0"/>
              <a:t> собою </a:t>
            </a:r>
            <a:r>
              <a:rPr lang="ru-RU" sz="1800" dirty="0" err="1"/>
              <a:t>перехід</a:t>
            </a:r>
            <a:r>
              <a:rPr lang="ru-RU" sz="1800" dirty="0"/>
              <a:t> до </a:t>
            </a:r>
            <a:r>
              <a:rPr lang="ru-RU" sz="1800" dirty="0" err="1"/>
              <a:t>єдиної</a:t>
            </a:r>
            <a:r>
              <a:rPr lang="ru-RU" sz="1800" dirty="0"/>
              <a:t> </a:t>
            </a:r>
            <a:r>
              <a:rPr lang="ru-RU" sz="1800" dirty="0" err="1"/>
              <a:t>літературної</a:t>
            </a:r>
            <a:r>
              <a:rPr lang="ru-RU" sz="1800" dirty="0"/>
              <a:t> </a:t>
            </a:r>
            <a:r>
              <a:rPr lang="ru-RU" sz="1800" dirty="0" err="1"/>
              <a:t>мови</a:t>
            </a:r>
            <a:r>
              <a:rPr lang="ru-RU" sz="1800" dirty="0"/>
              <a:t>. </a:t>
            </a:r>
            <a:r>
              <a:rPr lang="ru-RU" sz="1800" dirty="0" err="1"/>
              <a:t>Вживання</a:t>
            </a:r>
            <a:r>
              <a:rPr lang="ru-RU" sz="1800" dirty="0"/>
              <a:t> </a:t>
            </a:r>
            <a:r>
              <a:rPr lang="ru-RU" sz="1800" dirty="0" err="1"/>
              <a:t>народної</a:t>
            </a:r>
            <a:r>
              <a:rPr lang="ru-RU" sz="1800" dirty="0"/>
              <a:t> </a:t>
            </a:r>
            <a:r>
              <a:rPr lang="ru-RU" sz="1800" dirty="0" err="1"/>
              <a:t>мови</a:t>
            </a:r>
            <a:r>
              <a:rPr lang="ru-RU" sz="1800" dirty="0"/>
              <a:t> </a:t>
            </a:r>
            <a:r>
              <a:rPr lang="ru-RU" sz="1800" dirty="0" err="1"/>
              <a:t>вимагали</a:t>
            </a:r>
            <a:r>
              <a:rPr lang="ru-RU" sz="1800" dirty="0"/>
              <a:t> </a:t>
            </a:r>
            <a:r>
              <a:rPr lang="ru-RU" sz="1800" dirty="0" err="1"/>
              <a:t>існуючі</a:t>
            </a:r>
            <a:r>
              <a:rPr lang="ru-RU" sz="1800" dirty="0"/>
              <a:t> в </a:t>
            </a:r>
            <a:r>
              <a:rPr lang="ru-RU" sz="1800" dirty="0" err="1"/>
              <a:t>літературі</a:t>
            </a:r>
            <a:r>
              <a:rPr lang="ru-RU" sz="1800" dirty="0"/>
              <a:t> </a:t>
            </a:r>
            <a:r>
              <a:rPr lang="ru-RU" sz="1800" dirty="0" err="1"/>
              <a:t>українського</a:t>
            </a:r>
            <a:r>
              <a:rPr lang="ru-RU" sz="1800" dirty="0"/>
              <a:t> </a:t>
            </a:r>
            <a:r>
              <a:rPr lang="ru-RU" sz="1800" dirty="0" err="1"/>
              <a:t>класицизму</a:t>
            </a:r>
            <a:r>
              <a:rPr lang="ru-RU" sz="1800" dirty="0"/>
              <a:t> </a:t>
            </a:r>
            <a:r>
              <a:rPr lang="ru-RU" sz="1800" dirty="0" err="1"/>
              <a:t>жанри</a:t>
            </a:r>
            <a:r>
              <a:rPr lang="ru-RU" sz="1800" dirty="0"/>
              <a:t> — </a:t>
            </a:r>
            <a:r>
              <a:rPr lang="ru-RU" sz="1800" dirty="0" err="1"/>
              <a:t>травестія</a:t>
            </a:r>
            <a:r>
              <a:rPr lang="ru-RU" sz="1800" dirty="0"/>
              <a:t>, байка, </a:t>
            </a:r>
            <a:r>
              <a:rPr lang="ru-RU" sz="1800" dirty="0" err="1"/>
              <a:t>комедія</a:t>
            </a:r>
            <a:r>
              <a:rPr lang="ru-RU" sz="1800" dirty="0"/>
              <a:t>, </a:t>
            </a:r>
            <a:r>
              <a:rPr lang="ru-RU" sz="1800" dirty="0" err="1"/>
              <a:t>народне</a:t>
            </a:r>
            <a:r>
              <a:rPr lang="ru-RU" sz="1800" dirty="0"/>
              <a:t> </a:t>
            </a:r>
            <a:r>
              <a:rPr lang="ru-RU" sz="1800" dirty="0" err="1"/>
              <a:t>оповідання</a:t>
            </a:r>
            <a:r>
              <a:rPr lang="ru-RU" sz="1800" dirty="0"/>
              <a:t>. </a:t>
            </a:r>
            <a:r>
              <a:rPr lang="ru-RU" sz="1800" dirty="0" err="1"/>
              <a:t>Такий</a:t>
            </a:r>
            <a:r>
              <a:rPr lang="ru-RU" sz="1800" dirty="0"/>
              <a:t> </a:t>
            </a:r>
            <a:r>
              <a:rPr lang="ru-RU" sz="1800" dirty="0" err="1"/>
              <a:t>перехід</a:t>
            </a:r>
            <a:r>
              <a:rPr lang="ru-RU" sz="1800" dirty="0"/>
              <a:t> </a:t>
            </a:r>
            <a:r>
              <a:rPr lang="ru-RU" sz="1800" dirty="0" err="1"/>
              <a:t>від</a:t>
            </a:r>
            <a:r>
              <a:rPr lang="ru-RU" sz="1800" dirty="0"/>
              <a:t> </a:t>
            </a:r>
            <a:r>
              <a:rPr lang="ru-RU" sz="1800" dirty="0" err="1"/>
              <a:t>білінгвічного</a:t>
            </a:r>
            <a:r>
              <a:rPr lang="ru-RU" sz="1800" dirty="0"/>
              <a:t> </a:t>
            </a:r>
            <a:r>
              <a:rPr lang="ru-RU" sz="1800" dirty="0" err="1"/>
              <a:t>бароко</a:t>
            </a:r>
            <a:r>
              <a:rPr lang="ru-RU" sz="1800" dirty="0"/>
              <a:t> (</a:t>
            </a:r>
            <a:r>
              <a:rPr lang="ru-RU" sz="1800" dirty="0" err="1"/>
              <a:t>церковнослов'янська</a:t>
            </a:r>
            <a:r>
              <a:rPr lang="ru-RU" sz="1800" dirty="0"/>
              <a:t> й </a:t>
            </a:r>
            <a:r>
              <a:rPr lang="ru-RU" sz="1800" dirty="0" err="1"/>
              <a:t>українська</a:t>
            </a:r>
            <a:r>
              <a:rPr lang="ru-RU" sz="1800" dirty="0"/>
              <a:t> </a:t>
            </a:r>
            <a:r>
              <a:rPr lang="ru-RU" sz="1800" dirty="0" err="1"/>
              <a:t>мови</a:t>
            </a:r>
            <a:r>
              <a:rPr lang="ru-RU" sz="1800" dirty="0"/>
              <a:t>) </a:t>
            </a:r>
            <a:r>
              <a:rPr lang="ru-RU" sz="1800" dirty="0" err="1"/>
              <a:t>стає</a:t>
            </a:r>
            <a:r>
              <a:rPr lang="ru-RU" sz="1800" dirty="0"/>
              <a:t> для </a:t>
            </a:r>
            <a:r>
              <a:rPr lang="ru-RU" sz="1800" dirty="0" err="1"/>
              <a:t>України</a:t>
            </a:r>
            <a:r>
              <a:rPr lang="ru-RU" sz="1800" dirty="0"/>
              <a:t> </a:t>
            </a:r>
            <a:r>
              <a:rPr lang="ru-RU" sz="1800" dirty="0" err="1"/>
              <a:t>справжнім</a:t>
            </a:r>
            <a:r>
              <a:rPr lang="ru-RU" sz="1800" dirty="0"/>
              <a:t> </a:t>
            </a:r>
            <a:r>
              <a:rPr lang="ru-RU" sz="1800" dirty="0" err="1"/>
              <a:t>літературним</a:t>
            </a:r>
            <a:r>
              <a:rPr lang="ru-RU" sz="1800" dirty="0"/>
              <a:t> </a:t>
            </a:r>
            <a:r>
              <a:rPr lang="ru-RU" sz="1800" dirty="0" err="1"/>
              <a:t>ренесансом</a:t>
            </a:r>
            <a:r>
              <a:rPr lang="ru-RU" sz="1800" dirty="0"/>
              <a:t>.</a:t>
            </a:r>
          </a:p>
        </p:txBody>
      </p:sp>
    </p:spTree>
    <p:extLst>
      <p:ext uri="{BB962C8B-B14F-4D97-AF65-F5344CB8AC3E}">
        <p14:creationId xmlns:p14="http://schemas.microsoft.com/office/powerpoint/2010/main" val="319105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456" y="0"/>
            <a:ext cx="10353761" cy="2678806"/>
          </a:xfrm>
        </p:spPr>
        <p:txBody>
          <a:bodyPr>
            <a:normAutofit/>
          </a:bodyPr>
          <a:lstStyle/>
          <a:p>
            <a:pPr algn="just"/>
            <a:r>
              <a:rPr lang="ru-RU" sz="1600" dirty="0" smtClean="0">
                <a:solidFill>
                  <a:schemeClr val="accent3">
                    <a:lumMod val="20000"/>
                    <a:lumOff val="80000"/>
                  </a:schemeClr>
                </a:solidFill>
              </a:rPr>
              <a:t>барокко— </a:t>
            </a:r>
            <a:r>
              <a:rPr lang="ru-RU" sz="1600" dirty="0">
                <a:solidFill>
                  <a:schemeClr val="accent3">
                    <a:lumMod val="20000"/>
                    <a:lumOff val="80000"/>
                  </a:schemeClr>
                </a:solidFill>
              </a:rPr>
              <a:t>стиль у </a:t>
            </a:r>
            <a:r>
              <a:rPr lang="ru-RU" sz="1600" dirty="0" err="1">
                <a:solidFill>
                  <a:schemeClr val="accent3">
                    <a:lumMod val="20000"/>
                    <a:lumOff val="80000"/>
                  </a:schemeClr>
                </a:solidFill>
              </a:rPr>
              <a:t>європейському</a:t>
            </a:r>
            <a:r>
              <a:rPr lang="ru-RU" sz="1600" dirty="0">
                <a:solidFill>
                  <a:schemeClr val="accent3">
                    <a:lumMod val="20000"/>
                    <a:lumOff val="80000"/>
                  </a:schemeClr>
                </a:solidFill>
              </a:rPr>
              <a:t> </a:t>
            </a:r>
            <a:r>
              <a:rPr lang="ru-RU" sz="1600" dirty="0" err="1">
                <a:solidFill>
                  <a:schemeClr val="accent3">
                    <a:lumMod val="20000"/>
                    <a:lumOff val="80000"/>
                  </a:schemeClr>
                </a:solidFill>
              </a:rPr>
              <a:t>мистецтві</a:t>
            </a:r>
            <a:r>
              <a:rPr lang="ru-RU" sz="1600" dirty="0">
                <a:solidFill>
                  <a:schemeClr val="accent3">
                    <a:lumMod val="20000"/>
                    <a:lumOff val="80000"/>
                  </a:schemeClr>
                </a:solidFill>
              </a:rPr>
              <a:t> (</a:t>
            </a:r>
            <a:r>
              <a:rPr lang="ru-RU" sz="1600" dirty="0" err="1">
                <a:solidFill>
                  <a:schemeClr val="accent3">
                    <a:lumMod val="20000"/>
                    <a:lumOff val="80000"/>
                  </a:schemeClr>
                </a:solidFill>
              </a:rPr>
              <a:t>живописі</a:t>
            </a:r>
            <a:r>
              <a:rPr lang="ru-RU" sz="1600" dirty="0">
                <a:solidFill>
                  <a:schemeClr val="accent3">
                    <a:lumMod val="20000"/>
                    <a:lumOff val="80000"/>
                  </a:schemeClr>
                </a:solidFill>
              </a:rPr>
              <a:t>, </a:t>
            </a:r>
            <a:r>
              <a:rPr lang="ru-RU" sz="1600" dirty="0" err="1">
                <a:solidFill>
                  <a:schemeClr val="accent3">
                    <a:lumMod val="20000"/>
                    <a:lumOff val="80000"/>
                  </a:schemeClr>
                </a:solidFill>
              </a:rPr>
              <a:t>скульптурі</a:t>
            </a:r>
            <a:r>
              <a:rPr lang="ru-RU" sz="1600" dirty="0">
                <a:solidFill>
                  <a:schemeClr val="accent3">
                    <a:lumMod val="20000"/>
                    <a:lumOff val="80000"/>
                  </a:schemeClr>
                </a:solidFill>
              </a:rPr>
              <a:t>, </a:t>
            </a:r>
            <a:r>
              <a:rPr lang="ru-RU" sz="1600" dirty="0" err="1">
                <a:solidFill>
                  <a:schemeClr val="accent3">
                    <a:lumMod val="20000"/>
                    <a:lumOff val="80000"/>
                  </a:schemeClr>
                </a:solidFill>
              </a:rPr>
              <a:t>музиці</a:t>
            </a:r>
            <a:r>
              <a:rPr lang="ru-RU" sz="1600" dirty="0">
                <a:solidFill>
                  <a:schemeClr val="accent3">
                    <a:lumMod val="20000"/>
                    <a:lumOff val="80000"/>
                  </a:schemeClr>
                </a:solidFill>
              </a:rPr>
              <a:t>, </a:t>
            </a:r>
            <a:r>
              <a:rPr lang="ru-RU" sz="1600" dirty="0" err="1">
                <a:solidFill>
                  <a:schemeClr val="accent3">
                    <a:lumMod val="20000"/>
                    <a:lumOff val="80000"/>
                  </a:schemeClr>
                </a:solidFill>
              </a:rPr>
              <a:t>літературі</a:t>
            </a:r>
            <a:r>
              <a:rPr lang="ru-RU" sz="1600" dirty="0">
                <a:solidFill>
                  <a:schemeClr val="accent3">
                    <a:lumMod val="20000"/>
                    <a:lumOff val="80000"/>
                  </a:schemeClr>
                </a:solidFill>
              </a:rPr>
              <a:t>) та </a:t>
            </a:r>
            <a:r>
              <a:rPr lang="ru-RU" sz="1600" dirty="0" err="1">
                <a:solidFill>
                  <a:schemeClr val="accent3">
                    <a:lumMod val="20000"/>
                    <a:lumOff val="80000"/>
                  </a:schemeClr>
                </a:solidFill>
              </a:rPr>
              <a:t>архітектурі</a:t>
            </a:r>
            <a:r>
              <a:rPr lang="ru-RU" sz="1600" dirty="0">
                <a:solidFill>
                  <a:schemeClr val="accent3">
                    <a:lumMod val="20000"/>
                    <a:lumOff val="80000"/>
                  </a:schemeClr>
                </a:solidFill>
              </a:rPr>
              <a:t> початку 16 — </a:t>
            </a:r>
            <a:r>
              <a:rPr lang="ru-RU" sz="1600" dirty="0" err="1">
                <a:solidFill>
                  <a:schemeClr val="accent3">
                    <a:lumMod val="20000"/>
                    <a:lumOff val="80000"/>
                  </a:schemeClr>
                </a:solidFill>
              </a:rPr>
              <a:t>кінця</a:t>
            </a:r>
            <a:r>
              <a:rPr lang="ru-RU" sz="1600" dirty="0">
                <a:solidFill>
                  <a:schemeClr val="accent3">
                    <a:lumMod val="20000"/>
                    <a:lumOff val="80000"/>
                  </a:schemeClr>
                </a:solidFill>
              </a:rPr>
              <a:t> 18 ст. </a:t>
            </a:r>
            <a:r>
              <a:rPr lang="ru-RU" sz="1600" dirty="0" err="1">
                <a:solidFill>
                  <a:schemeClr val="accent3">
                    <a:lumMod val="20000"/>
                    <a:lumOff val="80000"/>
                  </a:schemeClr>
                </a:solidFill>
              </a:rPr>
              <a:t>Хронологічно</a:t>
            </a:r>
            <a:r>
              <a:rPr lang="ru-RU" sz="1600" dirty="0">
                <a:solidFill>
                  <a:schemeClr val="accent3">
                    <a:lumMod val="20000"/>
                    <a:lumOff val="80000"/>
                  </a:schemeClr>
                </a:solidFill>
              </a:rPr>
              <a:t> </a:t>
            </a:r>
            <a:r>
              <a:rPr lang="ru-RU" sz="1600" dirty="0" err="1">
                <a:solidFill>
                  <a:schemeClr val="accent3">
                    <a:lumMod val="20000"/>
                    <a:lumOff val="80000"/>
                  </a:schemeClr>
                </a:solidFill>
              </a:rPr>
              <a:t>бароко</a:t>
            </a:r>
            <a:r>
              <a:rPr lang="ru-RU" sz="1600" dirty="0">
                <a:solidFill>
                  <a:schemeClr val="accent3">
                    <a:lumMod val="20000"/>
                    <a:lumOff val="80000"/>
                  </a:schemeClr>
                </a:solidFill>
              </a:rPr>
              <a:t> </a:t>
            </a:r>
            <a:r>
              <a:rPr lang="ru-RU" sz="1600" dirty="0" err="1">
                <a:solidFill>
                  <a:schemeClr val="accent3">
                    <a:lumMod val="20000"/>
                    <a:lumOff val="80000"/>
                  </a:schemeClr>
                </a:solidFill>
              </a:rPr>
              <a:t>слідує</a:t>
            </a:r>
            <a:r>
              <a:rPr lang="ru-RU" sz="1600" dirty="0">
                <a:solidFill>
                  <a:schemeClr val="accent3">
                    <a:lumMod val="20000"/>
                    <a:lumOff val="80000"/>
                  </a:schemeClr>
                </a:solidFill>
              </a:rPr>
              <a:t> за </a:t>
            </a:r>
            <a:r>
              <a:rPr lang="ru-RU" sz="1600" dirty="0" err="1">
                <a:solidFill>
                  <a:schemeClr val="accent3">
                    <a:lumMod val="20000"/>
                    <a:lumOff val="80000"/>
                  </a:schemeClr>
                </a:solidFill>
              </a:rPr>
              <a:t>Ренесансом</a:t>
            </a:r>
            <a:r>
              <a:rPr lang="ru-RU" sz="1600" dirty="0">
                <a:solidFill>
                  <a:schemeClr val="accent3">
                    <a:lumMod val="20000"/>
                    <a:lumOff val="80000"/>
                  </a:schemeClr>
                </a:solidFill>
              </a:rPr>
              <a:t>, за ним </a:t>
            </a:r>
            <a:r>
              <a:rPr lang="ru-RU" sz="1600" dirty="0" err="1">
                <a:solidFill>
                  <a:schemeClr val="accent3">
                    <a:lumMod val="20000"/>
                    <a:lumOff val="80000"/>
                  </a:schemeClr>
                </a:solidFill>
              </a:rPr>
              <a:t>слідує</a:t>
            </a:r>
            <a:r>
              <a:rPr lang="ru-RU" sz="1600" dirty="0">
                <a:solidFill>
                  <a:schemeClr val="accent3">
                    <a:lumMod val="20000"/>
                    <a:lumOff val="80000"/>
                  </a:schemeClr>
                </a:solidFill>
              </a:rPr>
              <a:t> </a:t>
            </a:r>
            <a:r>
              <a:rPr lang="ru-RU" sz="1600" dirty="0" err="1">
                <a:solidFill>
                  <a:schemeClr val="accent3">
                    <a:lumMod val="20000"/>
                    <a:lumOff val="80000"/>
                  </a:schemeClr>
                </a:solidFill>
              </a:rPr>
              <a:t>Класицизм</a:t>
            </a:r>
            <a:r>
              <a:rPr lang="ru-RU" sz="1600" dirty="0">
                <a:solidFill>
                  <a:schemeClr val="accent3">
                    <a:lumMod val="20000"/>
                    <a:lumOff val="80000"/>
                  </a:schemeClr>
                </a:solidFill>
              </a:rPr>
              <a:t>. За </a:t>
            </a:r>
            <a:r>
              <a:rPr lang="ru-RU" sz="1600" dirty="0" err="1">
                <a:solidFill>
                  <a:schemeClr val="accent3">
                    <a:lumMod val="20000"/>
                    <a:lumOff val="80000"/>
                  </a:schemeClr>
                </a:solidFill>
              </a:rPr>
              <a:t>естетичним</a:t>
            </a:r>
            <a:r>
              <a:rPr lang="ru-RU" sz="1600" dirty="0">
                <a:solidFill>
                  <a:schemeClr val="accent3">
                    <a:lumMod val="20000"/>
                    <a:lumOff val="80000"/>
                  </a:schemeClr>
                </a:solidFill>
              </a:rPr>
              <a:t> </a:t>
            </a:r>
            <a:r>
              <a:rPr lang="ru-RU" sz="1600" dirty="0" err="1">
                <a:solidFill>
                  <a:schemeClr val="accent3">
                    <a:lumMod val="20000"/>
                    <a:lumOff val="80000"/>
                  </a:schemeClr>
                </a:solidFill>
              </a:rPr>
              <a:t>визначенням</a:t>
            </a:r>
            <a:r>
              <a:rPr lang="ru-RU" sz="1600" dirty="0">
                <a:solidFill>
                  <a:schemeClr val="accent3">
                    <a:lumMod val="20000"/>
                    <a:lumOff val="80000"/>
                  </a:schemeClr>
                </a:solidFill>
              </a:rPr>
              <a:t>, </a:t>
            </a:r>
            <a:r>
              <a:rPr lang="ru-RU" sz="1600" dirty="0" err="1">
                <a:solidFill>
                  <a:schemeClr val="accent3">
                    <a:lumMod val="20000"/>
                    <a:lumOff val="80000"/>
                  </a:schemeClr>
                </a:solidFill>
              </a:rPr>
              <a:t>бароко</a:t>
            </a:r>
            <a:r>
              <a:rPr lang="ru-RU" sz="1600" dirty="0">
                <a:solidFill>
                  <a:schemeClr val="accent3">
                    <a:lumMod val="20000"/>
                    <a:lumOff val="80000"/>
                  </a:schemeClr>
                </a:solidFill>
              </a:rPr>
              <a:t> — стиль, </a:t>
            </a:r>
            <a:r>
              <a:rPr lang="ru-RU" sz="1600" dirty="0" err="1">
                <a:solidFill>
                  <a:schemeClr val="accent3">
                    <a:lumMod val="20000"/>
                    <a:lumOff val="80000"/>
                  </a:schemeClr>
                </a:solidFill>
              </a:rPr>
              <a:t>що</a:t>
            </a:r>
            <a:r>
              <a:rPr lang="ru-RU" sz="1600" dirty="0">
                <a:solidFill>
                  <a:schemeClr val="accent3">
                    <a:lumMod val="20000"/>
                    <a:lumOff val="80000"/>
                  </a:schemeClr>
                </a:solidFill>
              </a:rPr>
              <a:t> </a:t>
            </a:r>
            <a:r>
              <a:rPr lang="ru-RU" sz="1600" dirty="0" err="1">
                <a:solidFill>
                  <a:schemeClr val="accent3">
                    <a:lumMod val="20000"/>
                    <a:lumOff val="80000"/>
                  </a:schemeClr>
                </a:solidFill>
              </a:rPr>
              <a:t>виникає</a:t>
            </a:r>
            <a:r>
              <a:rPr lang="ru-RU" sz="1600" dirty="0">
                <a:solidFill>
                  <a:schemeClr val="accent3">
                    <a:lumMod val="20000"/>
                    <a:lumOff val="80000"/>
                  </a:schemeClr>
                </a:solidFill>
              </a:rPr>
              <a:t> на </a:t>
            </a:r>
            <a:r>
              <a:rPr lang="ru-RU" sz="1600" dirty="0" err="1">
                <a:solidFill>
                  <a:schemeClr val="accent3">
                    <a:lumMod val="20000"/>
                    <a:lumOff val="80000"/>
                  </a:schemeClr>
                </a:solidFill>
              </a:rPr>
              <a:t>хвилі</a:t>
            </a:r>
            <a:r>
              <a:rPr lang="ru-RU" sz="1600" dirty="0">
                <a:solidFill>
                  <a:schemeClr val="accent3">
                    <a:lumMod val="20000"/>
                    <a:lumOff val="80000"/>
                  </a:schemeClr>
                </a:solidFill>
              </a:rPr>
              <a:t> </a:t>
            </a:r>
            <a:r>
              <a:rPr lang="ru-RU" sz="1600" dirty="0" err="1">
                <a:solidFill>
                  <a:schemeClr val="accent3">
                    <a:lumMod val="20000"/>
                    <a:lumOff val="80000"/>
                  </a:schemeClr>
                </a:solidFill>
              </a:rPr>
              <a:t>кризи</a:t>
            </a:r>
            <a:r>
              <a:rPr lang="ru-RU" sz="1600" dirty="0">
                <a:solidFill>
                  <a:schemeClr val="accent3">
                    <a:lumMod val="20000"/>
                    <a:lumOff val="80000"/>
                  </a:schemeClr>
                </a:solidFill>
              </a:rPr>
              <a:t> </a:t>
            </a:r>
            <a:r>
              <a:rPr lang="ru-RU" sz="1600" dirty="0" err="1">
                <a:solidFill>
                  <a:schemeClr val="accent3">
                    <a:lumMod val="20000"/>
                    <a:lumOff val="80000"/>
                  </a:schemeClr>
                </a:solidFill>
              </a:rPr>
              <a:t>гуманізму</a:t>
            </a:r>
            <a:r>
              <a:rPr lang="ru-RU" sz="1600" dirty="0">
                <a:solidFill>
                  <a:schemeClr val="accent3">
                    <a:lumMod val="20000"/>
                    <a:lumOff val="80000"/>
                  </a:schemeClr>
                </a:solidFill>
              </a:rPr>
              <a:t> і </a:t>
            </a:r>
            <a:r>
              <a:rPr lang="ru-RU" sz="1600" dirty="0" err="1">
                <a:solidFill>
                  <a:schemeClr val="accent3">
                    <a:lumMod val="20000"/>
                    <a:lumOff val="80000"/>
                  </a:schemeClr>
                </a:solidFill>
              </a:rPr>
              <a:t>народження</a:t>
            </a:r>
            <a:r>
              <a:rPr lang="ru-RU" sz="1600" dirty="0">
                <a:solidFill>
                  <a:schemeClr val="accent3">
                    <a:lumMod val="20000"/>
                    <a:lumOff val="80000"/>
                  </a:schemeClr>
                </a:solidFill>
              </a:rPr>
              <a:t> </a:t>
            </a:r>
            <a:r>
              <a:rPr lang="ru-RU" sz="1600" dirty="0" err="1">
                <a:solidFill>
                  <a:schemeClr val="accent3">
                    <a:lumMod val="20000"/>
                    <a:lumOff val="80000"/>
                  </a:schemeClr>
                </a:solidFill>
              </a:rPr>
              <a:t>маньєризму</a:t>
            </a:r>
            <a:r>
              <a:rPr lang="ru-RU" sz="1600" dirty="0">
                <a:solidFill>
                  <a:schemeClr val="accent3">
                    <a:lumMod val="20000"/>
                    <a:lumOff val="80000"/>
                  </a:schemeClr>
                </a:solidFill>
              </a:rPr>
              <a:t>. </a:t>
            </a:r>
            <a:r>
              <a:rPr lang="ru-RU" sz="1600" dirty="0" err="1">
                <a:solidFill>
                  <a:schemeClr val="accent3">
                    <a:lumMod val="20000"/>
                    <a:lumOff val="80000"/>
                  </a:schemeClr>
                </a:solidFill>
              </a:rPr>
              <a:t>Він</a:t>
            </a:r>
            <a:r>
              <a:rPr lang="ru-RU" sz="1600" dirty="0">
                <a:solidFill>
                  <a:schemeClr val="accent3">
                    <a:lumMod val="20000"/>
                    <a:lumOff val="80000"/>
                  </a:schemeClr>
                </a:solidFill>
              </a:rPr>
              <a:t> </a:t>
            </a:r>
            <a:r>
              <a:rPr lang="ru-RU" sz="1600" dirty="0" err="1">
                <a:solidFill>
                  <a:schemeClr val="accent3">
                    <a:lumMod val="20000"/>
                    <a:lumOff val="80000"/>
                  </a:schemeClr>
                </a:solidFill>
              </a:rPr>
              <a:t>висловлює</a:t>
            </a:r>
            <a:r>
              <a:rPr lang="ru-RU" sz="1600" dirty="0">
                <a:solidFill>
                  <a:schemeClr val="accent3">
                    <a:lumMod val="20000"/>
                    <a:lumOff val="80000"/>
                  </a:schemeClr>
                </a:solidFill>
              </a:rPr>
              <a:t> </a:t>
            </a:r>
            <a:r>
              <a:rPr lang="ru-RU" sz="1600" dirty="0" err="1">
                <a:solidFill>
                  <a:schemeClr val="accent3">
                    <a:lumMod val="20000"/>
                    <a:lumOff val="80000"/>
                  </a:schemeClr>
                </a:solidFill>
              </a:rPr>
              <a:t>бажання</a:t>
            </a:r>
            <a:r>
              <a:rPr lang="ru-RU" sz="1600" dirty="0">
                <a:solidFill>
                  <a:schemeClr val="accent3">
                    <a:lumMod val="20000"/>
                    <a:lumOff val="80000"/>
                  </a:schemeClr>
                </a:solidFill>
              </a:rPr>
              <a:t> </a:t>
            </a:r>
            <a:r>
              <a:rPr lang="ru-RU" sz="1600" dirty="0" err="1">
                <a:solidFill>
                  <a:schemeClr val="accent3">
                    <a:lumMod val="20000"/>
                    <a:lumOff val="80000"/>
                  </a:schemeClr>
                </a:solidFill>
              </a:rPr>
              <a:t>насолоджуватись</a:t>
            </a:r>
            <a:r>
              <a:rPr lang="ru-RU" sz="1600" dirty="0">
                <a:solidFill>
                  <a:schemeClr val="accent3">
                    <a:lumMod val="20000"/>
                    <a:lumOff val="80000"/>
                  </a:schemeClr>
                </a:solidFill>
              </a:rPr>
              <a:t> </a:t>
            </a:r>
            <a:r>
              <a:rPr lang="ru-RU" sz="1600" dirty="0" err="1">
                <a:solidFill>
                  <a:schemeClr val="accent3">
                    <a:lumMod val="20000"/>
                    <a:lumOff val="80000"/>
                  </a:schemeClr>
                </a:solidFill>
              </a:rPr>
              <a:t>дарунками</a:t>
            </a:r>
            <a:r>
              <a:rPr lang="ru-RU" sz="1600" dirty="0">
                <a:solidFill>
                  <a:schemeClr val="accent3">
                    <a:lumMod val="20000"/>
                    <a:lumOff val="80000"/>
                  </a:schemeClr>
                </a:solidFill>
              </a:rPr>
              <a:t> </a:t>
            </a:r>
            <a:r>
              <a:rPr lang="ru-RU" sz="1600" dirty="0" err="1">
                <a:solidFill>
                  <a:schemeClr val="accent3">
                    <a:lumMod val="20000"/>
                    <a:lumOff val="80000"/>
                  </a:schemeClr>
                </a:solidFill>
              </a:rPr>
              <a:t>життя</a:t>
            </a:r>
            <a:r>
              <a:rPr lang="ru-RU" sz="1600" dirty="0">
                <a:solidFill>
                  <a:schemeClr val="accent3">
                    <a:lumMod val="20000"/>
                    <a:lumOff val="80000"/>
                  </a:schemeClr>
                </a:solidFill>
              </a:rPr>
              <a:t>, </a:t>
            </a:r>
            <a:r>
              <a:rPr lang="ru-RU" sz="1600" dirty="0" err="1">
                <a:solidFill>
                  <a:schemeClr val="accent3">
                    <a:lumMod val="20000"/>
                    <a:lumOff val="80000"/>
                  </a:schemeClr>
                </a:solidFill>
              </a:rPr>
              <a:t>мистецтва</a:t>
            </a:r>
            <a:r>
              <a:rPr lang="ru-RU" sz="1600" dirty="0">
                <a:solidFill>
                  <a:schemeClr val="accent3">
                    <a:lumMod val="20000"/>
                    <a:lumOff val="80000"/>
                  </a:schemeClr>
                </a:solidFill>
              </a:rPr>
              <a:t> і </a:t>
            </a:r>
            <a:r>
              <a:rPr lang="ru-RU" sz="1600" dirty="0" err="1">
                <a:solidFill>
                  <a:schemeClr val="accent3">
                    <a:lumMod val="20000"/>
                    <a:lumOff val="80000"/>
                  </a:schemeClr>
                </a:solidFill>
              </a:rPr>
              <a:t>природи</a:t>
            </a:r>
            <a:r>
              <a:rPr lang="ru-RU" sz="1600" dirty="0">
                <a:solidFill>
                  <a:schemeClr val="accent3">
                    <a:lumMod val="20000"/>
                    <a:lumOff val="80000"/>
                  </a:schemeClr>
                </a:solidFill>
              </a:rPr>
              <a:t>. </a:t>
            </a:r>
            <a:r>
              <a:rPr lang="ru-RU" sz="1600" dirty="0" err="1">
                <a:solidFill>
                  <a:schemeClr val="accent3">
                    <a:lumMod val="20000"/>
                    <a:lumOff val="80000"/>
                  </a:schemeClr>
                </a:solidFill>
              </a:rPr>
              <a:t>Батьківщиною</a:t>
            </a:r>
            <a:r>
              <a:rPr lang="ru-RU" sz="1600" dirty="0">
                <a:solidFill>
                  <a:schemeClr val="accent3">
                    <a:lumMod val="20000"/>
                    <a:lumOff val="80000"/>
                  </a:schemeClr>
                </a:solidFill>
              </a:rPr>
              <a:t> </a:t>
            </a:r>
            <a:r>
              <a:rPr lang="ru-RU" sz="1600" dirty="0" err="1">
                <a:solidFill>
                  <a:schemeClr val="accent3">
                    <a:lumMod val="20000"/>
                    <a:lumOff val="80000"/>
                  </a:schemeClr>
                </a:solidFill>
              </a:rPr>
              <a:t>бароко</a:t>
            </a:r>
            <a:r>
              <a:rPr lang="ru-RU" sz="1600" dirty="0">
                <a:solidFill>
                  <a:schemeClr val="accent3">
                    <a:lumMod val="20000"/>
                    <a:lumOff val="80000"/>
                  </a:schemeClr>
                </a:solidFill>
              </a:rPr>
              <a:t> </a:t>
            </a:r>
            <a:r>
              <a:rPr lang="ru-RU" sz="1600" dirty="0" err="1">
                <a:solidFill>
                  <a:schemeClr val="accent3">
                    <a:lumMod val="20000"/>
                    <a:lumOff val="80000"/>
                  </a:schemeClr>
                </a:solidFill>
              </a:rPr>
              <a:t>вважається</a:t>
            </a:r>
            <a:r>
              <a:rPr lang="ru-RU" sz="1600" dirty="0">
                <a:solidFill>
                  <a:schemeClr val="accent3">
                    <a:lumMod val="20000"/>
                    <a:lumOff val="80000"/>
                  </a:schemeClr>
                </a:solidFill>
              </a:rPr>
              <a:t> </a:t>
            </a:r>
            <a:r>
              <a:rPr lang="ru-RU" sz="1600" dirty="0" err="1">
                <a:solidFill>
                  <a:schemeClr val="accent3">
                    <a:lumMod val="20000"/>
                    <a:lumOff val="80000"/>
                  </a:schemeClr>
                </a:solidFill>
              </a:rPr>
              <a:t>Італія</a:t>
            </a:r>
            <a:r>
              <a:rPr lang="ru-RU" sz="1600" dirty="0">
                <a:solidFill>
                  <a:schemeClr val="accent3">
                    <a:lumMod val="20000"/>
                    <a:lumOff val="80000"/>
                  </a:schemeClr>
                </a:solidFill>
              </a:rPr>
              <a:t> та </a:t>
            </a:r>
            <a:r>
              <a:rPr lang="ru-RU" sz="1600" dirty="0" err="1">
                <a:solidFill>
                  <a:schemeClr val="accent3">
                    <a:lumMod val="20000"/>
                    <a:lumOff val="80000"/>
                  </a:schemeClr>
                </a:solidFill>
              </a:rPr>
              <a:t>її</a:t>
            </a:r>
            <a:r>
              <a:rPr lang="ru-RU" sz="1600" dirty="0">
                <a:solidFill>
                  <a:schemeClr val="accent3">
                    <a:lumMod val="20000"/>
                    <a:lumOff val="80000"/>
                  </a:schemeClr>
                </a:solidFill>
              </a:rPr>
              <a:t> </a:t>
            </a:r>
            <a:r>
              <a:rPr lang="ru-RU" sz="1600" dirty="0" err="1">
                <a:solidFill>
                  <a:schemeClr val="accent3">
                    <a:lumMod val="20000"/>
                    <a:lumOff val="80000"/>
                  </a:schemeClr>
                </a:solidFill>
              </a:rPr>
              <a:t>такі</a:t>
            </a:r>
            <a:r>
              <a:rPr lang="ru-RU" sz="1600" dirty="0">
                <a:solidFill>
                  <a:schemeClr val="accent3">
                    <a:lumMod val="20000"/>
                    <a:lumOff val="80000"/>
                  </a:schemeClr>
                </a:solidFill>
              </a:rPr>
              <a:t> </a:t>
            </a:r>
            <a:r>
              <a:rPr lang="ru-RU" sz="1600" dirty="0" err="1">
                <a:solidFill>
                  <a:schemeClr val="accent3">
                    <a:lumMod val="20000"/>
                    <a:lumOff val="80000"/>
                  </a:schemeClr>
                </a:solidFill>
              </a:rPr>
              <a:t>визначні</a:t>
            </a:r>
            <a:r>
              <a:rPr lang="ru-RU" sz="1600" dirty="0">
                <a:solidFill>
                  <a:schemeClr val="accent3">
                    <a:lumMod val="20000"/>
                    <a:lumOff val="80000"/>
                  </a:schemeClr>
                </a:solidFill>
              </a:rPr>
              <a:t> </a:t>
            </a:r>
            <a:r>
              <a:rPr lang="ru-RU" sz="1600" dirty="0" err="1">
                <a:solidFill>
                  <a:schemeClr val="accent3">
                    <a:lumMod val="20000"/>
                    <a:lumOff val="80000"/>
                  </a:schemeClr>
                </a:solidFill>
              </a:rPr>
              <a:t>мистецькі</a:t>
            </a:r>
            <a:r>
              <a:rPr lang="ru-RU" sz="1600" dirty="0">
                <a:solidFill>
                  <a:schemeClr val="accent3">
                    <a:lumMod val="20000"/>
                    <a:lumOff val="80000"/>
                  </a:schemeClr>
                </a:solidFill>
              </a:rPr>
              <a:t> </a:t>
            </a:r>
            <a:r>
              <a:rPr lang="ru-RU" sz="1600" dirty="0" err="1">
                <a:solidFill>
                  <a:schemeClr val="accent3">
                    <a:lumMod val="20000"/>
                    <a:lumOff val="80000"/>
                  </a:schemeClr>
                </a:solidFill>
              </a:rPr>
              <a:t>центри</a:t>
            </a:r>
            <a:r>
              <a:rPr lang="ru-RU" sz="1600" dirty="0">
                <a:solidFill>
                  <a:schemeClr val="accent3">
                    <a:lumMod val="20000"/>
                    <a:lumOff val="80000"/>
                  </a:schemeClr>
                </a:solidFill>
              </a:rPr>
              <a:t>, як Рим, </a:t>
            </a:r>
            <a:r>
              <a:rPr lang="ru-RU" sz="1600" dirty="0" err="1">
                <a:solidFill>
                  <a:schemeClr val="accent3">
                    <a:lumMod val="20000"/>
                    <a:lumOff val="80000"/>
                  </a:schemeClr>
                </a:solidFill>
              </a:rPr>
              <a:t>Мантуя</a:t>
            </a:r>
            <a:r>
              <a:rPr lang="ru-RU" sz="1600" dirty="0">
                <a:solidFill>
                  <a:schemeClr val="accent3">
                    <a:lumMod val="20000"/>
                    <a:lumOff val="80000"/>
                  </a:schemeClr>
                </a:solidFill>
              </a:rPr>
              <a:t>, в </a:t>
            </a:r>
            <a:r>
              <a:rPr lang="ru-RU" sz="1600" dirty="0" err="1">
                <a:solidFill>
                  <a:schemeClr val="accent3">
                    <a:lumMod val="20000"/>
                    <a:lumOff val="80000"/>
                  </a:schemeClr>
                </a:solidFill>
              </a:rPr>
              <a:t>меншій</a:t>
            </a:r>
            <a:r>
              <a:rPr lang="ru-RU" sz="1600" dirty="0">
                <a:solidFill>
                  <a:schemeClr val="accent3">
                    <a:lumMod val="20000"/>
                    <a:lumOff val="80000"/>
                  </a:schemeClr>
                </a:solidFill>
              </a:rPr>
              <a:t> </a:t>
            </a:r>
            <a:r>
              <a:rPr lang="ru-RU" sz="1600" dirty="0" err="1">
                <a:solidFill>
                  <a:schemeClr val="accent3">
                    <a:lumMod val="20000"/>
                    <a:lumOff val="80000"/>
                  </a:schemeClr>
                </a:solidFill>
              </a:rPr>
              <a:t>мірі</a:t>
            </a:r>
            <a:r>
              <a:rPr lang="ru-RU" sz="1600" dirty="0">
                <a:solidFill>
                  <a:schemeClr val="accent3">
                    <a:lumMod val="20000"/>
                    <a:lumOff val="80000"/>
                  </a:schemeClr>
                </a:solidFill>
              </a:rPr>
              <a:t> </a:t>
            </a:r>
            <a:r>
              <a:rPr lang="ru-RU" sz="1600" dirty="0" err="1">
                <a:solidFill>
                  <a:schemeClr val="accent3">
                    <a:lumMod val="20000"/>
                    <a:lumOff val="80000"/>
                  </a:schemeClr>
                </a:solidFill>
              </a:rPr>
              <a:t>Венеція</a:t>
            </a:r>
            <a:r>
              <a:rPr lang="ru-RU" sz="1600" dirty="0">
                <a:solidFill>
                  <a:schemeClr val="accent3">
                    <a:lumMod val="20000"/>
                    <a:lumOff val="80000"/>
                  </a:schemeClr>
                </a:solidFill>
              </a:rPr>
              <a:t> і </a:t>
            </a:r>
            <a:r>
              <a:rPr lang="ru-RU" sz="1600" dirty="0" err="1">
                <a:solidFill>
                  <a:schemeClr val="accent3">
                    <a:lumMod val="20000"/>
                    <a:lumOff val="80000"/>
                  </a:schemeClr>
                </a:solidFill>
              </a:rPr>
              <a:t>Флоренція</a:t>
            </a:r>
            <a:r>
              <a:rPr lang="ru-RU" sz="1600" dirty="0">
                <a:solidFill>
                  <a:schemeClr val="accent3">
                    <a:lumMod val="20000"/>
                    <a:lumOff val="80000"/>
                  </a:schemeClr>
                </a:solidFill>
              </a:rPr>
              <a:t> — де </a:t>
            </a:r>
            <a:r>
              <a:rPr lang="ru-RU" sz="1600" dirty="0" err="1">
                <a:solidFill>
                  <a:schemeClr val="accent3">
                    <a:lumMod val="20000"/>
                    <a:lumOff val="80000"/>
                  </a:schemeClr>
                </a:solidFill>
              </a:rPr>
              <a:t>зберігаються</a:t>
            </a:r>
            <a:r>
              <a:rPr lang="ru-RU" sz="1600" dirty="0">
                <a:solidFill>
                  <a:schemeClr val="accent3">
                    <a:lumMod val="20000"/>
                    <a:lumOff val="80000"/>
                  </a:schemeClr>
                </a:solidFill>
              </a:rPr>
              <a:t> </a:t>
            </a:r>
            <a:r>
              <a:rPr lang="ru-RU" sz="1600" dirty="0" err="1">
                <a:solidFill>
                  <a:schemeClr val="accent3">
                    <a:lumMod val="20000"/>
                    <a:lumOff val="80000"/>
                  </a:schemeClr>
                </a:solidFill>
              </a:rPr>
              <a:t>перші</a:t>
            </a:r>
            <a:r>
              <a:rPr lang="ru-RU" sz="1600" dirty="0">
                <a:solidFill>
                  <a:schemeClr val="accent3">
                    <a:lumMod val="20000"/>
                    <a:lumOff val="80000"/>
                  </a:schemeClr>
                </a:solidFill>
              </a:rPr>
              <a:t> </a:t>
            </a:r>
            <a:r>
              <a:rPr lang="ru-RU" sz="1600" dirty="0" err="1">
                <a:solidFill>
                  <a:schemeClr val="accent3">
                    <a:lumMod val="20000"/>
                    <a:lumOff val="80000"/>
                  </a:schemeClr>
                </a:solidFill>
              </a:rPr>
              <a:t>зразки</a:t>
            </a:r>
            <a:r>
              <a:rPr lang="ru-RU" sz="1600" dirty="0">
                <a:solidFill>
                  <a:schemeClr val="accent3">
                    <a:lumMod val="20000"/>
                    <a:lumOff val="80000"/>
                  </a:schemeClr>
                </a:solidFill>
              </a:rPr>
              <a:t> </a:t>
            </a:r>
            <a:r>
              <a:rPr lang="ru-RU" sz="1600" dirty="0" err="1">
                <a:solidFill>
                  <a:schemeClr val="accent3">
                    <a:lumMod val="20000"/>
                    <a:lumOff val="80000"/>
                  </a:schemeClr>
                </a:solidFill>
              </a:rPr>
              <a:t>бароко</a:t>
            </a:r>
            <a:r>
              <a:rPr lang="ru-RU" sz="1600" dirty="0">
                <a:solidFill>
                  <a:schemeClr val="accent3">
                    <a:lumMod val="20000"/>
                    <a:lumOff val="80000"/>
                  </a:schemeClr>
                </a:solidFill>
              </a:rPr>
              <a:t> в </a:t>
            </a:r>
            <a:r>
              <a:rPr lang="ru-RU" sz="1600" dirty="0" err="1">
                <a:solidFill>
                  <a:schemeClr val="accent3">
                    <a:lumMod val="20000"/>
                    <a:lumOff val="80000"/>
                  </a:schemeClr>
                </a:solidFill>
              </a:rPr>
              <a:t>архітектурі</a:t>
            </a:r>
            <a:r>
              <a:rPr lang="ru-RU" sz="1600" dirty="0">
                <a:solidFill>
                  <a:schemeClr val="accent3">
                    <a:lumMod val="20000"/>
                    <a:lumOff val="80000"/>
                  </a:schemeClr>
                </a:solidFill>
              </a:rPr>
              <a:t>, </a:t>
            </a:r>
            <a:r>
              <a:rPr lang="ru-RU" sz="1600" dirty="0" err="1">
                <a:solidFill>
                  <a:schemeClr val="accent3">
                    <a:lumMod val="20000"/>
                    <a:lumOff val="80000"/>
                  </a:schemeClr>
                </a:solidFill>
              </a:rPr>
              <a:t>скульптурі</a:t>
            </a:r>
            <a:r>
              <a:rPr lang="ru-RU" sz="1600" dirty="0">
                <a:solidFill>
                  <a:schemeClr val="accent3">
                    <a:lumMod val="20000"/>
                    <a:lumOff val="80000"/>
                  </a:schemeClr>
                </a:solidFill>
              </a:rPr>
              <a:t>, </a:t>
            </a:r>
            <a:r>
              <a:rPr lang="ru-RU" sz="1600" dirty="0" err="1">
                <a:solidFill>
                  <a:schemeClr val="accent3">
                    <a:lumMod val="20000"/>
                    <a:lumOff val="80000"/>
                  </a:schemeClr>
                </a:solidFill>
              </a:rPr>
              <a:t>живописі</a:t>
            </a:r>
            <a:r>
              <a:rPr lang="ru-RU" sz="1600" dirty="0">
                <a:solidFill>
                  <a:schemeClr val="accent3">
                    <a:lumMod val="20000"/>
                    <a:lumOff val="80000"/>
                  </a:schemeClr>
                </a:solidFill>
              </a:rPr>
              <a:t>.</a:t>
            </a:r>
            <a:endParaRPr lang="ru-RU" sz="1600" dirty="0">
              <a:solidFill>
                <a:schemeClr val="accent3">
                  <a:lumMod val="20000"/>
                  <a:lumOff val="80000"/>
                </a:schemeClr>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498500"/>
            <a:ext cx="6462712" cy="41341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37258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083" y="1006597"/>
            <a:ext cx="4953268" cy="5666704"/>
          </a:xfrm>
          <a:prstGeom prst="rect">
            <a:avLst/>
          </a:prstGeom>
        </p:spPr>
      </p:pic>
      <p:sp>
        <p:nvSpPr>
          <p:cNvPr id="2" name="Заголовок 1"/>
          <p:cNvSpPr>
            <a:spLocks noGrp="1"/>
          </p:cNvSpPr>
          <p:nvPr>
            <p:ph type="title"/>
          </p:nvPr>
        </p:nvSpPr>
        <p:spPr>
          <a:xfrm>
            <a:off x="192578" y="154547"/>
            <a:ext cx="10353761" cy="1704101"/>
          </a:xfrm>
        </p:spPr>
        <p:txBody>
          <a:bodyPr>
            <a:normAutofit fontScale="90000"/>
          </a:bodyPr>
          <a:lstStyle/>
          <a:p>
            <a:pPr algn="l"/>
            <a:r>
              <a:rPr lang="ru-RU" sz="2200" dirty="0">
                <a:solidFill>
                  <a:schemeClr val="accent4">
                    <a:lumMod val="75000"/>
                  </a:schemeClr>
                </a:solidFill>
              </a:rPr>
              <a:t>Культура </a:t>
            </a:r>
            <a:r>
              <a:rPr lang="ru-RU" sz="2200" dirty="0" err="1">
                <a:solidFill>
                  <a:schemeClr val="accent4">
                    <a:lumMod val="75000"/>
                  </a:schemeClr>
                </a:solidFill>
              </a:rPr>
              <a:t>бароко</a:t>
            </a:r>
            <a:r>
              <a:rPr lang="ru-RU" sz="2200" dirty="0">
                <a:solidFill>
                  <a:schemeClr val="accent4">
                    <a:lumMod val="75000"/>
                  </a:schemeClr>
                </a:solidFill>
              </a:rPr>
              <a:t> </a:t>
            </a:r>
            <a:r>
              <a:rPr lang="ru-RU" sz="2200" dirty="0" err="1">
                <a:solidFill>
                  <a:schemeClr val="accent4">
                    <a:lumMod val="75000"/>
                  </a:schemeClr>
                </a:solidFill>
              </a:rPr>
              <a:t>позначена</a:t>
            </a:r>
            <a:r>
              <a:rPr lang="ru-RU" sz="2200" dirty="0">
                <a:solidFill>
                  <a:schemeClr val="accent4">
                    <a:lumMod val="75000"/>
                  </a:schemeClr>
                </a:solidFill>
              </a:rPr>
              <a:t> </a:t>
            </a:r>
            <a:r>
              <a:rPr lang="ru-RU" sz="2200" dirty="0" err="1">
                <a:solidFill>
                  <a:schemeClr val="accent4">
                    <a:lumMod val="75000"/>
                  </a:schemeClr>
                </a:solidFill>
              </a:rPr>
              <a:t>тяжінням</a:t>
            </a:r>
            <a:r>
              <a:rPr lang="ru-RU" sz="2200" dirty="0">
                <a:solidFill>
                  <a:schemeClr val="accent4">
                    <a:lumMod val="75000"/>
                  </a:schemeClr>
                </a:solidFill>
              </a:rPr>
              <a:t> до:</a:t>
            </a:r>
            <a:r>
              <a:rPr lang="ru-RU" sz="1800" dirty="0"/>
              <a:t/>
            </a:r>
            <a:br>
              <a:rPr lang="ru-RU" sz="1800" dirty="0"/>
            </a:br>
            <a:r>
              <a:rPr lang="ru-RU" sz="1800" dirty="0" smtClean="0"/>
              <a:t>-</a:t>
            </a:r>
            <a:r>
              <a:rPr lang="ru-RU" sz="1800" dirty="0" err="1" smtClean="0"/>
              <a:t>Прагнення</a:t>
            </a:r>
            <a:r>
              <a:rPr lang="ru-RU" sz="1800" dirty="0" smtClean="0"/>
              <a:t> </a:t>
            </a:r>
            <a:r>
              <a:rPr lang="ru-RU" sz="1800" dirty="0" err="1"/>
              <a:t>вразити</a:t>
            </a:r>
            <a:r>
              <a:rPr lang="ru-RU" sz="1800" dirty="0"/>
              <a:t> </a:t>
            </a:r>
            <a:r>
              <a:rPr lang="ru-RU" sz="1800" dirty="0" err="1"/>
              <a:t>читача</a:t>
            </a:r>
            <a:r>
              <a:rPr lang="ru-RU" sz="1800" dirty="0"/>
              <a:t> </a:t>
            </a:r>
            <a:r>
              <a:rPr lang="ru-RU" sz="1800" dirty="0" err="1"/>
              <a:t>пишним</a:t>
            </a:r>
            <a:r>
              <a:rPr lang="ru-RU" sz="1800" dirty="0"/>
              <a:t> </a:t>
            </a:r>
            <a:r>
              <a:rPr lang="ru-RU" sz="1800" dirty="0" err="1"/>
              <a:t>оздобленням</a:t>
            </a:r>
            <a:r>
              <a:rPr lang="ru-RU" sz="1800" dirty="0"/>
              <a:t> </a:t>
            </a:r>
            <a:r>
              <a:rPr lang="ru-RU" sz="1800" dirty="0" err="1"/>
              <a:t>твору</a:t>
            </a:r>
            <a:r>
              <a:rPr lang="ru-RU" sz="1800" dirty="0"/>
              <a:t>;</a:t>
            </a:r>
            <a:br>
              <a:rPr lang="ru-RU" sz="1800" dirty="0"/>
            </a:br>
            <a:r>
              <a:rPr lang="ru-RU" sz="1800" dirty="0" smtClean="0"/>
              <a:t>-</a:t>
            </a:r>
            <a:r>
              <a:rPr lang="ru-RU" sz="1800" dirty="0" err="1" smtClean="0"/>
              <a:t>Відтворенням</a:t>
            </a:r>
            <a:r>
              <a:rPr lang="ru-RU" sz="1800" dirty="0" smtClean="0"/>
              <a:t> </a:t>
            </a:r>
            <a:r>
              <a:rPr lang="ru-RU" sz="1800" dirty="0" err="1"/>
              <a:t>постійного</a:t>
            </a:r>
            <a:r>
              <a:rPr lang="ru-RU" sz="1800" dirty="0"/>
              <a:t> </a:t>
            </a:r>
            <a:r>
              <a:rPr lang="ru-RU" sz="1800" dirty="0" err="1"/>
              <a:t>руху</a:t>
            </a:r>
            <a:r>
              <a:rPr lang="ru-RU" sz="1800" dirty="0"/>
              <a:t>, </a:t>
            </a:r>
            <a:r>
              <a:rPr lang="ru-RU" sz="1800" dirty="0" err="1"/>
              <a:t>пишності</a:t>
            </a:r>
            <a:r>
              <a:rPr lang="ru-RU" sz="1800" dirty="0"/>
              <a:t>, </a:t>
            </a:r>
            <a:r>
              <a:rPr lang="ru-RU" sz="1800" dirty="0" err="1"/>
              <a:t>вихору</a:t>
            </a:r>
            <a:r>
              <a:rPr lang="ru-RU" sz="1800" dirty="0"/>
              <a:t> часу;</a:t>
            </a:r>
            <a:br>
              <a:rPr lang="ru-RU" sz="1800" dirty="0"/>
            </a:br>
            <a:r>
              <a:rPr lang="ru-RU" sz="1800" dirty="0" smtClean="0"/>
              <a:t>-</a:t>
            </a:r>
            <a:r>
              <a:rPr lang="ru-RU" sz="1800" dirty="0" err="1" smtClean="0"/>
              <a:t>Алегоризм</a:t>
            </a:r>
            <a:r>
              <a:rPr lang="ru-RU" sz="1800" dirty="0"/>
              <a:t>;</a:t>
            </a:r>
            <a:br>
              <a:rPr lang="ru-RU" sz="1800" dirty="0"/>
            </a:br>
            <a:r>
              <a:rPr lang="ru-RU" sz="1800" dirty="0" smtClean="0"/>
              <a:t>-</a:t>
            </a:r>
            <a:r>
              <a:rPr lang="ru-RU" sz="1800" dirty="0" err="1" smtClean="0"/>
              <a:t>Різкий</a:t>
            </a:r>
            <a:r>
              <a:rPr lang="ru-RU" sz="1800" dirty="0" smtClean="0"/>
              <a:t> </a:t>
            </a:r>
            <a:r>
              <a:rPr lang="ru-RU" sz="1800" dirty="0"/>
              <a:t>контраст;</a:t>
            </a:r>
            <a:br>
              <a:rPr lang="ru-RU" sz="1800" dirty="0"/>
            </a:br>
            <a:r>
              <a:rPr lang="ru-RU" sz="1800" dirty="0" smtClean="0"/>
              <a:t>-</a:t>
            </a:r>
            <a:r>
              <a:rPr lang="ru-RU" sz="1800" dirty="0" err="1" smtClean="0"/>
              <a:t>Тенденції</a:t>
            </a:r>
            <a:r>
              <a:rPr lang="ru-RU" sz="1800" dirty="0" smtClean="0"/>
              <a:t> </a:t>
            </a:r>
            <a:r>
              <a:rPr lang="ru-RU" sz="1800" dirty="0" err="1"/>
              <a:t>життєствердного</a:t>
            </a:r>
            <a:r>
              <a:rPr lang="ru-RU" sz="1800" dirty="0"/>
              <a:t> </a:t>
            </a:r>
            <a:r>
              <a:rPr lang="ru-RU" sz="1800" dirty="0" err="1"/>
              <a:t>сприйняття</a:t>
            </a:r>
            <a:r>
              <a:rPr lang="ru-RU" sz="1800" dirty="0"/>
              <a:t> </a:t>
            </a:r>
            <a:r>
              <a:rPr lang="ru-RU" sz="1800" dirty="0" err="1"/>
              <a:t>дійсності</a:t>
            </a:r>
            <a:r>
              <a:rPr lang="ru-RU" sz="1800" dirty="0"/>
              <a:t>;</a:t>
            </a:r>
            <a:br>
              <a:rPr lang="ru-RU" sz="1800" dirty="0"/>
            </a:br>
            <a:r>
              <a:rPr lang="ru-RU" sz="1800" dirty="0" smtClean="0"/>
              <a:t>-</a:t>
            </a:r>
            <a:r>
              <a:rPr lang="ru-RU" sz="1800" dirty="0" err="1" smtClean="0"/>
              <a:t>Вираження</a:t>
            </a:r>
            <a:r>
              <a:rPr lang="ru-RU" sz="1800" dirty="0" smtClean="0"/>
              <a:t> </a:t>
            </a:r>
            <a:r>
              <a:rPr lang="ru-RU" sz="1800" dirty="0" err="1"/>
              <a:t>просвітницької</a:t>
            </a:r>
            <a:r>
              <a:rPr lang="ru-RU" sz="1800" dirty="0"/>
              <a:t> </a:t>
            </a:r>
            <a:r>
              <a:rPr lang="ru-RU" sz="1800" dirty="0" smtClean="0"/>
              <a:t>тематики.</a:t>
            </a:r>
            <a:endParaRPr lang="ru-RU" sz="1800" dirty="0"/>
          </a:p>
        </p:txBody>
      </p:sp>
      <p:sp>
        <p:nvSpPr>
          <p:cNvPr id="3" name="Объект 2"/>
          <p:cNvSpPr>
            <a:spLocks noGrp="1"/>
          </p:cNvSpPr>
          <p:nvPr>
            <p:ph idx="1"/>
          </p:nvPr>
        </p:nvSpPr>
        <p:spPr>
          <a:xfrm>
            <a:off x="656823" y="2096064"/>
            <a:ext cx="6233374" cy="4278978"/>
          </a:xfrm>
        </p:spPr>
        <p:txBody>
          <a:bodyPr>
            <a:normAutofit/>
          </a:bodyPr>
          <a:lstStyle/>
          <a:p>
            <a:r>
              <a:rPr lang="ru-RU" dirty="0" err="1"/>
              <a:t>Засновником</a:t>
            </a:r>
            <a:r>
              <a:rPr lang="ru-RU" dirty="0"/>
              <a:t> </a:t>
            </a:r>
            <a:r>
              <a:rPr lang="ru-RU" dirty="0" err="1"/>
              <a:t>бароко</a:t>
            </a:r>
            <a:r>
              <a:rPr lang="ru-RU" dirty="0"/>
              <a:t> в </a:t>
            </a:r>
            <a:r>
              <a:rPr lang="ru-RU" dirty="0" err="1"/>
              <a:t>Італії</a:t>
            </a:r>
            <a:r>
              <a:rPr lang="ru-RU" dirty="0"/>
              <a:t> </a:t>
            </a:r>
            <a:r>
              <a:rPr lang="ru-RU" dirty="0" err="1"/>
              <a:t>вважають</a:t>
            </a:r>
            <a:r>
              <a:rPr lang="ru-RU" dirty="0"/>
              <a:t> </a:t>
            </a:r>
            <a:r>
              <a:rPr lang="ru-RU" dirty="0" err="1"/>
              <a:t>Мікеланджело</a:t>
            </a:r>
            <a:r>
              <a:rPr lang="ru-RU" dirty="0"/>
              <a:t> </a:t>
            </a:r>
            <a:r>
              <a:rPr lang="ru-RU" dirty="0" err="1"/>
              <a:t>Буонаротті</a:t>
            </a:r>
            <a:r>
              <a:rPr lang="ru-RU" dirty="0"/>
              <a:t> (1475—1564). </a:t>
            </a:r>
            <a:r>
              <a:rPr lang="ru-RU" dirty="0" err="1"/>
              <a:t>Саме</a:t>
            </a:r>
            <a:r>
              <a:rPr lang="ru-RU" dirty="0"/>
              <a:t> </a:t>
            </a:r>
            <a:r>
              <a:rPr lang="ru-RU" dirty="0" err="1"/>
              <a:t>він</a:t>
            </a:r>
            <a:r>
              <a:rPr lang="ru-RU" dirty="0"/>
              <a:t> </a:t>
            </a:r>
            <a:r>
              <a:rPr lang="ru-RU" dirty="0" err="1"/>
              <a:t>підсилив</a:t>
            </a:r>
            <a:r>
              <a:rPr lang="ru-RU" dirty="0"/>
              <a:t> </a:t>
            </a:r>
            <a:r>
              <a:rPr lang="ru-RU" dirty="0" err="1"/>
              <a:t>архітектуру</a:t>
            </a:r>
            <a:r>
              <a:rPr lang="ru-RU" dirty="0"/>
              <a:t> </a:t>
            </a:r>
            <a:r>
              <a:rPr lang="ru-RU" dirty="0" err="1"/>
              <a:t>велетенським</a:t>
            </a:r>
            <a:r>
              <a:rPr lang="ru-RU" dirty="0"/>
              <a:t> ордером, широко </a:t>
            </a:r>
            <a:r>
              <a:rPr lang="ru-RU" dirty="0" err="1"/>
              <a:t>використовував</a:t>
            </a:r>
            <a:r>
              <a:rPr lang="ru-RU" dirty="0"/>
              <a:t> </a:t>
            </a:r>
            <a:r>
              <a:rPr lang="ru-RU" dirty="0" err="1"/>
              <a:t>карнизи</a:t>
            </a:r>
            <a:r>
              <a:rPr lang="ru-RU" dirty="0"/>
              <a:t>, </a:t>
            </a:r>
            <a:r>
              <a:rPr lang="ru-RU" dirty="0" err="1"/>
              <a:t>подвоєння</a:t>
            </a:r>
            <a:r>
              <a:rPr lang="ru-RU" dirty="0"/>
              <a:t> </a:t>
            </a:r>
            <a:r>
              <a:rPr lang="ru-RU" dirty="0" err="1"/>
              <a:t>пілястр</a:t>
            </a:r>
            <a:r>
              <a:rPr lang="ru-RU" dirty="0"/>
              <a:t> та колон, </a:t>
            </a:r>
            <a:r>
              <a:rPr lang="ru-RU" dirty="0" err="1"/>
              <a:t>тісняву</a:t>
            </a:r>
            <a:r>
              <a:rPr lang="ru-RU" dirty="0"/>
              <a:t> </a:t>
            </a:r>
            <a:r>
              <a:rPr lang="ru-RU" dirty="0" err="1"/>
              <a:t>архітектурних</a:t>
            </a:r>
            <a:r>
              <a:rPr lang="ru-RU" dirty="0"/>
              <a:t> </a:t>
            </a:r>
            <a:r>
              <a:rPr lang="ru-RU" dirty="0" err="1"/>
              <a:t>елементів</a:t>
            </a:r>
            <a:r>
              <a:rPr lang="ru-RU" dirty="0"/>
              <a:t> та </a:t>
            </a:r>
            <a:r>
              <a:rPr lang="ru-RU" dirty="0" err="1"/>
              <a:t>надлюдський</a:t>
            </a:r>
            <a:r>
              <a:rPr lang="ru-RU" dirty="0"/>
              <a:t> </a:t>
            </a:r>
            <a:r>
              <a:rPr lang="ru-RU" dirty="0" err="1"/>
              <a:t>розмір</a:t>
            </a:r>
            <a:r>
              <a:rPr lang="ru-RU" dirty="0"/>
              <a:t>. </a:t>
            </a:r>
            <a:r>
              <a:rPr lang="ru-RU" dirty="0" err="1"/>
              <a:t>Скульптурні</a:t>
            </a:r>
            <a:r>
              <a:rPr lang="ru-RU" dirty="0"/>
              <a:t> та </a:t>
            </a:r>
            <a:r>
              <a:rPr lang="ru-RU" dirty="0" err="1"/>
              <a:t>архітектурні</a:t>
            </a:r>
            <a:r>
              <a:rPr lang="ru-RU" dirty="0"/>
              <a:t> твори </a:t>
            </a:r>
            <a:r>
              <a:rPr lang="ru-RU" dirty="0" err="1"/>
              <a:t>генія</a:t>
            </a:r>
            <a:r>
              <a:rPr lang="ru-RU" dirty="0"/>
              <a:t> й </a:t>
            </a:r>
            <a:r>
              <a:rPr lang="ru-RU" dirty="0" err="1"/>
              <a:t>досі</a:t>
            </a:r>
            <a:r>
              <a:rPr lang="ru-RU" dirty="0"/>
              <a:t> </a:t>
            </a:r>
            <a:r>
              <a:rPr lang="ru-RU" dirty="0" err="1"/>
              <a:t>справляють</a:t>
            </a:r>
            <a:r>
              <a:rPr lang="ru-RU" dirty="0"/>
              <a:t> </a:t>
            </a:r>
            <a:r>
              <a:rPr lang="ru-RU" dirty="0" err="1"/>
              <a:t>враження</a:t>
            </a:r>
            <a:r>
              <a:rPr lang="ru-RU" dirty="0"/>
              <a:t> </a:t>
            </a:r>
            <a:r>
              <a:rPr lang="ru-RU" dirty="0" err="1"/>
              <a:t>скорботи</a:t>
            </a:r>
            <a:r>
              <a:rPr lang="ru-RU" dirty="0"/>
              <a:t>, </a:t>
            </a:r>
            <a:r>
              <a:rPr lang="ru-RU" dirty="0" err="1"/>
              <a:t>напруги</a:t>
            </a:r>
            <a:r>
              <a:rPr lang="ru-RU" dirty="0"/>
              <a:t>, </a:t>
            </a:r>
            <a:r>
              <a:rPr lang="ru-RU" dirty="0" err="1"/>
              <a:t>нервовості</a:t>
            </a:r>
            <a:r>
              <a:rPr lang="ru-RU" dirty="0"/>
              <a:t>, </a:t>
            </a:r>
            <a:r>
              <a:rPr lang="ru-RU" dirty="0" err="1"/>
              <a:t>хоча</a:t>
            </a:r>
            <a:r>
              <a:rPr lang="ru-RU" dirty="0"/>
              <a:t> </a:t>
            </a:r>
            <a:r>
              <a:rPr lang="ru-RU" dirty="0" err="1"/>
              <a:t>зберігають</a:t>
            </a:r>
            <a:r>
              <a:rPr lang="ru-RU" dirty="0"/>
              <a:t> </a:t>
            </a:r>
            <a:r>
              <a:rPr lang="ru-RU" dirty="0" err="1"/>
              <a:t>чітку</a:t>
            </a:r>
            <a:r>
              <a:rPr lang="ru-RU" dirty="0"/>
              <a:t> </a:t>
            </a:r>
            <a:r>
              <a:rPr lang="ru-RU" dirty="0" err="1"/>
              <a:t>побудову</a:t>
            </a:r>
            <a:r>
              <a:rPr lang="ru-RU" dirty="0"/>
              <a:t>, </a:t>
            </a:r>
            <a:r>
              <a:rPr lang="ru-RU" dirty="0" err="1"/>
              <a:t>симетрію</a:t>
            </a:r>
            <a:r>
              <a:rPr lang="ru-RU" dirty="0"/>
              <a:t> і </a:t>
            </a:r>
            <a:r>
              <a:rPr lang="ru-RU" dirty="0" err="1"/>
              <a:t>потойбічну</a:t>
            </a:r>
            <a:r>
              <a:rPr lang="ru-RU" dirty="0"/>
              <a:t>, </a:t>
            </a:r>
            <a:r>
              <a:rPr lang="ru-RU" dirty="0" err="1"/>
              <a:t>майже</a:t>
            </a:r>
            <a:r>
              <a:rPr lang="ru-RU" dirty="0"/>
              <a:t> </a:t>
            </a:r>
            <a:r>
              <a:rPr lang="ru-RU" dirty="0" err="1"/>
              <a:t>неможливу</a:t>
            </a:r>
            <a:r>
              <a:rPr lang="ru-RU" dirty="0"/>
              <a:t> красу.</a:t>
            </a:r>
          </a:p>
        </p:txBody>
      </p:sp>
    </p:spTree>
    <p:extLst>
      <p:ext uri="{BB962C8B-B14F-4D97-AF65-F5344CB8AC3E}">
        <p14:creationId xmlns:p14="http://schemas.microsoft.com/office/powerpoint/2010/main" val="657249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Матеус</a:t>
            </a:r>
            <a:r>
              <a:rPr lang="ru-RU" dirty="0"/>
              <a:t> Гюнтер, </a:t>
            </a:r>
            <a:r>
              <a:rPr lang="ru-RU" dirty="0" err="1"/>
              <a:t>ескіз</a:t>
            </a:r>
            <a:r>
              <a:rPr lang="ru-RU" dirty="0"/>
              <a:t> плафона «</a:t>
            </a:r>
            <a:r>
              <a:rPr lang="ru-RU" dirty="0" err="1"/>
              <a:t>Еней</a:t>
            </a:r>
            <a:r>
              <a:rPr lang="ru-RU" dirty="0"/>
              <a:t>», 1757 </a:t>
            </a:r>
            <a:r>
              <a:rPr lang="ru-RU" dirty="0" err="1"/>
              <a:t>рік</a:t>
            </a:r>
            <a:r>
              <a:rPr lang="ru-RU" dirty="0"/>
              <a:t>, </a:t>
            </a:r>
            <a:r>
              <a:rPr lang="ru-RU" dirty="0" err="1"/>
              <a:t>Новий</a:t>
            </a:r>
            <a:r>
              <a:rPr lang="ru-RU" dirty="0"/>
              <a:t> замок, Штутгарт</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428" y="1935921"/>
            <a:ext cx="7551637" cy="4922079"/>
          </a:xfrm>
        </p:spPr>
      </p:pic>
    </p:spTree>
    <p:extLst>
      <p:ext uri="{BB962C8B-B14F-4D97-AF65-F5344CB8AC3E}">
        <p14:creationId xmlns:p14="http://schemas.microsoft.com/office/powerpoint/2010/main" val="4031377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Джузеппе </a:t>
            </a:r>
            <a:r>
              <a:rPr lang="ru-RU" dirty="0" err="1"/>
              <a:t>Боніто</a:t>
            </a:r>
            <a:r>
              <a:rPr lang="ru-RU" dirty="0"/>
              <a:t>. «</a:t>
            </a:r>
            <a:r>
              <a:rPr lang="ru-RU" dirty="0" err="1"/>
              <a:t>Архітектурні</a:t>
            </a:r>
            <a:r>
              <a:rPr lang="ru-RU" dirty="0"/>
              <a:t> фрески палацу </a:t>
            </a:r>
            <a:r>
              <a:rPr lang="ru-RU" dirty="0" err="1"/>
              <a:t>Портічі</a:t>
            </a:r>
            <a:r>
              <a:rPr lang="ru-RU" dirty="0"/>
              <a:t>», Неаполь.</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487" y="1935921"/>
            <a:ext cx="8488172" cy="4825487"/>
          </a:xfrm>
        </p:spPr>
      </p:pic>
    </p:spTree>
    <p:extLst>
      <p:ext uri="{BB962C8B-B14F-4D97-AF65-F5344CB8AC3E}">
        <p14:creationId xmlns:p14="http://schemas.microsoft.com/office/powerpoint/2010/main" val="1351663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Объект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00566" y="1472369"/>
            <a:ext cx="5566172" cy="5237524"/>
          </a:xfrm>
        </p:spPr>
      </p:pic>
      <p:pic>
        <p:nvPicPr>
          <p:cNvPr id="10" name="Объект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1972" y="1403798"/>
            <a:ext cx="4200283" cy="5454202"/>
          </a:xfrm>
        </p:spPr>
      </p:pic>
      <p:sp>
        <p:nvSpPr>
          <p:cNvPr id="5" name="Заголовок 4"/>
          <p:cNvSpPr>
            <a:spLocks noGrp="1"/>
          </p:cNvSpPr>
          <p:nvPr>
            <p:ph type="title"/>
          </p:nvPr>
        </p:nvSpPr>
        <p:spPr>
          <a:xfrm>
            <a:off x="617581" y="345260"/>
            <a:ext cx="10353761" cy="879095"/>
          </a:xfrm>
        </p:spPr>
        <p:txBody>
          <a:bodyPr/>
          <a:lstStyle/>
          <a:p>
            <a:r>
              <a:rPr lang="ru-RU" dirty="0" err="1"/>
              <a:t>Меблі</a:t>
            </a:r>
            <a:r>
              <a:rPr lang="ru-RU" dirty="0"/>
              <a:t> </a:t>
            </a:r>
            <a:r>
              <a:rPr lang="ru-RU" dirty="0" err="1"/>
              <a:t>доби</a:t>
            </a:r>
            <a:r>
              <a:rPr lang="ru-RU" dirty="0"/>
              <a:t> </a:t>
            </a:r>
            <a:r>
              <a:rPr lang="ru-RU" dirty="0" err="1"/>
              <a:t>бароко</a:t>
            </a:r>
            <a:endParaRPr lang="ru-RU" dirty="0"/>
          </a:p>
        </p:txBody>
      </p:sp>
      <p:sp>
        <p:nvSpPr>
          <p:cNvPr id="6" name="Текст 5"/>
          <p:cNvSpPr>
            <a:spLocks noGrp="1"/>
          </p:cNvSpPr>
          <p:nvPr>
            <p:ph type="body" idx="1"/>
          </p:nvPr>
        </p:nvSpPr>
        <p:spPr>
          <a:xfrm>
            <a:off x="617581" y="2091474"/>
            <a:ext cx="4879199" cy="820758"/>
          </a:xfrm>
        </p:spPr>
        <p:txBody>
          <a:bodyPr>
            <a:normAutofit/>
          </a:bodyPr>
          <a:lstStyle/>
          <a:p>
            <a:r>
              <a:rPr lang="ru-RU" sz="1800" dirty="0">
                <a:solidFill>
                  <a:srgbClr val="FFFF00"/>
                </a:solidFill>
              </a:rPr>
              <a:t>Комод з декором по трафарету, 18 ст., </a:t>
            </a:r>
            <a:r>
              <a:rPr lang="ru-RU" sz="1800" dirty="0" err="1">
                <a:solidFill>
                  <a:srgbClr val="FFFF00"/>
                </a:solidFill>
              </a:rPr>
              <a:t>Австрія</a:t>
            </a:r>
            <a:r>
              <a:rPr lang="ru-RU" sz="1800" dirty="0">
                <a:solidFill>
                  <a:srgbClr val="FFFF00"/>
                </a:solidFill>
              </a:rPr>
              <a:t>, </a:t>
            </a:r>
            <a:r>
              <a:rPr lang="ru-RU" sz="1800" dirty="0" err="1">
                <a:solidFill>
                  <a:srgbClr val="FFFF00"/>
                </a:solidFill>
              </a:rPr>
              <a:t>Народний</a:t>
            </a:r>
            <a:r>
              <a:rPr lang="ru-RU" sz="1800" dirty="0">
                <a:solidFill>
                  <a:srgbClr val="FFFF00"/>
                </a:solidFill>
              </a:rPr>
              <a:t> музей.</a:t>
            </a:r>
          </a:p>
          <a:p>
            <a:endParaRPr lang="ru-RU" sz="1800" dirty="0"/>
          </a:p>
          <a:p>
            <a:endParaRPr lang="ru-RU" sz="1800" dirty="0"/>
          </a:p>
        </p:txBody>
      </p:sp>
      <p:sp>
        <p:nvSpPr>
          <p:cNvPr id="8" name="Текст 7"/>
          <p:cNvSpPr>
            <a:spLocks noGrp="1"/>
          </p:cNvSpPr>
          <p:nvPr>
            <p:ph type="body" sz="quarter" idx="3"/>
          </p:nvPr>
        </p:nvSpPr>
        <p:spPr>
          <a:xfrm>
            <a:off x="5303597" y="5641341"/>
            <a:ext cx="4865554" cy="823912"/>
          </a:xfrm>
        </p:spPr>
        <p:txBody>
          <a:bodyPr>
            <a:normAutofit/>
          </a:bodyPr>
          <a:lstStyle/>
          <a:p>
            <a:r>
              <a:rPr lang="ru-RU" sz="2000" dirty="0" err="1">
                <a:solidFill>
                  <a:srgbClr val="FFFF00"/>
                </a:solidFill>
              </a:rPr>
              <a:t>Кабінет</a:t>
            </a:r>
            <a:r>
              <a:rPr lang="ru-RU" sz="2000" dirty="0">
                <a:solidFill>
                  <a:srgbClr val="FFFF00"/>
                </a:solidFill>
              </a:rPr>
              <a:t> 17 ст., </a:t>
            </a:r>
            <a:r>
              <a:rPr lang="ru-RU" sz="2000" dirty="0" err="1">
                <a:solidFill>
                  <a:srgbClr val="FFFF00"/>
                </a:solidFill>
              </a:rPr>
              <a:t>Баварський</a:t>
            </a:r>
            <a:r>
              <a:rPr lang="ru-RU" sz="2000" dirty="0">
                <a:solidFill>
                  <a:srgbClr val="FFFF00"/>
                </a:solidFill>
              </a:rPr>
              <a:t> </a:t>
            </a:r>
            <a:r>
              <a:rPr lang="ru-RU" sz="2000" dirty="0" err="1">
                <a:solidFill>
                  <a:srgbClr val="FFFF00"/>
                </a:solidFill>
              </a:rPr>
              <a:t>національний</a:t>
            </a:r>
            <a:r>
              <a:rPr lang="ru-RU" sz="2000" dirty="0">
                <a:solidFill>
                  <a:srgbClr val="FFFF00"/>
                </a:solidFill>
              </a:rPr>
              <a:t> музей, Мюнхен</a:t>
            </a:r>
          </a:p>
        </p:txBody>
      </p:sp>
    </p:spTree>
    <p:extLst>
      <p:ext uri="{BB962C8B-B14F-4D97-AF65-F5344CB8AC3E}">
        <p14:creationId xmlns:p14="http://schemas.microsoft.com/office/powerpoint/2010/main" val="149292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667" y="115910"/>
            <a:ext cx="6617159" cy="579550"/>
          </a:xfrm>
        </p:spPr>
        <p:txBody>
          <a:bodyPr>
            <a:normAutofit/>
          </a:bodyPr>
          <a:lstStyle/>
          <a:p>
            <a:r>
              <a:rPr lang="ru-RU" sz="3200" dirty="0" err="1">
                <a:solidFill>
                  <a:srgbClr val="FFFF00"/>
                </a:solidFill>
              </a:rPr>
              <a:t>Бароко</a:t>
            </a:r>
            <a:r>
              <a:rPr lang="ru-RU" sz="3200" dirty="0">
                <a:solidFill>
                  <a:srgbClr val="FFFF00"/>
                </a:solidFill>
              </a:rPr>
              <a:t> в </a:t>
            </a:r>
            <a:r>
              <a:rPr lang="ru-RU" sz="3200" dirty="0" err="1">
                <a:solidFill>
                  <a:srgbClr val="FFFF00"/>
                </a:solidFill>
              </a:rPr>
              <a:t>літературі</a:t>
            </a:r>
            <a:endParaRPr lang="ru-RU" sz="3200" dirty="0">
              <a:solidFill>
                <a:srgbClr val="FFFF00"/>
              </a:solidFill>
            </a:endParaRPr>
          </a:p>
        </p:txBody>
      </p:sp>
      <p:sp>
        <p:nvSpPr>
          <p:cNvPr id="3" name="Подзаголовок 2"/>
          <p:cNvSpPr>
            <a:spLocks noGrp="1"/>
          </p:cNvSpPr>
          <p:nvPr>
            <p:ph type="subTitle" idx="1"/>
          </p:nvPr>
        </p:nvSpPr>
        <p:spPr>
          <a:xfrm>
            <a:off x="141667" y="1030310"/>
            <a:ext cx="10455064" cy="5692462"/>
          </a:xfrm>
        </p:spPr>
        <p:txBody>
          <a:bodyPr>
            <a:normAutofit fontScale="85000" lnSpcReduction="10000"/>
          </a:bodyPr>
          <a:lstStyle/>
          <a:p>
            <a:pPr algn="just"/>
            <a:r>
              <a:rPr lang="ru-RU" dirty="0" err="1"/>
              <a:t>Письменники</a:t>
            </a:r>
            <a:r>
              <a:rPr lang="ru-RU" dirty="0"/>
              <a:t> та </a:t>
            </a:r>
            <a:r>
              <a:rPr lang="ru-RU" dirty="0" err="1"/>
              <a:t>поети</a:t>
            </a:r>
            <a:r>
              <a:rPr lang="ru-RU" dirty="0"/>
              <a:t> в </a:t>
            </a:r>
            <a:r>
              <a:rPr lang="ru-RU" dirty="0" err="1"/>
              <a:t>епоху</a:t>
            </a:r>
            <a:r>
              <a:rPr lang="ru-RU" dirty="0"/>
              <a:t> </a:t>
            </a:r>
            <a:r>
              <a:rPr lang="ru-RU" dirty="0" err="1"/>
              <a:t>бароко</a:t>
            </a:r>
            <a:r>
              <a:rPr lang="ru-RU" dirty="0"/>
              <a:t> </a:t>
            </a:r>
            <a:r>
              <a:rPr lang="ru-RU" dirty="0" err="1"/>
              <a:t>сприймали</a:t>
            </a:r>
            <a:r>
              <a:rPr lang="ru-RU" dirty="0"/>
              <a:t> </a:t>
            </a:r>
            <a:r>
              <a:rPr lang="ru-RU" dirty="0" err="1"/>
              <a:t>реальний</a:t>
            </a:r>
            <a:r>
              <a:rPr lang="ru-RU" dirty="0"/>
              <a:t> </a:t>
            </a:r>
            <a:r>
              <a:rPr lang="ru-RU" dirty="0" err="1"/>
              <a:t>світ</a:t>
            </a:r>
            <a:r>
              <a:rPr lang="ru-RU" dirty="0"/>
              <a:t> як </a:t>
            </a:r>
            <a:r>
              <a:rPr lang="ru-RU" dirty="0" err="1"/>
              <a:t>ілюзію</a:t>
            </a:r>
            <a:r>
              <a:rPr lang="ru-RU" dirty="0"/>
              <a:t> та сон. </a:t>
            </a:r>
            <a:r>
              <a:rPr lang="ru-RU" dirty="0" err="1"/>
              <a:t>Реалістичні</a:t>
            </a:r>
            <a:r>
              <a:rPr lang="ru-RU" dirty="0"/>
              <a:t> описи часто </a:t>
            </a:r>
            <a:r>
              <a:rPr lang="ru-RU" dirty="0" err="1"/>
              <a:t>поєднувалися</a:t>
            </a:r>
            <a:r>
              <a:rPr lang="ru-RU" dirty="0"/>
              <a:t> з </a:t>
            </a:r>
            <a:r>
              <a:rPr lang="ru-RU" dirty="0" err="1"/>
              <a:t>їх</a:t>
            </a:r>
            <a:r>
              <a:rPr lang="ru-RU" dirty="0"/>
              <a:t> </a:t>
            </a:r>
            <a:r>
              <a:rPr lang="ru-RU" dirty="0" err="1"/>
              <a:t>алегоричним</a:t>
            </a:r>
            <a:r>
              <a:rPr lang="ru-RU" dirty="0"/>
              <a:t> </a:t>
            </a:r>
            <a:r>
              <a:rPr lang="ru-RU" dirty="0" err="1"/>
              <a:t>зображенням</a:t>
            </a:r>
            <a:r>
              <a:rPr lang="ru-RU" dirty="0"/>
              <a:t>. Широко </a:t>
            </a:r>
            <a:r>
              <a:rPr lang="ru-RU" dirty="0" err="1"/>
              <a:t>використовувалися</a:t>
            </a:r>
            <a:r>
              <a:rPr lang="ru-RU" dirty="0"/>
              <a:t> в </a:t>
            </a:r>
            <a:r>
              <a:rPr lang="ru-RU" dirty="0" err="1"/>
              <a:t>цю</a:t>
            </a:r>
            <a:r>
              <a:rPr lang="ru-RU" dirty="0"/>
              <a:t> </a:t>
            </a:r>
            <a:r>
              <a:rPr lang="ru-RU" dirty="0" err="1"/>
              <a:t>добу</a:t>
            </a:r>
            <a:r>
              <a:rPr lang="ru-RU" dirty="0"/>
              <a:t> </a:t>
            </a:r>
            <a:r>
              <a:rPr lang="ru-RU" dirty="0" err="1"/>
              <a:t>символи</a:t>
            </a:r>
            <a:r>
              <a:rPr lang="ru-RU" dirty="0"/>
              <a:t>, </a:t>
            </a:r>
            <a:r>
              <a:rPr lang="ru-RU" dirty="0" err="1"/>
              <a:t>метафори</a:t>
            </a:r>
            <a:r>
              <a:rPr lang="ru-RU" dirty="0"/>
              <a:t>, </a:t>
            </a:r>
            <a:r>
              <a:rPr lang="ru-RU" dirty="0" err="1"/>
              <a:t>театральні</a:t>
            </a:r>
            <a:r>
              <a:rPr lang="ru-RU" dirty="0"/>
              <a:t> </a:t>
            </a:r>
            <a:r>
              <a:rPr lang="ru-RU" dirty="0" err="1"/>
              <a:t>прийоми</a:t>
            </a:r>
            <a:r>
              <a:rPr lang="ru-RU" dirty="0"/>
              <a:t>, </a:t>
            </a:r>
            <a:r>
              <a:rPr lang="ru-RU" dirty="0" err="1"/>
              <a:t>графічні</a:t>
            </a:r>
            <a:r>
              <a:rPr lang="ru-RU" dirty="0"/>
              <a:t> </a:t>
            </a:r>
            <a:r>
              <a:rPr lang="ru-RU" dirty="0" err="1"/>
              <a:t>зображення</a:t>
            </a:r>
            <a:r>
              <a:rPr lang="ru-RU" dirty="0"/>
              <a:t> (рядки </a:t>
            </a:r>
            <a:r>
              <a:rPr lang="ru-RU" dirty="0" err="1"/>
              <a:t>віршів</a:t>
            </a:r>
            <a:r>
              <a:rPr lang="ru-RU" dirty="0"/>
              <a:t> </a:t>
            </a:r>
            <a:r>
              <a:rPr lang="ru-RU" dirty="0" err="1"/>
              <a:t>утворюють</a:t>
            </a:r>
            <a:r>
              <a:rPr lang="ru-RU" dirty="0"/>
              <a:t> </a:t>
            </a:r>
            <a:r>
              <a:rPr lang="ru-RU" dirty="0" err="1"/>
              <a:t>малюнок</a:t>
            </a:r>
            <a:r>
              <a:rPr lang="ru-RU" dirty="0"/>
              <a:t>), </a:t>
            </a:r>
            <a:r>
              <a:rPr lang="ru-RU" dirty="0" err="1"/>
              <a:t>насиченість</a:t>
            </a:r>
            <a:r>
              <a:rPr lang="ru-RU" dirty="0"/>
              <a:t> </a:t>
            </a:r>
            <a:r>
              <a:rPr lang="ru-RU" dirty="0" err="1"/>
              <a:t>риторичними</a:t>
            </a:r>
            <a:r>
              <a:rPr lang="ru-RU" dirty="0"/>
              <a:t> </a:t>
            </a:r>
            <a:r>
              <a:rPr lang="ru-RU" dirty="0" err="1"/>
              <a:t>фігурами</a:t>
            </a:r>
            <a:r>
              <a:rPr lang="ru-RU" dirty="0"/>
              <a:t>, антитезами, </a:t>
            </a:r>
            <a:r>
              <a:rPr lang="ru-RU" dirty="0" err="1"/>
              <a:t>паралелізмами</a:t>
            </a:r>
            <a:r>
              <a:rPr lang="ru-RU" dirty="0"/>
              <a:t>, </a:t>
            </a:r>
            <a:r>
              <a:rPr lang="ru-RU" dirty="0" err="1"/>
              <a:t>градаціями</a:t>
            </a:r>
            <a:r>
              <a:rPr lang="ru-RU" dirty="0"/>
              <a:t>, оксиморонами. </a:t>
            </a:r>
            <a:r>
              <a:rPr lang="ru-RU" dirty="0" err="1"/>
              <a:t>Існує</a:t>
            </a:r>
            <a:r>
              <a:rPr lang="ru-RU" dirty="0"/>
              <a:t> бурлескно-</a:t>
            </a:r>
            <a:r>
              <a:rPr lang="ru-RU" dirty="0" err="1"/>
              <a:t>сатиричне</a:t>
            </a:r>
            <a:r>
              <a:rPr lang="ru-RU" dirty="0"/>
              <a:t> </a:t>
            </a:r>
            <a:r>
              <a:rPr lang="ru-RU" dirty="0" err="1"/>
              <a:t>відношення</a:t>
            </a:r>
            <a:r>
              <a:rPr lang="ru-RU" dirty="0"/>
              <a:t> до </a:t>
            </a:r>
            <a:r>
              <a:rPr lang="ru-RU" dirty="0" err="1"/>
              <a:t>дійсності</a:t>
            </a:r>
            <a:r>
              <a:rPr lang="ru-RU" dirty="0"/>
              <a:t>. Для </a:t>
            </a:r>
            <a:r>
              <a:rPr lang="ru-RU" dirty="0" err="1"/>
              <a:t>літератури</a:t>
            </a:r>
            <a:r>
              <a:rPr lang="ru-RU" dirty="0"/>
              <a:t> </a:t>
            </a:r>
            <a:r>
              <a:rPr lang="ru-RU" dirty="0" err="1"/>
              <a:t>бароко</a:t>
            </a:r>
            <a:r>
              <a:rPr lang="ru-RU" dirty="0"/>
              <a:t> </a:t>
            </a:r>
            <a:r>
              <a:rPr lang="ru-RU" dirty="0" err="1"/>
              <a:t>характерне</a:t>
            </a:r>
            <a:r>
              <a:rPr lang="ru-RU" dirty="0"/>
              <a:t> </a:t>
            </a:r>
            <a:r>
              <a:rPr lang="ru-RU" dirty="0" err="1"/>
              <a:t>прагнення</a:t>
            </a:r>
            <a:r>
              <a:rPr lang="ru-RU" dirty="0"/>
              <a:t> до </a:t>
            </a:r>
            <a:r>
              <a:rPr lang="ru-RU" dirty="0" err="1"/>
              <a:t>різноманіття</a:t>
            </a:r>
            <a:r>
              <a:rPr lang="ru-RU" dirty="0"/>
              <a:t>, </a:t>
            </a:r>
            <a:r>
              <a:rPr lang="ru-RU" dirty="0" err="1"/>
              <a:t>підсумовування</a:t>
            </a:r>
            <a:r>
              <a:rPr lang="ru-RU" dirty="0"/>
              <a:t> </a:t>
            </a:r>
            <a:r>
              <a:rPr lang="ru-RU" dirty="0" err="1"/>
              <a:t>знань</a:t>
            </a:r>
            <a:r>
              <a:rPr lang="ru-RU" dirty="0"/>
              <a:t> про </a:t>
            </a:r>
            <a:r>
              <a:rPr lang="ru-RU" dirty="0" err="1"/>
              <a:t>світ</a:t>
            </a:r>
            <a:r>
              <a:rPr lang="ru-RU" dirty="0"/>
              <a:t>, </a:t>
            </a:r>
            <a:r>
              <a:rPr lang="ru-RU" dirty="0" err="1"/>
              <a:t>всеохоплюваність</a:t>
            </a:r>
            <a:r>
              <a:rPr lang="ru-RU" dirty="0"/>
              <a:t>, </a:t>
            </a:r>
            <a:r>
              <a:rPr lang="ru-RU" dirty="0" err="1"/>
              <a:t>енциклопедизм</a:t>
            </a:r>
            <a:r>
              <a:rPr lang="ru-RU" dirty="0"/>
              <a:t>, </a:t>
            </a:r>
            <a:r>
              <a:rPr lang="ru-RU" dirty="0" err="1"/>
              <a:t>який</a:t>
            </a:r>
            <a:r>
              <a:rPr lang="ru-RU" dirty="0"/>
              <a:t> </a:t>
            </a:r>
            <a:r>
              <a:rPr lang="ru-RU" dirty="0" err="1"/>
              <a:t>іноді</a:t>
            </a:r>
            <a:r>
              <a:rPr lang="ru-RU" dirty="0"/>
              <a:t> </a:t>
            </a:r>
            <a:r>
              <a:rPr lang="ru-RU" dirty="0" err="1"/>
              <a:t>обертається</a:t>
            </a:r>
            <a:r>
              <a:rPr lang="ru-RU" dirty="0"/>
              <a:t> </a:t>
            </a:r>
            <a:r>
              <a:rPr lang="ru-RU" dirty="0" err="1"/>
              <a:t>хаотичністю</a:t>
            </a:r>
            <a:r>
              <a:rPr lang="ru-RU" dirty="0"/>
              <a:t> та </a:t>
            </a:r>
            <a:r>
              <a:rPr lang="ru-RU" dirty="0" err="1"/>
              <a:t>колекціюванням</a:t>
            </a:r>
            <a:r>
              <a:rPr lang="ru-RU" dirty="0"/>
              <a:t> </a:t>
            </a:r>
            <a:r>
              <a:rPr lang="ru-RU" dirty="0" err="1"/>
              <a:t>сміховин</a:t>
            </a:r>
            <a:r>
              <a:rPr lang="ru-RU" dirty="0"/>
              <a:t>, </a:t>
            </a:r>
            <a:r>
              <a:rPr lang="ru-RU" dirty="0" err="1"/>
              <a:t>намаганням</a:t>
            </a:r>
            <a:r>
              <a:rPr lang="ru-RU" dirty="0"/>
              <a:t> </a:t>
            </a:r>
            <a:r>
              <a:rPr lang="ru-RU" dirty="0" err="1"/>
              <a:t>дослідити</a:t>
            </a:r>
            <a:r>
              <a:rPr lang="ru-RU" dirty="0"/>
              <a:t> </a:t>
            </a:r>
            <a:r>
              <a:rPr lang="ru-RU" dirty="0" err="1"/>
              <a:t>буття</a:t>
            </a:r>
            <a:r>
              <a:rPr lang="ru-RU" dirty="0"/>
              <a:t> в </a:t>
            </a:r>
            <a:r>
              <a:rPr lang="ru-RU" dirty="0" err="1"/>
              <a:t>його</a:t>
            </a:r>
            <a:r>
              <a:rPr lang="ru-RU" dirty="0"/>
              <a:t> контрастах (дух та плоть, морок та </a:t>
            </a:r>
            <a:r>
              <a:rPr lang="ru-RU" dirty="0" err="1"/>
              <a:t>світло</a:t>
            </a:r>
            <a:r>
              <a:rPr lang="ru-RU" dirty="0"/>
              <a:t>, </a:t>
            </a:r>
            <a:r>
              <a:rPr lang="ru-RU" dirty="0" err="1"/>
              <a:t>тимчасове</a:t>
            </a:r>
            <a:r>
              <a:rPr lang="ru-RU" dirty="0"/>
              <a:t> та </a:t>
            </a:r>
            <a:r>
              <a:rPr lang="ru-RU" dirty="0" err="1"/>
              <a:t>вічне</a:t>
            </a:r>
            <a:r>
              <a:rPr lang="ru-RU" dirty="0"/>
              <a:t>). </a:t>
            </a:r>
            <a:r>
              <a:rPr lang="ru-RU" dirty="0" err="1"/>
              <a:t>Етика</a:t>
            </a:r>
            <a:r>
              <a:rPr lang="ru-RU" dirty="0"/>
              <a:t> </a:t>
            </a:r>
            <a:r>
              <a:rPr lang="ru-RU" dirty="0" err="1"/>
              <a:t>бароко</a:t>
            </a:r>
            <a:r>
              <a:rPr lang="ru-RU" dirty="0"/>
              <a:t> </a:t>
            </a:r>
            <a:r>
              <a:rPr lang="ru-RU" dirty="0" err="1"/>
              <a:t>тяжіє</a:t>
            </a:r>
            <a:r>
              <a:rPr lang="ru-RU" dirty="0"/>
              <a:t> до </a:t>
            </a:r>
            <a:r>
              <a:rPr lang="ru-RU" dirty="0" err="1"/>
              <a:t>символіки</a:t>
            </a:r>
            <a:r>
              <a:rPr lang="ru-RU" dirty="0"/>
              <a:t> </a:t>
            </a:r>
            <a:r>
              <a:rPr lang="ru-RU" dirty="0" err="1"/>
              <a:t>ночі</a:t>
            </a:r>
            <a:r>
              <a:rPr lang="ru-RU" dirty="0"/>
              <a:t>, теми </a:t>
            </a:r>
            <a:r>
              <a:rPr lang="ru-RU" dirty="0" err="1"/>
              <a:t>тліну</a:t>
            </a:r>
            <a:r>
              <a:rPr lang="ru-RU" dirty="0"/>
              <a:t> і </a:t>
            </a:r>
            <a:r>
              <a:rPr lang="ru-RU" dirty="0" err="1"/>
              <a:t>марноти</a:t>
            </a:r>
            <a:r>
              <a:rPr lang="ru-RU" dirty="0"/>
              <a:t>, </a:t>
            </a:r>
            <a:r>
              <a:rPr lang="ru-RU" dirty="0" err="1"/>
              <a:t>життя</a:t>
            </a:r>
            <a:r>
              <a:rPr lang="ru-RU" dirty="0"/>
              <a:t>-сну (Ф. де </a:t>
            </a:r>
            <a:r>
              <a:rPr lang="ru-RU" dirty="0" err="1"/>
              <a:t>Кеведо</a:t>
            </a:r>
            <a:r>
              <a:rPr lang="ru-RU" dirty="0"/>
              <a:t>-і-</a:t>
            </a:r>
            <a:r>
              <a:rPr lang="ru-RU" dirty="0" err="1"/>
              <a:t>Вільєгас</a:t>
            </a:r>
            <a:r>
              <a:rPr lang="ru-RU" dirty="0"/>
              <a:t>, П. Кальдерон). </a:t>
            </a:r>
            <a:r>
              <a:rPr lang="ru-RU" dirty="0" err="1"/>
              <a:t>Відома</a:t>
            </a:r>
            <a:r>
              <a:rPr lang="ru-RU" dirty="0"/>
              <a:t> </a:t>
            </a:r>
            <a:r>
              <a:rPr lang="ru-RU" dirty="0" err="1"/>
              <a:t>п'єса</a:t>
            </a:r>
            <a:r>
              <a:rPr lang="ru-RU" dirty="0"/>
              <a:t> Кальдерона так і </a:t>
            </a:r>
            <a:r>
              <a:rPr lang="ru-RU" dirty="0" err="1"/>
              <a:t>зветься</a:t>
            </a:r>
            <a:r>
              <a:rPr lang="ru-RU" dirty="0"/>
              <a:t>: «</a:t>
            </a:r>
            <a:r>
              <a:rPr lang="ru-RU" dirty="0" err="1"/>
              <a:t>Життя</a:t>
            </a:r>
            <a:r>
              <a:rPr lang="ru-RU" dirty="0"/>
              <a:t> </a:t>
            </a:r>
            <a:r>
              <a:rPr lang="ru-RU" dirty="0" err="1"/>
              <a:t>це</a:t>
            </a:r>
            <a:r>
              <a:rPr lang="ru-RU" dirty="0"/>
              <a:t> сон». </a:t>
            </a:r>
            <a:r>
              <a:rPr lang="ru-RU" dirty="0" err="1"/>
              <a:t>Утворилися</a:t>
            </a:r>
            <a:r>
              <a:rPr lang="ru-RU" dirty="0"/>
              <a:t> </a:t>
            </a:r>
            <a:r>
              <a:rPr lang="ru-RU" dirty="0" err="1"/>
              <a:t>жанри</a:t>
            </a:r>
            <a:r>
              <a:rPr lang="ru-RU" dirty="0"/>
              <a:t> — галантно-</a:t>
            </a:r>
            <a:r>
              <a:rPr lang="ru-RU" dirty="0" err="1"/>
              <a:t>героїчний</a:t>
            </a:r>
            <a:r>
              <a:rPr lang="ru-RU" dirty="0"/>
              <a:t> роман (Ж. де </a:t>
            </a:r>
            <a:r>
              <a:rPr lang="ru-RU" dirty="0" err="1"/>
              <a:t>Скюдері</a:t>
            </a:r>
            <a:r>
              <a:rPr lang="ru-RU" dirty="0"/>
              <a:t>, М. де </a:t>
            </a:r>
            <a:r>
              <a:rPr lang="ru-RU" dirty="0" err="1"/>
              <a:t>Скюдері</a:t>
            </a:r>
            <a:r>
              <a:rPr lang="ru-RU" dirty="0"/>
              <a:t>), реально-</a:t>
            </a:r>
            <a:r>
              <a:rPr lang="ru-RU" dirty="0" err="1"/>
              <a:t>побутовий</a:t>
            </a:r>
            <a:r>
              <a:rPr lang="ru-RU" dirty="0"/>
              <a:t> та </a:t>
            </a:r>
            <a:r>
              <a:rPr lang="ru-RU" dirty="0" err="1"/>
              <a:t>сатиричний</a:t>
            </a:r>
            <a:r>
              <a:rPr lang="ru-RU" dirty="0"/>
              <a:t> роман (</a:t>
            </a:r>
            <a:r>
              <a:rPr lang="ru-RU" dirty="0" err="1"/>
              <a:t>Фюретьєр</a:t>
            </a:r>
            <a:r>
              <a:rPr lang="ru-RU" dirty="0"/>
              <a:t>, Ш. Сорель, П. </a:t>
            </a:r>
            <a:r>
              <a:rPr lang="ru-RU" dirty="0" err="1"/>
              <a:t>Скаррон</a:t>
            </a:r>
            <a:r>
              <a:rPr lang="ru-RU" dirty="0"/>
              <a:t>). </a:t>
            </a:r>
            <a:r>
              <a:rPr lang="ru-RU" dirty="0" err="1"/>
              <a:t>Бароко</a:t>
            </a:r>
            <a:r>
              <a:rPr lang="ru-RU" dirty="0"/>
              <a:t> як стиль дав </a:t>
            </a:r>
            <a:r>
              <a:rPr lang="ru-RU" dirty="0" err="1"/>
              <a:t>декілька</a:t>
            </a:r>
            <a:r>
              <a:rPr lang="ru-RU" dirty="0"/>
              <a:t> </a:t>
            </a:r>
            <a:r>
              <a:rPr lang="ru-RU" dirty="0" err="1"/>
              <a:t>різновидів</a:t>
            </a:r>
            <a:r>
              <a:rPr lang="ru-RU" dirty="0"/>
              <a:t>, </a:t>
            </a:r>
            <a:r>
              <a:rPr lang="ru-RU" dirty="0" err="1"/>
              <a:t>течій</a:t>
            </a:r>
            <a:r>
              <a:rPr lang="ru-RU" dirty="0"/>
              <a:t>: </a:t>
            </a:r>
            <a:r>
              <a:rPr lang="ru-RU" dirty="0" err="1"/>
              <a:t>маринізм</a:t>
            </a:r>
            <a:r>
              <a:rPr lang="ru-RU" dirty="0"/>
              <a:t>, </a:t>
            </a:r>
            <a:r>
              <a:rPr lang="ru-RU" dirty="0" err="1"/>
              <a:t>гонгоризм</a:t>
            </a:r>
            <a:r>
              <a:rPr lang="ru-RU" dirty="0"/>
              <a:t> (</a:t>
            </a:r>
            <a:r>
              <a:rPr lang="ru-RU" dirty="0" err="1"/>
              <a:t>культеранізм</a:t>
            </a:r>
            <a:r>
              <a:rPr lang="ru-RU" dirty="0"/>
              <a:t>), </a:t>
            </a:r>
            <a:r>
              <a:rPr lang="ru-RU" dirty="0" err="1"/>
              <a:t>консептизм</a:t>
            </a:r>
            <a:r>
              <a:rPr lang="ru-RU" dirty="0"/>
              <a:t> (</a:t>
            </a:r>
            <a:r>
              <a:rPr lang="ru-RU" dirty="0" err="1"/>
              <a:t>Італія</a:t>
            </a:r>
            <a:r>
              <a:rPr lang="ru-RU" dirty="0"/>
              <a:t>, </a:t>
            </a:r>
            <a:r>
              <a:rPr lang="ru-RU" dirty="0" err="1"/>
              <a:t>Іспанія</a:t>
            </a:r>
            <a:r>
              <a:rPr lang="ru-RU" dirty="0"/>
              <a:t>), </a:t>
            </a:r>
            <a:r>
              <a:rPr lang="ru-RU" dirty="0" err="1"/>
              <a:t>метафізична</a:t>
            </a:r>
            <a:r>
              <a:rPr lang="ru-RU" dirty="0"/>
              <a:t> школа та </a:t>
            </a:r>
            <a:r>
              <a:rPr lang="ru-RU" dirty="0" err="1"/>
              <a:t>евфуїзм</a:t>
            </a:r>
            <a:r>
              <a:rPr lang="ru-RU" dirty="0"/>
              <a:t> (</a:t>
            </a:r>
            <a:r>
              <a:rPr lang="ru-RU" dirty="0" err="1"/>
              <a:t>Англія</a:t>
            </a:r>
            <a:r>
              <a:rPr lang="ru-RU" dirty="0"/>
              <a:t>)</a:t>
            </a:r>
          </a:p>
        </p:txBody>
      </p:sp>
    </p:spTree>
    <p:extLst>
      <p:ext uri="{BB962C8B-B14F-4D97-AF65-F5344CB8AC3E}">
        <p14:creationId xmlns:p14="http://schemas.microsoft.com/office/powerpoint/2010/main" val="3947309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6808" y="450761"/>
            <a:ext cx="3932237" cy="5917842"/>
          </a:xfrm>
        </p:spPr>
        <p:txBody>
          <a:bodyPr>
            <a:noAutofit/>
          </a:bodyPr>
          <a:lstStyle/>
          <a:p>
            <a:r>
              <a:rPr lang="ru-RU" sz="1400" dirty="0" err="1"/>
              <a:t>Бароко</a:t>
            </a:r>
            <a:r>
              <a:rPr lang="ru-RU" sz="1400" dirty="0"/>
              <a:t> </a:t>
            </a:r>
            <a:r>
              <a:rPr lang="ru-RU" sz="1400" dirty="0" smtClean="0"/>
              <a:t>мал</a:t>
            </a:r>
            <a:r>
              <a:rPr lang="uk-UA" sz="1400" dirty="0" smtClean="0"/>
              <a:t>о </a:t>
            </a:r>
            <a:r>
              <a:rPr lang="ru-RU" sz="1400" dirty="0" err="1" smtClean="0"/>
              <a:t>свої</a:t>
            </a:r>
            <a:r>
              <a:rPr lang="ru-RU" sz="1400" dirty="0" smtClean="0"/>
              <a:t> </a:t>
            </a:r>
            <a:r>
              <a:rPr lang="ru-RU" sz="1400" dirty="0" err="1"/>
              <a:t>регіональні</a:t>
            </a:r>
            <a:r>
              <a:rPr lang="ru-RU" sz="1400" dirty="0"/>
              <a:t> </a:t>
            </a:r>
            <a:r>
              <a:rPr lang="ru-RU" sz="1400" dirty="0" err="1"/>
              <a:t>особливості</a:t>
            </a:r>
            <a:r>
              <a:rPr lang="ru-RU" sz="1400" dirty="0"/>
              <a:t>. Тому </a:t>
            </a:r>
            <a:r>
              <a:rPr lang="ru-RU" sz="1400" dirty="0" err="1"/>
              <a:t>бароко</a:t>
            </a:r>
            <a:r>
              <a:rPr lang="ru-RU" sz="1400" dirty="0"/>
              <a:t> Мексики </a:t>
            </a:r>
            <a:r>
              <a:rPr lang="ru-RU" sz="1400" dirty="0" err="1"/>
              <a:t>чи</a:t>
            </a:r>
            <a:r>
              <a:rPr lang="ru-RU" sz="1400" dirty="0"/>
              <a:t> </a:t>
            </a:r>
            <a:r>
              <a:rPr lang="ru-RU" sz="1400" dirty="0" err="1"/>
              <a:t>Бразилії</a:t>
            </a:r>
            <a:r>
              <a:rPr lang="ru-RU" sz="1400" dirty="0"/>
              <a:t> </a:t>
            </a:r>
            <a:r>
              <a:rPr lang="ru-RU" sz="1400" dirty="0" err="1"/>
              <a:t>ніколи</a:t>
            </a:r>
            <a:r>
              <a:rPr lang="ru-RU" sz="1400" dirty="0"/>
              <a:t> не </a:t>
            </a:r>
            <a:r>
              <a:rPr lang="ru-RU" sz="1400" dirty="0" err="1"/>
              <a:t>сплутаєш</a:t>
            </a:r>
            <a:r>
              <a:rPr lang="ru-RU" sz="1400" dirty="0"/>
              <a:t> з </a:t>
            </a:r>
            <a:r>
              <a:rPr lang="ru-RU" sz="1400" dirty="0" err="1"/>
              <a:t>бароко</a:t>
            </a:r>
            <a:r>
              <a:rPr lang="ru-RU" sz="1400" dirty="0"/>
              <a:t> </a:t>
            </a:r>
            <a:r>
              <a:rPr lang="ru-RU" sz="1400" dirty="0" err="1"/>
              <a:t>Португалії</a:t>
            </a:r>
            <a:r>
              <a:rPr lang="ru-RU" sz="1400" dirty="0"/>
              <a:t> </a:t>
            </a:r>
            <a:r>
              <a:rPr lang="ru-RU" sz="1400" dirty="0" err="1"/>
              <a:t>або</a:t>
            </a:r>
            <a:r>
              <a:rPr lang="ru-RU" sz="1400" dirty="0"/>
              <a:t> </a:t>
            </a:r>
            <a:r>
              <a:rPr lang="ru-RU" sz="1400" dirty="0" err="1"/>
              <a:t>Австрії</a:t>
            </a:r>
            <a:r>
              <a:rPr lang="ru-RU" sz="1400" dirty="0"/>
              <a:t> </a:t>
            </a:r>
            <a:r>
              <a:rPr lang="ru-RU" sz="1400" dirty="0" err="1" smtClean="0"/>
              <a:t>чУкраїни</a:t>
            </a:r>
            <a:r>
              <a:rPr lang="ru-RU" sz="1400" dirty="0"/>
              <a:t>. </a:t>
            </a:r>
            <a:r>
              <a:rPr lang="ru-RU" sz="1400" dirty="0" err="1"/>
              <a:t>Звичайно</a:t>
            </a:r>
            <a:r>
              <a:rPr lang="ru-RU" sz="1400" dirty="0"/>
              <a:t>, </a:t>
            </a:r>
            <a:r>
              <a:rPr lang="ru-RU" sz="1400" dirty="0" err="1"/>
              <a:t>головний</a:t>
            </a:r>
            <a:r>
              <a:rPr lang="ru-RU" sz="1400" dirty="0"/>
              <a:t> </a:t>
            </a:r>
            <a:r>
              <a:rPr lang="ru-RU" sz="1400" dirty="0" err="1"/>
              <a:t>напрямок</a:t>
            </a:r>
            <a:r>
              <a:rPr lang="ru-RU" sz="1400" dirty="0"/>
              <a:t> задавали </a:t>
            </a:r>
            <a:r>
              <a:rPr lang="ru-RU" sz="1400" dirty="0" err="1"/>
              <a:t>італійці</a:t>
            </a:r>
            <a:r>
              <a:rPr lang="ru-RU" sz="1400" dirty="0"/>
              <a:t> та </a:t>
            </a:r>
            <a:r>
              <a:rPr lang="ru-RU" sz="1400" dirty="0" err="1"/>
              <a:t>єзуїти</a:t>
            </a:r>
            <a:r>
              <a:rPr lang="ru-RU" sz="1400" dirty="0"/>
              <a:t>, тому стиль </a:t>
            </a:r>
            <a:r>
              <a:rPr lang="ru-RU" sz="1400" dirty="0" err="1"/>
              <a:t>бароко</a:t>
            </a:r>
            <a:r>
              <a:rPr lang="ru-RU" sz="1400" dirty="0"/>
              <a:t> </a:t>
            </a:r>
            <a:r>
              <a:rPr lang="ru-RU" sz="1400" dirty="0" err="1"/>
              <a:t>дещо</a:t>
            </a:r>
            <a:r>
              <a:rPr lang="ru-RU" sz="1400" dirty="0"/>
              <a:t> </a:t>
            </a:r>
            <a:r>
              <a:rPr lang="ru-RU" sz="1400" dirty="0" err="1"/>
              <a:t>помилково</a:t>
            </a:r>
            <a:r>
              <a:rPr lang="ru-RU" sz="1400" dirty="0"/>
              <a:t> </a:t>
            </a:r>
            <a:r>
              <a:rPr lang="ru-RU" sz="1400" dirty="0" err="1"/>
              <a:t>називали</a:t>
            </a:r>
            <a:r>
              <a:rPr lang="ru-RU" sz="1400" dirty="0"/>
              <a:t> «стилем </a:t>
            </a:r>
            <a:r>
              <a:rPr lang="ru-RU" sz="1400" dirty="0" err="1"/>
              <a:t>єзуїтів</a:t>
            </a:r>
            <a:r>
              <a:rPr lang="ru-RU" sz="1400" dirty="0"/>
              <a:t>». </a:t>
            </a:r>
            <a:r>
              <a:rPr lang="ru-RU" sz="1400" dirty="0" err="1"/>
              <a:t>Хоча</a:t>
            </a:r>
            <a:r>
              <a:rPr lang="ru-RU" sz="1400" dirty="0"/>
              <a:t> </a:t>
            </a:r>
            <a:r>
              <a:rPr lang="ru-RU" sz="1400" dirty="0" err="1"/>
              <a:t>саме</a:t>
            </a:r>
            <a:r>
              <a:rPr lang="ru-RU" sz="1400" dirty="0"/>
              <a:t> </a:t>
            </a:r>
            <a:r>
              <a:rPr lang="ru-RU" sz="1400" dirty="0" err="1"/>
              <a:t>єзуїти</a:t>
            </a:r>
            <a:r>
              <a:rPr lang="ru-RU" sz="1400" dirty="0"/>
              <a:t> </a:t>
            </a:r>
            <a:r>
              <a:rPr lang="ru-RU" sz="1400" dirty="0" err="1"/>
              <a:t>зробили</a:t>
            </a:r>
            <a:r>
              <a:rPr lang="ru-RU" sz="1400" dirty="0"/>
              <a:t> </a:t>
            </a:r>
            <a:r>
              <a:rPr lang="ru-RU" sz="1400" dirty="0" err="1"/>
              <a:t>бароко</a:t>
            </a:r>
            <a:r>
              <a:rPr lang="ru-RU" sz="1400" dirty="0"/>
              <a:t> </a:t>
            </a:r>
            <a:r>
              <a:rPr lang="ru-RU" sz="1400" dirty="0" err="1"/>
              <a:t>своїм</a:t>
            </a:r>
            <a:r>
              <a:rPr lang="ru-RU" sz="1400" dirty="0"/>
              <a:t> </a:t>
            </a:r>
            <a:r>
              <a:rPr lang="ru-RU" sz="1400" dirty="0" err="1"/>
              <a:t>характерним</a:t>
            </a:r>
            <a:r>
              <a:rPr lang="ru-RU" sz="1400" dirty="0"/>
              <a:t> стилем та </a:t>
            </a:r>
            <a:r>
              <a:rPr lang="ru-RU" sz="1400" dirty="0" err="1"/>
              <a:t>будували</a:t>
            </a:r>
            <a:r>
              <a:rPr lang="ru-RU" sz="1400" dirty="0"/>
              <a:t> </a:t>
            </a:r>
            <a:r>
              <a:rPr lang="ru-RU" sz="1400" dirty="0" err="1"/>
              <a:t>собори</a:t>
            </a:r>
            <a:r>
              <a:rPr lang="ru-RU" sz="1400" dirty="0"/>
              <a:t> та </a:t>
            </a:r>
            <a:r>
              <a:rPr lang="ru-RU" sz="1400" dirty="0" err="1"/>
              <a:t>монастирі</a:t>
            </a:r>
            <a:r>
              <a:rPr lang="ru-RU" sz="1400" dirty="0"/>
              <a:t> </a:t>
            </a:r>
            <a:r>
              <a:rPr lang="ru-RU" sz="1400" dirty="0" err="1"/>
              <a:t>саме</a:t>
            </a:r>
            <a:r>
              <a:rPr lang="ru-RU" sz="1400" dirty="0"/>
              <a:t> в </a:t>
            </a:r>
            <a:r>
              <a:rPr lang="ru-RU" sz="1400" dirty="0" err="1"/>
              <a:t>бароковому</a:t>
            </a:r>
            <a:r>
              <a:rPr lang="ru-RU" sz="1400" dirty="0"/>
              <a:t> </a:t>
            </a:r>
            <a:r>
              <a:rPr lang="ru-RU" sz="1400" dirty="0" err="1"/>
              <a:t>стилі</a:t>
            </a:r>
            <a:r>
              <a:rPr lang="ru-RU" sz="1400" dirty="0"/>
              <a:t>.</a:t>
            </a:r>
            <a:br>
              <a:rPr lang="ru-RU" sz="1400" dirty="0"/>
            </a:br>
            <a:r>
              <a:rPr lang="ru-RU" sz="1400" dirty="0"/>
              <a:t>Правдою буде </a:t>
            </a:r>
            <a:r>
              <a:rPr lang="ru-RU" sz="1400" dirty="0" err="1"/>
              <a:t>ствердження</a:t>
            </a:r>
            <a:r>
              <a:rPr lang="ru-RU" sz="1400" dirty="0"/>
              <a:t>, </a:t>
            </a:r>
            <a:r>
              <a:rPr lang="ru-RU" sz="1400" dirty="0" err="1"/>
              <a:t>що</a:t>
            </a:r>
            <a:r>
              <a:rPr lang="ru-RU" sz="1400" dirty="0"/>
              <a:t> в </a:t>
            </a:r>
            <a:r>
              <a:rPr lang="ru-RU" sz="1400" dirty="0" err="1"/>
              <a:t>бароковому</a:t>
            </a:r>
            <a:r>
              <a:rPr lang="ru-RU" sz="1400" dirty="0"/>
              <a:t> </a:t>
            </a:r>
            <a:r>
              <a:rPr lang="ru-RU" sz="1400" dirty="0" err="1"/>
              <a:t>стилі</a:t>
            </a:r>
            <a:r>
              <a:rPr lang="ru-RU" sz="1400" dirty="0"/>
              <a:t> </a:t>
            </a:r>
            <a:r>
              <a:rPr lang="ru-RU" sz="1400" dirty="0" err="1"/>
              <a:t>були</a:t>
            </a:r>
            <a:r>
              <a:rPr lang="ru-RU" sz="1400" dirty="0"/>
              <a:t> два </a:t>
            </a:r>
            <a:r>
              <a:rPr lang="ru-RU" sz="1400" dirty="0" err="1"/>
              <a:t>напрями</a:t>
            </a:r>
            <a:r>
              <a:rPr lang="ru-RU" sz="1400" dirty="0"/>
              <a:t> — </a:t>
            </a:r>
            <a:r>
              <a:rPr lang="ru-RU" sz="1400" dirty="0" err="1"/>
              <a:t>бароко</a:t>
            </a:r>
            <a:r>
              <a:rPr lang="ru-RU" sz="1400" dirty="0"/>
              <a:t> </a:t>
            </a:r>
            <a:r>
              <a:rPr lang="ru-RU" sz="1400" dirty="0" err="1"/>
              <a:t>світське</a:t>
            </a:r>
            <a:r>
              <a:rPr lang="ru-RU" sz="1400" dirty="0"/>
              <a:t> (</a:t>
            </a:r>
            <a:r>
              <a:rPr lang="ru-RU" sz="1400" dirty="0" err="1"/>
              <a:t>палаци</a:t>
            </a:r>
            <a:r>
              <a:rPr lang="ru-RU" sz="1400" dirty="0"/>
              <a:t> </a:t>
            </a:r>
            <a:r>
              <a:rPr lang="ru-RU" sz="1400" dirty="0" err="1"/>
              <a:t>знаті</a:t>
            </a:r>
            <a:r>
              <a:rPr lang="ru-RU" sz="1400" dirty="0"/>
              <a:t> та </a:t>
            </a:r>
            <a:r>
              <a:rPr lang="ru-RU" sz="1400" dirty="0" err="1"/>
              <a:t>королівських</a:t>
            </a:r>
            <a:r>
              <a:rPr lang="ru-RU" sz="1400" dirty="0"/>
              <a:t> родин, </a:t>
            </a:r>
            <a:r>
              <a:rPr lang="ru-RU" sz="1400" dirty="0" err="1"/>
              <a:t>монументи</a:t>
            </a:r>
            <a:r>
              <a:rPr lang="ru-RU" sz="1400" dirty="0"/>
              <a:t> </a:t>
            </a:r>
            <a:r>
              <a:rPr lang="ru-RU" sz="1400" dirty="0" err="1"/>
              <a:t>володарів</a:t>
            </a:r>
            <a:r>
              <a:rPr lang="ru-RU" sz="1400" dirty="0"/>
              <a:t> </a:t>
            </a:r>
            <a:r>
              <a:rPr lang="ru-RU" sz="1400" dirty="0" err="1"/>
              <a:t>країн</a:t>
            </a:r>
            <a:r>
              <a:rPr lang="ru-RU" sz="1400" dirty="0"/>
              <a:t>) та </a:t>
            </a:r>
            <a:r>
              <a:rPr lang="ru-RU" sz="1400" dirty="0" err="1"/>
              <a:t>бароко</a:t>
            </a:r>
            <a:r>
              <a:rPr lang="ru-RU" sz="1400" dirty="0"/>
              <a:t> </a:t>
            </a:r>
            <a:r>
              <a:rPr lang="ru-RU" sz="1400" dirty="0" err="1"/>
              <a:t>церковне</a:t>
            </a:r>
            <a:r>
              <a:rPr lang="ru-RU" sz="1400" dirty="0"/>
              <a:t> (</a:t>
            </a:r>
            <a:r>
              <a:rPr lang="ru-RU" sz="1400" dirty="0" err="1"/>
              <a:t>релігійні</a:t>
            </a:r>
            <a:r>
              <a:rPr lang="ru-RU" sz="1400" dirty="0"/>
              <a:t> </a:t>
            </a:r>
            <a:r>
              <a:rPr lang="ru-RU" sz="1400" dirty="0" err="1"/>
              <a:t>споруди</a:t>
            </a:r>
            <a:r>
              <a:rPr lang="ru-RU" sz="1400" dirty="0"/>
              <a:t> </a:t>
            </a:r>
            <a:r>
              <a:rPr lang="ru-RU" sz="1400" dirty="0" err="1"/>
              <a:t>від</a:t>
            </a:r>
            <a:r>
              <a:rPr lang="ru-RU" sz="1400" dirty="0"/>
              <a:t> </a:t>
            </a:r>
            <a:r>
              <a:rPr lang="ru-RU" sz="1400" dirty="0" err="1"/>
              <a:t>монастирів</a:t>
            </a:r>
            <a:r>
              <a:rPr lang="ru-RU" sz="1400" dirty="0"/>
              <a:t> до </a:t>
            </a:r>
            <a:r>
              <a:rPr lang="ru-RU" sz="1400" dirty="0" err="1"/>
              <a:t>поодиноких</a:t>
            </a:r>
            <a:r>
              <a:rPr lang="ru-RU" sz="1400" dirty="0"/>
              <a:t> </a:t>
            </a:r>
            <a:r>
              <a:rPr lang="ru-RU" sz="1400" dirty="0" err="1"/>
              <a:t>каплиць</a:t>
            </a:r>
            <a:r>
              <a:rPr lang="ru-RU" sz="1400" dirty="0"/>
              <a:t>). </a:t>
            </a:r>
            <a:r>
              <a:rPr lang="ru-RU" sz="1400" dirty="0" err="1"/>
              <a:t>Напрями</a:t>
            </a:r>
            <a:r>
              <a:rPr lang="ru-RU" sz="1400" dirty="0"/>
              <a:t> </a:t>
            </a:r>
            <a:r>
              <a:rPr lang="ru-RU" sz="1400" dirty="0" err="1"/>
              <a:t>існували</a:t>
            </a:r>
            <a:r>
              <a:rPr lang="ru-RU" sz="1400" dirty="0"/>
              <a:t> </a:t>
            </a:r>
            <a:r>
              <a:rPr lang="ru-RU" sz="1400" dirty="0" err="1"/>
              <a:t>окремо</a:t>
            </a:r>
            <a:r>
              <a:rPr lang="ru-RU" sz="1400" dirty="0"/>
              <a:t>, але </a:t>
            </a:r>
            <a:r>
              <a:rPr lang="ru-RU" sz="1400" dirty="0" err="1"/>
              <a:t>постійно</a:t>
            </a:r>
            <a:r>
              <a:rPr lang="ru-RU" sz="1400" dirty="0"/>
              <a:t> </a:t>
            </a:r>
            <a:r>
              <a:rPr lang="ru-RU" sz="1400" dirty="0" err="1"/>
              <a:t>збагачували</a:t>
            </a:r>
            <a:r>
              <a:rPr lang="ru-RU" sz="1400" dirty="0"/>
              <a:t> один одного схожими </a:t>
            </a:r>
            <a:r>
              <a:rPr lang="ru-RU" sz="1400" dirty="0" err="1"/>
              <a:t>засобами</a:t>
            </a:r>
            <a:r>
              <a:rPr lang="ru-RU" sz="1400" dirty="0"/>
              <a:t> </a:t>
            </a:r>
            <a:r>
              <a:rPr lang="ru-RU" sz="1400" dirty="0" err="1"/>
              <a:t>обробки</a:t>
            </a:r>
            <a:r>
              <a:rPr lang="ru-RU" sz="1400" dirty="0"/>
              <a:t> та </a:t>
            </a:r>
            <a:r>
              <a:rPr lang="ru-RU" sz="1400" dirty="0" err="1"/>
              <a:t>використання</a:t>
            </a:r>
            <a:r>
              <a:rPr lang="ru-RU" sz="1400" dirty="0"/>
              <a:t> </a:t>
            </a:r>
            <a:r>
              <a:rPr lang="ru-RU" sz="1400" dirty="0" err="1"/>
              <a:t>матеріалів</a:t>
            </a:r>
            <a:r>
              <a:rPr lang="ru-RU" sz="1400" dirty="0"/>
              <a:t> </a:t>
            </a:r>
            <a:r>
              <a:rPr lang="ru-RU" sz="1400" dirty="0" err="1"/>
              <a:t>чи</a:t>
            </a:r>
            <a:r>
              <a:rPr lang="ru-RU" sz="1400" dirty="0"/>
              <a:t> декору. Тому в 18 ст. зала церкви </a:t>
            </a:r>
            <a:r>
              <a:rPr lang="ru-RU" sz="1400" dirty="0" err="1"/>
              <a:t>нагадувала</a:t>
            </a:r>
            <a:r>
              <a:rPr lang="ru-RU" sz="1400" dirty="0"/>
              <a:t> </a:t>
            </a:r>
            <a:r>
              <a:rPr lang="ru-RU" sz="1400" dirty="0" err="1"/>
              <a:t>пишну</a:t>
            </a:r>
            <a:r>
              <a:rPr lang="ru-RU" sz="1400" dirty="0"/>
              <a:t> залу палацу і </a:t>
            </a:r>
            <a:r>
              <a:rPr lang="ru-RU" sz="1400" dirty="0" err="1"/>
              <a:t>навпаки</a:t>
            </a:r>
            <a:r>
              <a:rPr lang="ru-RU" sz="1400" dirty="0"/>
              <a:t>, </a:t>
            </a:r>
            <a:r>
              <a:rPr lang="ru-RU" sz="1400" dirty="0" err="1"/>
              <a:t>що</a:t>
            </a:r>
            <a:r>
              <a:rPr lang="ru-RU" sz="1400" dirty="0"/>
              <a:t> </a:t>
            </a:r>
            <a:r>
              <a:rPr lang="ru-RU" sz="1400" dirty="0" err="1"/>
              <a:t>помічали</a:t>
            </a:r>
            <a:r>
              <a:rPr lang="ru-RU" sz="1400" dirty="0"/>
              <a:t> й </a:t>
            </a:r>
            <a:r>
              <a:rPr lang="ru-RU" sz="1400" dirty="0" err="1"/>
              <a:t>сучасники</a:t>
            </a:r>
            <a:r>
              <a:rPr lang="ru-RU" sz="1400" dirty="0"/>
              <a:t>.</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9730" y="141668"/>
            <a:ext cx="5197373" cy="5649532"/>
          </a:xfrm>
        </p:spPr>
      </p:pic>
      <p:sp>
        <p:nvSpPr>
          <p:cNvPr id="6" name="Текст 5"/>
          <p:cNvSpPr>
            <a:spLocks noGrp="1"/>
          </p:cNvSpPr>
          <p:nvPr>
            <p:ph type="body" sz="half" idx="2"/>
          </p:nvPr>
        </p:nvSpPr>
        <p:spPr>
          <a:xfrm>
            <a:off x="5101537" y="5710976"/>
            <a:ext cx="3932237" cy="1315254"/>
          </a:xfrm>
        </p:spPr>
        <p:txBody>
          <a:bodyPr>
            <a:normAutofit/>
          </a:bodyPr>
          <a:lstStyle/>
          <a:p>
            <a:pPr algn="just"/>
            <a:r>
              <a:rPr lang="ru-RU" sz="2000" dirty="0" err="1">
                <a:solidFill>
                  <a:srgbClr val="FFFF00"/>
                </a:solidFill>
              </a:rPr>
              <a:t>Бароковий</a:t>
            </a:r>
            <a:r>
              <a:rPr lang="ru-RU" sz="2000" dirty="0">
                <a:solidFill>
                  <a:srgbClr val="FFFF00"/>
                </a:solidFill>
              </a:rPr>
              <a:t> </a:t>
            </a:r>
            <a:r>
              <a:rPr lang="ru-RU" sz="2000" dirty="0" err="1">
                <a:solidFill>
                  <a:srgbClr val="FFFF00"/>
                </a:solidFill>
              </a:rPr>
              <a:t>розпис</a:t>
            </a:r>
            <a:r>
              <a:rPr lang="ru-RU" sz="2000" dirty="0">
                <a:solidFill>
                  <a:srgbClr val="FFFF00"/>
                </a:solidFill>
              </a:rPr>
              <a:t> </a:t>
            </a:r>
            <a:r>
              <a:rPr lang="ru-RU" sz="2000" dirty="0" err="1">
                <a:solidFill>
                  <a:srgbClr val="FFFF00"/>
                </a:solidFill>
              </a:rPr>
              <a:t>стелі</a:t>
            </a:r>
            <a:r>
              <a:rPr lang="ru-RU" sz="2000" dirty="0">
                <a:solidFill>
                  <a:srgbClr val="FFFF00"/>
                </a:solidFill>
              </a:rPr>
              <a:t> (ковчег Ноя), </a:t>
            </a:r>
            <a:r>
              <a:rPr lang="ru-RU" sz="2000" dirty="0" err="1">
                <a:solidFill>
                  <a:srgbClr val="FFFF00"/>
                </a:solidFill>
              </a:rPr>
              <a:t>церква</a:t>
            </a:r>
            <a:r>
              <a:rPr lang="ru-RU" sz="2000" dirty="0">
                <a:solidFill>
                  <a:srgbClr val="FFFF00"/>
                </a:solidFill>
              </a:rPr>
              <a:t> в Ору-</a:t>
            </a:r>
            <a:r>
              <a:rPr lang="ru-RU" sz="2000" dirty="0" err="1">
                <a:solidFill>
                  <a:srgbClr val="FFFF00"/>
                </a:solidFill>
              </a:rPr>
              <a:t>Прету</a:t>
            </a:r>
            <a:r>
              <a:rPr lang="ru-RU" sz="2000" dirty="0">
                <a:solidFill>
                  <a:srgbClr val="FFFF00"/>
                </a:solidFill>
              </a:rPr>
              <a:t>, </a:t>
            </a:r>
            <a:r>
              <a:rPr lang="ru-RU" sz="2000" dirty="0" err="1">
                <a:solidFill>
                  <a:srgbClr val="FFFF00"/>
                </a:solidFill>
              </a:rPr>
              <a:t>Бразилія</a:t>
            </a:r>
            <a:endParaRPr lang="ru-RU" sz="2000" dirty="0">
              <a:solidFill>
                <a:srgbClr val="FFFF00"/>
              </a:solidFill>
            </a:endParaRPr>
          </a:p>
        </p:txBody>
      </p:sp>
    </p:spTree>
    <p:extLst>
      <p:ext uri="{BB962C8B-B14F-4D97-AF65-F5344CB8AC3E}">
        <p14:creationId xmlns:p14="http://schemas.microsoft.com/office/powerpoint/2010/main" val="532085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124" y="1"/>
            <a:ext cx="7122017" cy="6748530"/>
          </a:xfrm>
        </p:spPr>
      </p:pic>
      <p:sp>
        <p:nvSpPr>
          <p:cNvPr id="2" name="Заголовок 1"/>
          <p:cNvSpPr>
            <a:spLocks noGrp="1"/>
          </p:cNvSpPr>
          <p:nvPr>
            <p:ph type="title"/>
          </p:nvPr>
        </p:nvSpPr>
        <p:spPr>
          <a:xfrm>
            <a:off x="7765961" y="646091"/>
            <a:ext cx="4055387" cy="5456350"/>
          </a:xfrm>
        </p:spPr>
        <p:txBody>
          <a:bodyPr>
            <a:noAutofit/>
          </a:bodyPr>
          <a:lstStyle/>
          <a:p>
            <a:r>
              <a:rPr lang="ru-RU" sz="1800" dirty="0" smtClean="0">
                <a:solidFill>
                  <a:srgbClr val="FFFF00"/>
                </a:solidFill>
              </a:rPr>
              <a:t>на </a:t>
            </a:r>
            <a:r>
              <a:rPr lang="ru-RU" sz="1800" dirty="0" err="1">
                <a:solidFill>
                  <a:srgbClr val="FFFF00"/>
                </a:solidFill>
              </a:rPr>
              <a:t>західні</a:t>
            </a:r>
            <a:r>
              <a:rPr lang="ru-RU" sz="1800" dirty="0">
                <a:solidFill>
                  <a:srgbClr val="FFFF00"/>
                </a:solidFill>
              </a:rPr>
              <a:t> </a:t>
            </a:r>
            <a:r>
              <a:rPr lang="ru-RU" sz="1800" dirty="0" err="1">
                <a:solidFill>
                  <a:srgbClr val="FFFF00"/>
                </a:solidFill>
              </a:rPr>
              <a:t>землі</a:t>
            </a:r>
            <a:r>
              <a:rPr lang="ru-RU" sz="1800" dirty="0">
                <a:solidFill>
                  <a:srgbClr val="FFFF00"/>
                </a:solidFill>
              </a:rPr>
              <a:t> </a:t>
            </a:r>
            <a:r>
              <a:rPr lang="ru-RU" sz="1800" dirty="0" err="1">
                <a:solidFill>
                  <a:srgbClr val="FFFF00"/>
                </a:solidFill>
              </a:rPr>
              <a:t>України</a:t>
            </a:r>
            <a:r>
              <a:rPr lang="ru-RU" sz="1800" dirty="0">
                <a:solidFill>
                  <a:srgbClr val="FFFF00"/>
                </a:solidFill>
              </a:rPr>
              <a:t> </a:t>
            </a:r>
            <a:r>
              <a:rPr lang="ru-RU" sz="1800" dirty="0" err="1">
                <a:solidFill>
                  <a:srgbClr val="FFFF00"/>
                </a:solidFill>
              </a:rPr>
              <a:t>бароко</a:t>
            </a:r>
            <a:r>
              <a:rPr lang="ru-RU" sz="1800" dirty="0">
                <a:solidFill>
                  <a:srgbClr val="FFFF00"/>
                </a:solidFill>
              </a:rPr>
              <a:t> </a:t>
            </a:r>
            <a:r>
              <a:rPr lang="ru-RU" sz="1800" dirty="0" err="1">
                <a:solidFill>
                  <a:srgbClr val="FFFF00"/>
                </a:solidFill>
              </a:rPr>
              <a:t>прийшло</a:t>
            </a:r>
            <a:r>
              <a:rPr lang="ru-RU" sz="1800" dirty="0">
                <a:solidFill>
                  <a:srgbClr val="FFFF00"/>
                </a:solidFill>
              </a:rPr>
              <a:t> рано — в </a:t>
            </a:r>
            <a:r>
              <a:rPr lang="ru-RU" sz="1800" dirty="0" err="1">
                <a:solidFill>
                  <a:srgbClr val="FFFF00"/>
                </a:solidFill>
              </a:rPr>
              <a:t>перші</a:t>
            </a:r>
            <a:r>
              <a:rPr lang="ru-RU" sz="1800" dirty="0">
                <a:solidFill>
                  <a:srgbClr val="FFFF00"/>
                </a:solidFill>
              </a:rPr>
              <a:t> роки 17ст. </a:t>
            </a:r>
            <a:r>
              <a:rPr lang="ru-RU" sz="1800" dirty="0" err="1">
                <a:solidFill>
                  <a:srgbClr val="FFFF00"/>
                </a:solidFill>
              </a:rPr>
              <a:t>Протягом</a:t>
            </a:r>
            <a:r>
              <a:rPr lang="ru-RU" sz="1800" dirty="0">
                <a:solidFill>
                  <a:srgbClr val="FFFF00"/>
                </a:solidFill>
              </a:rPr>
              <a:t> 1610-1630-х </a:t>
            </a:r>
            <a:r>
              <a:rPr lang="ru-RU" sz="1800" dirty="0" err="1">
                <a:solidFill>
                  <a:srgbClr val="FFFF00"/>
                </a:solidFill>
              </a:rPr>
              <a:t>років</a:t>
            </a:r>
            <a:r>
              <a:rPr lang="ru-RU" sz="1800" dirty="0">
                <a:solidFill>
                  <a:srgbClr val="FFFF00"/>
                </a:solidFill>
              </a:rPr>
              <a:t> у </a:t>
            </a:r>
            <a:r>
              <a:rPr lang="ru-RU" sz="1800" dirty="0" err="1">
                <a:solidFill>
                  <a:srgbClr val="FFFF00"/>
                </a:solidFill>
              </a:rPr>
              <a:t>Львові</a:t>
            </a:r>
            <a:r>
              <a:rPr lang="ru-RU" sz="1800" dirty="0">
                <a:solidFill>
                  <a:srgbClr val="FFFF00"/>
                </a:solidFill>
              </a:rPr>
              <a:t> </a:t>
            </a:r>
            <a:r>
              <a:rPr lang="ru-RU" sz="1800" dirty="0" err="1">
                <a:solidFill>
                  <a:srgbClr val="FFFF00"/>
                </a:solidFill>
              </a:rPr>
              <a:t>був</a:t>
            </a:r>
            <a:r>
              <a:rPr lang="ru-RU" sz="1800" dirty="0">
                <a:solidFill>
                  <a:srgbClr val="FFFF00"/>
                </a:solidFill>
              </a:rPr>
              <a:t> </a:t>
            </a:r>
            <a:r>
              <a:rPr lang="ru-RU" sz="1800" dirty="0" err="1">
                <a:solidFill>
                  <a:srgbClr val="FFFF00"/>
                </a:solidFill>
              </a:rPr>
              <a:t>збудований</a:t>
            </a:r>
            <a:r>
              <a:rPr lang="ru-RU" sz="1800" dirty="0">
                <a:solidFill>
                  <a:srgbClr val="FFFF00"/>
                </a:solidFill>
              </a:rPr>
              <a:t> </a:t>
            </a:r>
            <a:r>
              <a:rPr lang="ru-RU" sz="1800" dirty="0" err="1">
                <a:solidFill>
                  <a:srgbClr val="FFFF00"/>
                </a:solidFill>
              </a:rPr>
              <a:t>найбільший</a:t>
            </a:r>
            <a:r>
              <a:rPr lang="ru-RU" sz="1800" dirty="0">
                <a:solidFill>
                  <a:srgbClr val="FFFF00"/>
                </a:solidFill>
              </a:rPr>
              <a:t> у </a:t>
            </a:r>
            <a:r>
              <a:rPr lang="ru-RU" sz="1800" dirty="0" err="1">
                <a:solidFill>
                  <a:srgbClr val="FFFF00"/>
                </a:solidFill>
              </a:rPr>
              <a:t>Львові</a:t>
            </a:r>
            <a:r>
              <a:rPr lang="ru-RU" sz="1800" dirty="0">
                <a:solidFill>
                  <a:srgbClr val="FFFF00"/>
                </a:solidFill>
              </a:rPr>
              <a:t> костел </a:t>
            </a:r>
            <a:r>
              <a:rPr lang="ru-RU" sz="1800" dirty="0" err="1">
                <a:solidFill>
                  <a:srgbClr val="FFFF00"/>
                </a:solidFill>
              </a:rPr>
              <a:t>єзуїтів</a:t>
            </a:r>
            <a:r>
              <a:rPr lang="ru-RU" sz="1800" dirty="0">
                <a:solidFill>
                  <a:srgbClr val="FFFF00"/>
                </a:solidFill>
              </a:rPr>
              <a:t> на </a:t>
            </a:r>
            <a:r>
              <a:rPr lang="ru-RU" sz="1800" dirty="0" err="1">
                <a:solidFill>
                  <a:srgbClr val="FFFF00"/>
                </a:solidFill>
              </a:rPr>
              <a:t>плані</a:t>
            </a:r>
            <a:r>
              <a:rPr lang="ru-RU" sz="1800" dirty="0">
                <a:solidFill>
                  <a:srgbClr val="FFFF00"/>
                </a:solidFill>
              </a:rPr>
              <a:t> </a:t>
            </a:r>
            <a:r>
              <a:rPr lang="ru-RU" sz="1800" dirty="0" err="1">
                <a:solidFill>
                  <a:srgbClr val="FFFF00"/>
                </a:solidFill>
              </a:rPr>
              <a:t>першого</a:t>
            </a:r>
            <a:r>
              <a:rPr lang="ru-RU" sz="1800" dirty="0">
                <a:solidFill>
                  <a:srgbClr val="FFFF00"/>
                </a:solidFill>
              </a:rPr>
              <a:t> </a:t>
            </a:r>
            <a:r>
              <a:rPr lang="ru-RU" sz="1800" dirty="0" err="1">
                <a:solidFill>
                  <a:srgbClr val="FFFF00"/>
                </a:solidFill>
              </a:rPr>
              <a:t>барокового</a:t>
            </a:r>
            <a:r>
              <a:rPr lang="ru-RU" sz="1800" dirty="0">
                <a:solidFill>
                  <a:srgbClr val="FFFF00"/>
                </a:solidFill>
              </a:rPr>
              <a:t> </a:t>
            </a:r>
            <a:r>
              <a:rPr lang="ru-RU" sz="1800" dirty="0" err="1">
                <a:solidFill>
                  <a:srgbClr val="FFFF00"/>
                </a:solidFill>
              </a:rPr>
              <a:t>римського</a:t>
            </a:r>
            <a:r>
              <a:rPr lang="ru-RU" sz="1800" dirty="0">
                <a:solidFill>
                  <a:srgbClr val="FFFF00"/>
                </a:solidFill>
              </a:rPr>
              <a:t> собору </a:t>
            </a:r>
            <a:r>
              <a:rPr lang="ru-RU" sz="1800" dirty="0" err="1">
                <a:solidFill>
                  <a:srgbClr val="FFFF00"/>
                </a:solidFill>
              </a:rPr>
              <a:t>Іль</a:t>
            </a:r>
            <a:r>
              <a:rPr lang="ru-RU" sz="1800" dirty="0">
                <a:solidFill>
                  <a:srgbClr val="FFFF00"/>
                </a:solidFill>
              </a:rPr>
              <a:t> </a:t>
            </a:r>
            <a:r>
              <a:rPr lang="ru-RU" sz="1800" dirty="0" err="1">
                <a:solidFill>
                  <a:srgbClr val="FFFF00"/>
                </a:solidFill>
              </a:rPr>
              <a:t>Джезу</a:t>
            </a:r>
            <a:r>
              <a:rPr lang="ru-RU" sz="1800" dirty="0">
                <a:solidFill>
                  <a:srgbClr val="FFFF00"/>
                </a:solidFill>
              </a:rPr>
              <a:t>, </a:t>
            </a:r>
            <a:r>
              <a:rPr lang="ru-RU" sz="1800" dirty="0" err="1">
                <a:solidFill>
                  <a:srgbClr val="FFFF00"/>
                </a:solidFill>
              </a:rPr>
              <a:t>завершенням</a:t>
            </a:r>
            <a:r>
              <a:rPr lang="ru-RU" sz="1800" dirty="0">
                <a:solidFill>
                  <a:srgbClr val="FFFF00"/>
                </a:solidFill>
              </a:rPr>
              <a:t> </a:t>
            </a:r>
            <a:r>
              <a:rPr lang="ru-RU" sz="1800" dirty="0" err="1">
                <a:solidFill>
                  <a:srgbClr val="FFFF00"/>
                </a:solidFill>
              </a:rPr>
              <a:t>будівництва</a:t>
            </a:r>
            <a:r>
              <a:rPr lang="ru-RU" sz="1800" dirty="0">
                <a:solidFill>
                  <a:srgbClr val="FFFF00"/>
                </a:solidFill>
              </a:rPr>
              <a:t> </a:t>
            </a:r>
            <a:r>
              <a:rPr lang="ru-RU" sz="1800" dirty="0" err="1">
                <a:solidFill>
                  <a:srgbClr val="FFFF00"/>
                </a:solidFill>
              </a:rPr>
              <a:t>якого</a:t>
            </a:r>
            <a:r>
              <a:rPr lang="ru-RU" sz="1800" dirty="0">
                <a:solidFill>
                  <a:srgbClr val="FFFF00"/>
                </a:solidFill>
              </a:rPr>
              <a:t> </a:t>
            </a:r>
            <a:r>
              <a:rPr lang="ru-RU" sz="1800" dirty="0" err="1">
                <a:solidFill>
                  <a:srgbClr val="FFFF00"/>
                </a:solidFill>
              </a:rPr>
              <a:t>займався</a:t>
            </a:r>
            <a:r>
              <a:rPr lang="ru-RU" sz="1800" dirty="0">
                <a:solidFill>
                  <a:srgbClr val="FFFF00"/>
                </a:solidFill>
              </a:rPr>
              <a:t> </a:t>
            </a:r>
            <a:r>
              <a:rPr lang="ru-RU" sz="1800" dirty="0" err="1">
                <a:solidFill>
                  <a:srgbClr val="FFFF00"/>
                </a:solidFill>
              </a:rPr>
              <a:t>архітектор</a:t>
            </a:r>
            <a:r>
              <a:rPr lang="ru-RU" sz="1800" dirty="0">
                <a:solidFill>
                  <a:srgbClr val="FFFF00"/>
                </a:solidFill>
              </a:rPr>
              <a:t> </a:t>
            </a:r>
            <a:r>
              <a:rPr lang="ru-RU" sz="1800" dirty="0" err="1">
                <a:solidFill>
                  <a:srgbClr val="FFFF00"/>
                </a:solidFill>
              </a:rPr>
              <a:t>Джакомо</a:t>
            </a:r>
            <a:r>
              <a:rPr lang="ru-RU" sz="1800" dirty="0">
                <a:solidFill>
                  <a:srgbClr val="FFFF00"/>
                </a:solidFill>
              </a:rPr>
              <a:t> </a:t>
            </a:r>
            <a:r>
              <a:rPr lang="ru-RU" sz="1800" dirty="0" err="1">
                <a:solidFill>
                  <a:srgbClr val="FFFF00"/>
                </a:solidFill>
              </a:rPr>
              <a:t>Бріано</a:t>
            </a:r>
            <a:r>
              <a:rPr lang="ru-RU" sz="1800" dirty="0">
                <a:solidFill>
                  <a:srgbClr val="FFFF00"/>
                </a:solidFill>
              </a:rPr>
              <a:t>. </a:t>
            </a:r>
            <a:r>
              <a:rPr lang="ru-RU" sz="1800" dirty="0" err="1">
                <a:solidFill>
                  <a:srgbClr val="FFFF00"/>
                </a:solidFill>
              </a:rPr>
              <a:t>Католицька</a:t>
            </a:r>
            <a:r>
              <a:rPr lang="ru-RU" sz="1800" dirty="0">
                <a:solidFill>
                  <a:srgbClr val="FFFF00"/>
                </a:solidFill>
              </a:rPr>
              <a:t> громада Львова </a:t>
            </a:r>
            <a:r>
              <a:rPr lang="ru-RU" sz="1800" dirty="0" err="1">
                <a:solidFill>
                  <a:srgbClr val="FFFF00"/>
                </a:solidFill>
              </a:rPr>
              <a:t>вже</a:t>
            </a:r>
            <a:r>
              <a:rPr lang="ru-RU" sz="1800" dirty="0">
                <a:solidFill>
                  <a:srgbClr val="FFFF00"/>
                </a:solidFill>
              </a:rPr>
              <a:t> у 1644 р. мала </a:t>
            </a:r>
            <a:r>
              <a:rPr lang="ru-RU" sz="1800" dirty="0" err="1">
                <a:solidFill>
                  <a:srgbClr val="FFFF00"/>
                </a:solidFill>
              </a:rPr>
              <a:t>дивний</a:t>
            </a:r>
            <a:r>
              <a:rPr lang="ru-RU" sz="1800" dirty="0">
                <a:solidFill>
                  <a:srgbClr val="FFFF00"/>
                </a:solidFill>
              </a:rPr>
              <a:t> </a:t>
            </a:r>
            <a:r>
              <a:rPr lang="ru-RU" sz="1800" dirty="0" err="1">
                <a:solidFill>
                  <a:srgbClr val="FFFF00"/>
                </a:solidFill>
              </a:rPr>
              <a:t>зразок</a:t>
            </a:r>
            <a:r>
              <a:rPr lang="ru-RU" sz="1800" dirty="0">
                <a:solidFill>
                  <a:srgbClr val="FFFF00"/>
                </a:solidFill>
              </a:rPr>
              <a:t> </a:t>
            </a:r>
            <a:r>
              <a:rPr lang="ru-RU" sz="1800" dirty="0" err="1">
                <a:solidFill>
                  <a:srgbClr val="FFFF00"/>
                </a:solidFill>
              </a:rPr>
              <a:t>італійського</a:t>
            </a:r>
            <a:r>
              <a:rPr lang="ru-RU" sz="1800" dirty="0">
                <a:solidFill>
                  <a:srgbClr val="FFFF00"/>
                </a:solidFill>
              </a:rPr>
              <a:t> </a:t>
            </a:r>
            <a:r>
              <a:rPr lang="ru-RU" sz="1800" dirty="0" err="1">
                <a:solidFill>
                  <a:srgbClr val="FFFF00"/>
                </a:solidFill>
              </a:rPr>
              <a:t>бароко</a:t>
            </a:r>
            <a:r>
              <a:rPr lang="ru-RU" sz="1800" dirty="0">
                <a:solidFill>
                  <a:srgbClr val="FFFF00"/>
                </a:solidFill>
              </a:rPr>
              <a:t> — </a:t>
            </a:r>
            <a:r>
              <a:rPr lang="ru-RU" sz="1800" dirty="0" err="1">
                <a:solidFill>
                  <a:srgbClr val="FFFF00"/>
                </a:solidFill>
              </a:rPr>
              <a:t>Стрітенський</a:t>
            </a:r>
            <a:r>
              <a:rPr lang="ru-RU" sz="1800" dirty="0">
                <a:solidFill>
                  <a:srgbClr val="FFFF00"/>
                </a:solidFill>
              </a:rPr>
              <a:t> костел </a:t>
            </a:r>
            <a:r>
              <a:rPr lang="ru-RU" sz="1800" dirty="0" err="1">
                <a:solidFill>
                  <a:srgbClr val="FFFF00"/>
                </a:solidFill>
              </a:rPr>
              <a:t>босих</a:t>
            </a:r>
            <a:r>
              <a:rPr lang="ru-RU" sz="1800" dirty="0">
                <a:solidFill>
                  <a:srgbClr val="FFFF00"/>
                </a:solidFill>
              </a:rPr>
              <a:t> </a:t>
            </a:r>
            <a:r>
              <a:rPr lang="ru-RU" sz="1800" dirty="0" err="1">
                <a:solidFill>
                  <a:srgbClr val="FFFF00"/>
                </a:solidFill>
              </a:rPr>
              <a:t>кармелітів</a:t>
            </a:r>
            <a:r>
              <a:rPr lang="ru-RU" sz="1800" dirty="0">
                <a:solidFill>
                  <a:srgbClr val="FFFF00"/>
                </a:solidFill>
              </a:rPr>
              <a:t> (</a:t>
            </a:r>
            <a:r>
              <a:rPr lang="ru-RU" sz="1800" dirty="0" err="1">
                <a:solidFill>
                  <a:srgbClr val="FFFF00"/>
                </a:solidFill>
              </a:rPr>
              <a:t>збережений</a:t>
            </a:r>
            <a:r>
              <a:rPr lang="ru-RU" sz="1800" dirty="0">
                <a:solidFill>
                  <a:srgbClr val="FFFF00"/>
                </a:solidFill>
              </a:rPr>
              <a:t>). </a:t>
            </a:r>
          </a:p>
        </p:txBody>
      </p:sp>
    </p:spTree>
    <p:extLst>
      <p:ext uri="{BB962C8B-B14F-4D97-AF65-F5344CB8AC3E}">
        <p14:creationId xmlns:p14="http://schemas.microsoft.com/office/powerpoint/2010/main" val="3181267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TC104033921[[fn=Дамаск]]</Template>
  <TotalTime>122</TotalTime>
  <Words>1426</Words>
  <Application>Microsoft Office PowerPoint</Application>
  <PresentationFormat>Широкоэкранный</PresentationFormat>
  <Paragraphs>37</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Bookman Old Style</vt:lpstr>
      <vt:lpstr>Rockwell</vt:lpstr>
      <vt:lpstr>Damask</vt:lpstr>
      <vt:lpstr>Класицизм та  барокко</vt:lpstr>
      <vt:lpstr>барокко— стиль у європейському мистецтві (живописі, скульптурі, музиці, літературі) та архітектурі початку 16 — кінця 18 ст. Хронологічно бароко слідує за Ренесансом, за ним слідує Класицизм. За естетичним визначенням, бароко — стиль, що виникає на хвилі кризи гуманізму і народження маньєризму. Він висловлює бажання насолоджуватись дарунками життя, мистецтва і природи. Батьківщиною бароко вважається Італія та її такі визначні мистецькі центри, як Рим, Мантуя, в меншій мірі Венеція і Флоренція — де зберігаються перші зразки бароко в архітектурі, скульптурі, живописі.</vt:lpstr>
      <vt:lpstr>Культура бароко позначена тяжінням до: -Прагнення вразити читача пишним оздобленням твору; -Відтворенням постійного руху, пишності, вихору часу; -Алегоризм; -Різкий контраст; -Тенденції життєствердного сприйняття дійсності; -Вираження просвітницької тематики.</vt:lpstr>
      <vt:lpstr>Матеус Гюнтер, ескіз плафона «Еней», 1757 рік, Новий замок, Штутгарт</vt:lpstr>
      <vt:lpstr>Джузеппе Боніто. «Архітектурні фрески палацу Портічі», Неаполь.</vt:lpstr>
      <vt:lpstr>Меблі доби бароко</vt:lpstr>
      <vt:lpstr>Бароко в літературі</vt:lpstr>
      <vt:lpstr>Бароко мало свої регіональні особливості. Тому бароко Мексики чи Бразилії ніколи не сплутаєш з бароко Португалії або Австрії чУкраїни. Звичайно, головний напрямок задавали італійці та єзуїти, тому стиль бароко дещо помилково називали «стилем єзуїтів». Хоча саме єзуїти зробили бароко своїм характерним стилем та будували собори та монастирі саме в бароковому стилі. Правдою буде ствердження, що в бароковому стилі були два напрями — бароко світське (палаци знаті та королівських родин, монументи володарів країн) та бароко церковне (релігійні споруди від монастирів до поодиноких каплиць). Напрями існували окремо, але постійно збагачували один одного схожими засобами обробки та використання матеріалів чи декору. Тому в 18 ст. зала церкви нагадувала пишну залу палацу і навпаки, що помічали й сучасники.</vt:lpstr>
      <vt:lpstr>на західні землі України бароко прийшло рано — в перші роки 17ст. Протягом 1610-1630-х років у Львові був збудований найбільший у Львові костел єзуїтів на плані першого барокового римського собору Іль Джезу, завершенням будівництва якого займався архітектор Джакомо Бріано. Католицька громада Львова вже у 1644 р. мала дивний зразок італійського бароко — Стрітенський костел босих кармелітів (збережений). </vt:lpstr>
      <vt:lpstr>в Україні мистецтво бароко роздвоїлося: в Західній Україні (Підляшшя, Галичина, Волинь, Поділля) воно зберегло форми єзуїтського бароко, що залишилося ближчим до свого першоджерела; в Центральній та Східній Україні (Слобожанщина та Чорномор'я) воно сильно модифікувалося й набрало зовсім оригінального забарвлення — т. зв. козацького бароко. Різниця між цими двома галузями в основі одного стилю особливо яскраво виявляється в архітектурі, менше — в скульптурі, хоч добре помітна в скульптурі декоративній; найменше її знати в малярстві.</vt:lpstr>
      <vt:lpstr>Прикрасою деяких барокових костьолів України були барокові надгробки. Тема нечаста в обговореннях про твори мистецтва, а дарма. Меморіальна пластика одна з характерних рис доби бароко і класицизму. Надгробок Олександра Ванка Лагодовського 16 століття розмістили у Львівській галереї мистецтв за його значущі мистецькі якості. Про врятований Возницьким Борисом Григоровичем надгробок дітей родини Понінських скульптора Канови тепер відомо й широкому загалу. Але є твори, що випали з поля зору дослідників. Серед них є значущі. Так, в місті Жовква зберіглися два надгробки роботи Андреаса Шлютера, знакової постаті в мистецтві бароко. Зберегти, вивчити і зробити копії тих надгробків — завдання невідкладне.</vt:lpstr>
      <vt:lpstr>Класици́зм— напрям в європейському мистецтві, який уперше заявив про себе в італійській культурі XVI-го ст. Найбільшого розквіту досягає у Франції (XVII ст.).</vt:lpstr>
      <vt:lpstr>Визначальні риси класицизму:</vt:lpstr>
      <vt:lpstr>З усією силою класицизм виявив себе в архітектурних творах Андреа Палладіо (1508–1580). Якщо ранішній палац Тьєне ще має риси палаців Флоренції, то наступні зовсім на нього не схожі. Палладіо виробив свій варіант магнатського палацу і варіював його все життя. Він розробив нову систему пропорцій ордерів. Тепер ордер був не декором фасаду, а головним принципом побудови. Палладіо вивчав «Десять книжок про архітектуру» Вітрувія і пішов далі, розробив новий різновид міського палацу з перистилем і внутрішнім двором.</vt:lpstr>
      <vt:lpstr>Обійми бароко з класицизмом Франції XVII–XVIII ст</vt:lpstr>
      <vt:lpstr>Риси класицизму в літературі України</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Класицизм</dc:title>
  <dc:creator>user</dc:creator>
  <cp:lastModifiedBy>user</cp:lastModifiedBy>
  <cp:revision>14</cp:revision>
  <dcterms:created xsi:type="dcterms:W3CDTF">2014-10-23T19:36:46Z</dcterms:created>
  <dcterms:modified xsi:type="dcterms:W3CDTF">2014-10-24T17:12:29Z</dcterms:modified>
</cp:coreProperties>
</file>