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7299A-DA6B-4395-AA09-F071BE419B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36D1095-F2C4-4A5D-8CCF-40490F2222E9}">
      <dgm:prSet phldrT="[Текст]"/>
      <dgm:spPr/>
      <dgm:t>
        <a:bodyPr/>
        <a:lstStyle/>
        <a:p>
          <a:r>
            <a:rPr lang="uk-UA" dirty="0" smtClean="0"/>
            <a:t>Еволюцію і розвиток природи Землі поділяють на два етапи:</a:t>
          </a:r>
          <a:endParaRPr lang="ru-RU" dirty="0"/>
        </a:p>
      </dgm:t>
    </dgm:pt>
    <dgm:pt modelId="{81105997-8DF9-4E1D-946B-45FEF559FA32}" type="parTrans" cxnId="{6BD6207A-6A85-4335-A274-DA60E382073F}">
      <dgm:prSet/>
      <dgm:spPr/>
      <dgm:t>
        <a:bodyPr/>
        <a:lstStyle/>
        <a:p>
          <a:endParaRPr lang="ru-RU"/>
        </a:p>
      </dgm:t>
    </dgm:pt>
    <dgm:pt modelId="{E9E3C74C-049E-4553-88EC-7051D2F68F13}" type="sibTrans" cxnId="{6BD6207A-6A85-4335-A274-DA60E382073F}">
      <dgm:prSet/>
      <dgm:spPr/>
      <dgm:t>
        <a:bodyPr/>
        <a:lstStyle/>
        <a:p>
          <a:endParaRPr lang="ru-RU"/>
        </a:p>
      </dgm:t>
    </dgm:pt>
    <dgm:pt modelId="{FC0B126D-6DBC-41B8-A3AD-1B74A1EFF095}">
      <dgm:prSet phldrT="[Текст]"/>
      <dgm:spPr/>
      <dgm:t>
        <a:bodyPr/>
        <a:lstStyle/>
        <a:p>
          <a:r>
            <a:rPr lang="uk-UA" dirty="0" smtClean="0"/>
            <a:t>1) До появи в природі людини</a:t>
          </a:r>
          <a:endParaRPr lang="ru-RU" dirty="0"/>
        </a:p>
      </dgm:t>
    </dgm:pt>
    <dgm:pt modelId="{AE564BA7-ADD7-4102-8ECF-DC02DA73B526}" type="parTrans" cxnId="{223C494F-863B-4006-8B7B-7E6140D357FB}">
      <dgm:prSet/>
      <dgm:spPr/>
      <dgm:t>
        <a:bodyPr/>
        <a:lstStyle/>
        <a:p>
          <a:endParaRPr lang="ru-RU"/>
        </a:p>
      </dgm:t>
    </dgm:pt>
    <dgm:pt modelId="{916C70C8-3A7A-42A3-A4F6-734A5BFAEAA6}" type="sibTrans" cxnId="{223C494F-863B-4006-8B7B-7E6140D357FB}">
      <dgm:prSet/>
      <dgm:spPr/>
      <dgm:t>
        <a:bodyPr/>
        <a:lstStyle/>
        <a:p>
          <a:endParaRPr lang="ru-RU"/>
        </a:p>
      </dgm:t>
    </dgm:pt>
    <dgm:pt modelId="{EF68E5E6-609E-46E2-A995-1A6C50867B9A}">
      <dgm:prSet phldrT="[Текст]"/>
      <dgm:spPr/>
      <dgm:t>
        <a:bodyPr/>
        <a:lstStyle/>
        <a:p>
          <a:r>
            <a:rPr lang="uk-UA" dirty="0" smtClean="0"/>
            <a:t>2) Суспільного розвитку</a:t>
          </a:r>
          <a:endParaRPr lang="ru-RU" dirty="0"/>
        </a:p>
      </dgm:t>
    </dgm:pt>
    <dgm:pt modelId="{35769A9E-1652-47DE-AD3F-AD61FCE0423B}" type="parTrans" cxnId="{09E1DBCB-7F72-49A6-A388-E77F6B9C8A44}">
      <dgm:prSet/>
      <dgm:spPr/>
      <dgm:t>
        <a:bodyPr/>
        <a:lstStyle/>
        <a:p>
          <a:endParaRPr lang="ru-RU"/>
        </a:p>
      </dgm:t>
    </dgm:pt>
    <dgm:pt modelId="{3C803DBA-3AD9-49F6-902E-D53398176941}" type="sibTrans" cxnId="{09E1DBCB-7F72-49A6-A388-E77F6B9C8A44}">
      <dgm:prSet/>
      <dgm:spPr/>
      <dgm:t>
        <a:bodyPr/>
        <a:lstStyle/>
        <a:p>
          <a:endParaRPr lang="ru-RU"/>
        </a:p>
      </dgm:t>
    </dgm:pt>
    <dgm:pt modelId="{280905A1-1A16-4844-BB9C-EB9E1C8B5E98}" type="pres">
      <dgm:prSet presAssocID="{AEC7299A-DA6B-4395-AA09-F071BE419B81}" presName="compositeShape" presStyleCnt="0">
        <dgm:presLayoutVars>
          <dgm:dir/>
          <dgm:resizeHandles/>
        </dgm:presLayoutVars>
      </dgm:prSet>
      <dgm:spPr/>
    </dgm:pt>
    <dgm:pt modelId="{B38B8427-D7F8-4977-9951-30D855B2639A}" type="pres">
      <dgm:prSet presAssocID="{AEC7299A-DA6B-4395-AA09-F071BE419B81}" presName="pyramid" presStyleLbl="node1" presStyleIdx="0" presStyleCnt="1" custScaleX="140260" custScaleY="94805" custLinFactNeighborX="-3139" custLinFactNeighborY="-7792"/>
      <dgm:spPr/>
    </dgm:pt>
    <dgm:pt modelId="{AC76E5CE-521E-4F44-BED1-EC8F02F3316F}" type="pres">
      <dgm:prSet presAssocID="{AEC7299A-DA6B-4395-AA09-F071BE419B81}" presName="theList" presStyleCnt="0"/>
      <dgm:spPr/>
    </dgm:pt>
    <dgm:pt modelId="{C7492892-B465-4FA2-8B21-C8B81694F3B9}" type="pres">
      <dgm:prSet presAssocID="{336D1095-F2C4-4A5D-8CCF-40490F2222E9}" presName="aNode" presStyleLbl="fgAcc1" presStyleIdx="0" presStyleCnt="3" custAng="10800000" custFlipVert="1" custFlipHor="1" custScaleX="133407" custScaleY="603919" custLinFactY="-2711" custLinFactNeighborX="-516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3F6E6-D266-4F60-BBB8-C31F28860720}" type="pres">
      <dgm:prSet presAssocID="{336D1095-F2C4-4A5D-8CCF-40490F2222E9}" presName="aSpace" presStyleCnt="0"/>
      <dgm:spPr/>
    </dgm:pt>
    <dgm:pt modelId="{1D9345C8-1F27-43F0-9E0A-C9DDB11FE062}" type="pres">
      <dgm:prSet presAssocID="{FC0B126D-6DBC-41B8-A3AD-1B74A1EFF095}" presName="aNode" presStyleLbl="fgAcc1" presStyleIdx="1" presStyleCnt="3" custScaleY="545600" custLinFactY="569376" custLinFactNeighborX="-97493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18645-4F7D-41BD-920F-B6C0E7AA175E}" type="pres">
      <dgm:prSet presAssocID="{FC0B126D-6DBC-41B8-A3AD-1B74A1EFF095}" presName="aSpace" presStyleCnt="0"/>
      <dgm:spPr/>
    </dgm:pt>
    <dgm:pt modelId="{D57B90CE-08EF-49C6-9B6B-0F8699C5662E}" type="pres">
      <dgm:prSet presAssocID="{EF68E5E6-609E-46E2-A995-1A6C50867B9A}" presName="aNode" presStyleLbl="fgAcc1" presStyleIdx="2" presStyleCnt="3" custScaleX="105945" custScaleY="592853" custLinFactY="49526" custLinFactNeighborX="14865" custLinFactNeighborY="100000">
        <dgm:presLayoutVars>
          <dgm:bulletEnabled val="1"/>
        </dgm:presLayoutVars>
      </dgm:prSet>
      <dgm:spPr/>
    </dgm:pt>
    <dgm:pt modelId="{43E57BD3-4877-4139-A7AF-3219168871B9}" type="pres">
      <dgm:prSet presAssocID="{EF68E5E6-609E-46E2-A995-1A6C50867B9A}" presName="aSpace" presStyleCnt="0"/>
      <dgm:spPr/>
    </dgm:pt>
  </dgm:ptLst>
  <dgm:cxnLst>
    <dgm:cxn modelId="{D857BD31-0864-4353-A984-A9B73552E580}" type="presOf" srcId="{FC0B126D-6DBC-41B8-A3AD-1B74A1EFF095}" destId="{1D9345C8-1F27-43F0-9E0A-C9DDB11FE062}" srcOrd="0" destOrd="0" presId="urn:microsoft.com/office/officeart/2005/8/layout/pyramid2"/>
    <dgm:cxn modelId="{223C494F-863B-4006-8B7B-7E6140D357FB}" srcId="{AEC7299A-DA6B-4395-AA09-F071BE419B81}" destId="{FC0B126D-6DBC-41B8-A3AD-1B74A1EFF095}" srcOrd="1" destOrd="0" parTransId="{AE564BA7-ADD7-4102-8ECF-DC02DA73B526}" sibTransId="{916C70C8-3A7A-42A3-A4F6-734A5BFAEAA6}"/>
    <dgm:cxn modelId="{09E1DBCB-7F72-49A6-A388-E77F6B9C8A44}" srcId="{AEC7299A-DA6B-4395-AA09-F071BE419B81}" destId="{EF68E5E6-609E-46E2-A995-1A6C50867B9A}" srcOrd="2" destOrd="0" parTransId="{35769A9E-1652-47DE-AD3F-AD61FCE0423B}" sibTransId="{3C803DBA-3AD9-49F6-902E-D53398176941}"/>
    <dgm:cxn modelId="{013AAD6B-8107-40AF-A135-596F15FBCF48}" type="presOf" srcId="{AEC7299A-DA6B-4395-AA09-F071BE419B81}" destId="{280905A1-1A16-4844-BB9C-EB9E1C8B5E98}" srcOrd="0" destOrd="0" presId="urn:microsoft.com/office/officeart/2005/8/layout/pyramid2"/>
    <dgm:cxn modelId="{1C537E87-65FD-45B1-8865-9400BED9A71D}" type="presOf" srcId="{EF68E5E6-609E-46E2-A995-1A6C50867B9A}" destId="{D57B90CE-08EF-49C6-9B6B-0F8699C5662E}" srcOrd="0" destOrd="0" presId="urn:microsoft.com/office/officeart/2005/8/layout/pyramid2"/>
    <dgm:cxn modelId="{3FDF33E9-9BA0-4181-96A7-53F985493665}" type="presOf" srcId="{336D1095-F2C4-4A5D-8CCF-40490F2222E9}" destId="{C7492892-B465-4FA2-8B21-C8B81694F3B9}" srcOrd="0" destOrd="0" presId="urn:microsoft.com/office/officeart/2005/8/layout/pyramid2"/>
    <dgm:cxn modelId="{6BD6207A-6A85-4335-A274-DA60E382073F}" srcId="{AEC7299A-DA6B-4395-AA09-F071BE419B81}" destId="{336D1095-F2C4-4A5D-8CCF-40490F2222E9}" srcOrd="0" destOrd="0" parTransId="{81105997-8DF9-4E1D-946B-45FEF559FA32}" sibTransId="{E9E3C74C-049E-4553-88EC-7051D2F68F13}"/>
    <dgm:cxn modelId="{9E84F906-C789-4620-9771-080D5E53F1AA}" type="presParOf" srcId="{280905A1-1A16-4844-BB9C-EB9E1C8B5E98}" destId="{B38B8427-D7F8-4977-9951-30D855B2639A}" srcOrd="0" destOrd="0" presId="urn:microsoft.com/office/officeart/2005/8/layout/pyramid2"/>
    <dgm:cxn modelId="{1BF22BB2-33C3-414A-8A35-40AF312976FD}" type="presParOf" srcId="{280905A1-1A16-4844-BB9C-EB9E1C8B5E98}" destId="{AC76E5CE-521E-4F44-BED1-EC8F02F3316F}" srcOrd="1" destOrd="0" presId="urn:microsoft.com/office/officeart/2005/8/layout/pyramid2"/>
    <dgm:cxn modelId="{DFC32231-4DC1-4AE0-94BC-9559D77F9079}" type="presParOf" srcId="{AC76E5CE-521E-4F44-BED1-EC8F02F3316F}" destId="{C7492892-B465-4FA2-8B21-C8B81694F3B9}" srcOrd="0" destOrd="0" presId="urn:microsoft.com/office/officeart/2005/8/layout/pyramid2"/>
    <dgm:cxn modelId="{C478BF1F-F883-4310-9D6D-79CB40F99630}" type="presParOf" srcId="{AC76E5CE-521E-4F44-BED1-EC8F02F3316F}" destId="{2783F6E6-D266-4F60-BBB8-C31F28860720}" srcOrd="1" destOrd="0" presId="urn:microsoft.com/office/officeart/2005/8/layout/pyramid2"/>
    <dgm:cxn modelId="{2E1E2B90-6AA4-43E2-869F-ECD82E0EB7A6}" type="presParOf" srcId="{AC76E5CE-521E-4F44-BED1-EC8F02F3316F}" destId="{1D9345C8-1F27-43F0-9E0A-C9DDB11FE062}" srcOrd="2" destOrd="0" presId="urn:microsoft.com/office/officeart/2005/8/layout/pyramid2"/>
    <dgm:cxn modelId="{22E7E283-1ABC-4C70-AC53-A5FE8581098B}" type="presParOf" srcId="{AC76E5CE-521E-4F44-BED1-EC8F02F3316F}" destId="{06818645-4F7D-41BD-920F-B6C0E7AA175E}" srcOrd="3" destOrd="0" presId="urn:microsoft.com/office/officeart/2005/8/layout/pyramid2"/>
    <dgm:cxn modelId="{8D9A8E20-1F42-4ACF-AFC7-8689F1E5737D}" type="presParOf" srcId="{AC76E5CE-521E-4F44-BED1-EC8F02F3316F}" destId="{D57B90CE-08EF-49C6-9B6B-0F8699C5662E}" srcOrd="4" destOrd="0" presId="urn:microsoft.com/office/officeart/2005/8/layout/pyramid2"/>
    <dgm:cxn modelId="{4CE580FA-F747-4060-869C-91EE23F5ECC5}" type="presParOf" srcId="{AC76E5CE-521E-4F44-BED1-EC8F02F3316F}" destId="{43E57BD3-4877-4139-A7AF-3219168871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8427-D7F8-4977-9951-30D855B2639A}">
      <dsp:nvSpPr>
        <dsp:cNvPr id="0" name=""/>
        <dsp:cNvSpPr/>
      </dsp:nvSpPr>
      <dsp:spPr>
        <a:xfrm>
          <a:off x="-158784" y="0"/>
          <a:ext cx="7776878" cy="52565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2892-B465-4FA2-8B21-C8B81694F3B9}">
      <dsp:nvSpPr>
        <dsp:cNvPr id="0" name=""/>
        <dsp:cNvSpPr/>
      </dsp:nvSpPr>
      <dsp:spPr>
        <a:xfrm rot="10800000" flipH="1" flipV="1">
          <a:off x="1265220" y="517817"/>
          <a:ext cx="4807988" cy="15042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Еволюцію і розвиток природи Землі поділяють на два етапи:</a:t>
          </a:r>
          <a:endParaRPr lang="ru-RU" sz="2700" kern="1200" dirty="0"/>
        </a:p>
      </dsp:txBody>
      <dsp:txXfrm rot="-10800000">
        <a:off x="1338649" y="591246"/>
        <a:ext cx="4661130" cy="1357350"/>
      </dsp:txXfrm>
    </dsp:sp>
    <dsp:sp modelId="{1D9345C8-1F27-43F0-9E0A-C9DDB11FE062}">
      <dsp:nvSpPr>
        <dsp:cNvPr id="0" name=""/>
        <dsp:cNvSpPr/>
      </dsp:nvSpPr>
      <dsp:spPr>
        <a:xfrm>
          <a:off x="216006" y="3696023"/>
          <a:ext cx="3604000" cy="1358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1) До появи в природі людини</a:t>
          </a:r>
          <a:endParaRPr lang="ru-RU" sz="2700" kern="1200" dirty="0"/>
        </a:p>
      </dsp:txBody>
      <dsp:txXfrm>
        <a:off x="282344" y="3762361"/>
        <a:ext cx="3471324" cy="1226274"/>
      </dsp:txXfrm>
    </dsp:sp>
    <dsp:sp modelId="{D57B90CE-08EF-49C6-9B6B-0F8699C5662E}">
      <dsp:nvSpPr>
        <dsp:cNvPr id="0" name=""/>
        <dsp:cNvSpPr/>
      </dsp:nvSpPr>
      <dsp:spPr>
        <a:xfrm>
          <a:off x="3958605" y="3635622"/>
          <a:ext cx="3818258" cy="1476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2) Суспільного розвитку</a:t>
          </a:r>
          <a:endParaRPr lang="ru-RU" sz="2700" kern="1200" dirty="0"/>
        </a:p>
      </dsp:txBody>
      <dsp:txXfrm>
        <a:off x="4030689" y="3707706"/>
        <a:ext cx="3674090" cy="133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86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Еволюція уявлень про роль і місце природи в житті суспільства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1810" y="6705599"/>
            <a:ext cx="46543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5532886"/>
              </p:ext>
            </p:extLst>
          </p:nvPr>
        </p:nvGraphicFramePr>
        <p:xfrm>
          <a:off x="755576" y="980728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3600400" cy="655272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3,5 млрд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систем,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ускладнення</a:t>
            </a:r>
            <a:r>
              <a:rPr lang="ru-RU" dirty="0"/>
              <a:t> й </a:t>
            </a:r>
            <a:r>
              <a:rPr lang="ru-RU" dirty="0" err="1"/>
              <a:t>удосконалення</a:t>
            </a:r>
            <a:r>
              <a:rPr lang="ru-RU" dirty="0"/>
              <a:t>.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перебудов</a:t>
            </a:r>
            <a:r>
              <a:rPr lang="ru-RU" dirty="0"/>
              <a:t> </a:t>
            </a:r>
            <a:r>
              <a:rPr lang="ru-RU" dirty="0" err="1"/>
              <a:t>ландшафтів</a:t>
            </a:r>
            <a:r>
              <a:rPr lang="ru-RU" dirty="0"/>
              <a:t> є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66" y="720986"/>
            <a:ext cx="4558323" cy="53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3" y="692696"/>
            <a:ext cx="3563888" cy="1993392"/>
          </a:xfrm>
        </p:spPr>
        <p:txBody>
          <a:bodyPr/>
          <a:lstStyle/>
          <a:p>
            <a:r>
              <a:rPr lang="uk-UA" dirty="0" smtClean="0"/>
              <a:t>Епоха збиральництва й мисливства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3068960"/>
            <a:ext cx="3168352" cy="3024336"/>
          </a:xfrm>
        </p:spPr>
        <p:txBody>
          <a:bodyPr>
            <a:noAutofit/>
          </a:bodyPr>
          <a:lstStyle/>
          <a:p>
            <a:r>
              <a:rPr lang="ru-RU" sz="3200" i="1" dirty="0" err="1"/>
              <a:t>Первісна</a:t>
            </a:r>
            <a:r>
              <a:rPr lang="ru-RU" sz="3200" i="1" dirty="0"/>
              <a:t> </a:t>
            </a:r>
            <a:r>
              <a:rPr lang="ru-RU" sz="3200" i="1" dirty="0" err="1"/>
              <a:t>людина</a:t>
            </a:r>
            <a:r>
              <a:rPr lang="ru-RU" sz="3200" i="1" dirty="0"/>
              <a:t> </a:t>
            </a:r>
            <a:r>
              <a:rPr lang="ru-RU" sz="3200" i="1" dirty="0" err="1"/>
              <a:t>сприймала</a:t>
            </a:r>
            <a:r>
              <a:rPr lang="ru-RU" sz="3200" i="1" dirty="0"/>
              <a:t> </a:t>
            </a:r>
            <a:r>
              <a:rPr lang="ru-RU" sz="3200" i="1" dirty="0" err="1"/>
              <a:t>світ</a:t>
            </a:r>
            <a:r>
              <a:rPr lang="ru-RU" sz="3200" i="1" dirty="0"/>
              <a:t>, </a:t>
            </a:r>
            <a:r>
              <a:rPr lang="ru-RU" sz="3200" i="1" dirty="0" err="1"/>
              <a:t>відчуваючи</a:t>
            </a:r>
            <a:r>
              <a:rPr lang="ru-RU" sz="3200" i="1" dirty="0"/>
              <a:t> себе </a:t>
            </a:r>
            <a:r>
              <a:rPr lang="ru-RU" sz="3200" i="1" dirty="0" err="1"/>
              <a:t>частиною</a:t>
            </a:r>
            <a:r>
              <a:rPr lang="ru-RU" sz="3200" i="1" dirty="0"/>
              <a:t> </a:t>
            </a:r>
            <a:r>
              <a:rPr lang="ru-RU" sz="3200" i="1" dirty="0" err="1"/>
              <a:t>природи</a:t>
            </a:r>
            <a:r>
              <a:rPr lang="ru-RU" sz="3200" i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" y="7462"/>
            <a:ext cx="5498295" cy="35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3511496"/>
            <a:ext cx="5498294" cy="33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45" y="3689647"/>
            <a:ext cx="2781300" cy="31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723"/>
            <a:ext cx="5508104" cy="365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723"/>
            <a:ext cx="3816424" cy="5845549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Епоха</a:t>
            </a:r>
            <a:r>
              <a:rPr lang="ru-RU" b="1" dirty="0"/>
              <a:t> </a:t>
            </a:r>
            <a:r>
              <a:rPr lang="ru-RU" b="1" dirty="0" err="1"/>
              <a:t>аграрної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i="1" dirty="0"/>
              <a:t>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Вона </a:t>
            </a:r>
            <a:r>
              <a:rPr lang="ru-RU" i="1" dirty="0" err="1"/>
              <a:t>позначилася</a:t>
            </a:r>
            <a:r>
              <a:rPr lang="ru-RU" i="1" dirty="0"/>
              <a:t> </a:t>
            </a:r>
            <a:r>
              <a:rPr lang="ru-RU" i="1" dirty="0" err="1"/>
              <a:t>поступовим</a:t>
            </a:r>
            <a:r>
              <a:rPr lang="ru-RU" i="1" dirty="0"/>
              <a:t> переходом </a:t>
            </a:r>
            <a:r>
              <a:rPr lang="ru-RU" i="1" dirty="0" err="1"/>
              <a:t>людини</a:t>
            </a:r>
            <a:r>
              <a:rPr lang="ru-RU" i="1" dirty="0"/>
              <a:t> до </a:t>
            </a:r>
            <a:r>
              <a:rPr lang="ru-RU" i="1" dirty="0" err="1"/>
              <a:t>осілого</a:t>
            </a:r>
            <a:r>
              <a:rPr lang="ru-RU" i="1" dirty="0"/>
              <a:t> способу </a:t>
            </a:r>
            <a:r>
              <a:rPr lang="ru-RU" i="1" dirty="0" err="1"/>
              <a:t>життя</a:t>
            </a:r>
            <a:r>
              <a:rPr lang="ru-RU" i="1" dirty="0"/>
              <a:t>, </a:t>
            </a:r>
            <a:r>
              <a:rPr lang="ru-RU" i="1" dirty="0" err="1"/>
              <a:t>заселенням</a:t>
            </a:r>
            <a:r>
              <a:rPr lang="ru-RU" i="1" dirty="0"/>
              <a:t> і </a:t>
            </a:r>
            <a:r>
              <a:rPr lang="ru-RU" i="1" dirty="0" err="1"/>
              <a:t>освоєнням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територій</a:t>
            </a:r>
            <a:r>
              <a:rPr lang="ru-RU" i="1" dirty="0"/>
              <a:t>, </a:t>
            </a:r>
            <a:r>
              <a:rPr lang="ru-RU" i="1" dirty="0" err="1"/>
              <a:t>прирученням</a:t>
            </a:r>
            <a:r>
              <a:rPr lang="ru-RU" i="1" dirty="0"/>
              <a:t> диких </a:t>
            </a:r>
            <a:r>
              <a:rPr lang="ru-RU" i="1" dirty="0" err="1"/>
              <a:t>тварин</a:t>
            </a:r>
            <a:r>
              <a:rPr lang="ru-RU" i="1" dirty="0"/>
              <a:t> і </a:t>
            </a:r>
            <a:r>
              <a:rPr lang="ru-RU" i="1" dirty="0" err="1"/>
              <a:t>введенням</a:t>
            </a:r>
            <a:r>
              <a:rPr lang="ru-RU" i="1" dirty="0"/>
              <a:t> у культуру </a:t>
            </a:r>
            <a:r>
              <a:rPr lang="ru-RU" i="1" dirty="0" err="1"/>
              <a:t>дикорослої</a:t>
            </a:r>
            <a:r>
              <a:rPr lang="ru-RU" i="1" dirty="0"/>
              <a:t> </a:t>
            </a:r>
            <a:r>
              <a:rPr lang="ru-RU" i="1" dirty="0" err="1"/>
              <a:t>флори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19" y="3789040"/>
            <a:ext cx="2865581" cy="29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-243408"/>
            <a:ext cx="3079101" cy="410445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Епоха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індустріального</a:t>
            </a:r>
            <a:r>
              <a:rPr lang="ru-RU" sz="2800" b="1" dirty="0" smtClean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4355592"/>
            <a:ext cx="3635895" cy="2502408"/>
          </a:xfrm>
        </p:spPr>
        <p:txBody>
          <a:bodyPr>
            <a:normAutofit/>
          </a:bodyPr>
          <a:lstStyle/>
          <a:p>
            <a:r>
              <a:rPr lang="ru-RU" sz="2800" i="1" dirty="0" err="1"/>
              <a:t>Людство</a:t>
            </a:r>
            <a:r>
              <a:rPr lang="ru-RU" sz="2800" i="1" dirty="0"/>
              <a:t> </a:t>
            </a:r>
            <a:r>
              <a:rPr lang="ru-RU" sz="2800" i="1" dirty="0" err="1"/>
              <a:t>сповідувало</a:t>
            </a:r>
            <a:r>
              <a:rPr lang="ru-RU" sz="2800" i="1" dirty="0"/>
              <a:t> </a:t>
            </a:r>
            <a:r>
              <a:rPr lang="ru-RU" sz="2800" i="1" dirty="0" err="1"/>
              <a:t>підхід</a:t>
            </a:r>
            <a:r>
              <a:rPr lang="ru-RU" sz="2800" i="1" dirty="0"/>
              <a:t> господаря </a:t>
            </a:r>
            <a:r>
              <a:rPr lang="ru-RU" sz="2800" i="1" dirty="0" err="1"/>
              <a:t>природи</a:t>
            </a:r>
            <a:r>
              <a:rPr lang="ru-RU" sz="2800" i="1" dirty="0"/>
              <a:t>, яка дана </a:t>
            </a:r>
            <a:r>
              <a:rPr lang="ru-RU" sz="2800" i="1" dirty="0" err="1"/>
              <a:t>йому</a:t>
            </a:r>
            <a:r>
              <a:rPr lang="ru-RU" sz="2800" i="1" dirty="0"/>
              <a:t> </a:t>
            </a:r>
            <a:r>
              <a:rPr lang="ru-RU" sz="2800" i="1" dirty="0" err="1"/>
              <a:t>задля</a:t>
            </a:r>
            <a:r>
              <a:rPr lang="ru-RU" sz="2800" i="1" dirty="0"/>
              <a:t> </a:t>
            </a:r>
            <a:r>
              <a:rPr lang="ru-RU" sz="2800" i="1" dirty="0" err="1"/>
              <a:t>задоволення</a:t>
            </a:r>
            <a:r>
              <a:rPr lang="ru-RU" sz="2800" i="1" dirty="0"/>
              <a:t> </a:t>
            </a:r>
            <a:r>
              <a:rPr lang="ru-RU" sz="2800" i="1" dirty="0" err="1"/>
              <a:t>власних</a:t>
            </a:r>
            <a:r>
              <a:rPr lang="ru-RU" sz="2800" i="1" dirty="0"/>
              <a:t> потреб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294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2804"/>
            <a:ext cx="3000375" cy="27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2708920"/>
            <a:ext cx="5532009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55"/>
            <a:ext cx="3771900" cy="26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419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28" y="20604"/>
            <a:ext cx="2466975" cy="27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29595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78" y="2924944"/>
            <a:ext cx="3514725" cy="38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" y="2642156"/>
            <a:ext cx="2531540" cy="381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Епоха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постіндустріального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суспільства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i="1" dirty="0" err="1">
                <a:solidFill>
                  <a:schemeClr val="bg1"/>
                </a:solidFill>
              </a:rPr>
              <a:t>Ця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епоха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характеризується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надприродними</a:t>
            </a:r>
            <a:r>
              <a:rPr lang="ru-RU" sz="3200" b="1" i="1" dirty="0">
                <a:solidFill>
                  <a:schemeClr val="bg1"/>
                </a:solidFill>
              </a:rPr>
              <a:t> масштабами </a:t>
            </a:r>
            <a:r>
              <a:rPr lang="ru-RU" sz="3200" b="1" i="1" dirty="0" err="1">
                <a:solidFill>
                  <a:schemeClr val="bg1"/>
                </a:solidFill>
              </a:rPr>
              <a:t>споживання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ресурсів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ЗемліСтрімке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зростання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чисельності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населення</a:t>
            </a:r>
            <a:r>
              <a:rPr lang="ru-RU" sz="3200" b="1" i="1" dirty="0">
                <a:solidFill>
                  <a:schemeClr val="bg1"/>
                </a:solidFill>
              </a:rPr>
              <a:t> у XX - на початку XXI ст. </a:t>
            </a:r>
            <a:r>
              <a:rPr lang="ru-RU" sz="3200" b="1" i="1" dirty="0" err="1">
                <a:solidFill>
                  <a:schemeClr val="bg1"/>
                </a:solidFill>
              </a:rPr>
              <a:t>призвело</a:t>
            </a:r>
            <a:r>
              <a:rPr lang="ru-RU" sz="3200" b="1" i="1" dirty="0">
                <a:solidFill>
                  <a:schemeClr val="bg1"/>
                </a:solidFill>
              </a:rPr>
              <a:t> до </a:t>
            </a:r>
            <a:r>
              <a:rPr lang="ru-RU" sz="3200" b="1" i="1" dirty="0" err="1">
                <a:solidFill>
                  <a:schemeClr val="bg1"/>
                </a:solidFill>
              </a:rPr>
              <a:t>дефіциту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ще</a:t>
            </a:r>
            <a:r>
              <a:rPr lang="ru-RU" sz="3200" b="1" i="1" dirty="0">
                <a:solidFill>
                  <a:schemeClr val="bg1"/>
                </a:solidFill>
              </a:rPr>
              <a:t> й </a:t>
            </a:r>
            <a:r>
              <a:rPr lang="ru-RU" sz="3200" b="1" i="1" dirty="0" err="1">
                <a:solidFill>
                  <a:schemeClr val="bg1"/>
                </a:solidFill>
              </a:rPr>
              <a:t>просторових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ресурсів</a:t>
            </a:r>
            <a:r>
              <a:rPr lang="ru-RU" sz="3200" b="1" i="1" dirty="0">
                <a:solidFill>
                  <a:schemeClr val="bg1"/>
                </a:solidFill>
              </a:rPr>
              <a:t> особливо в </a:t>
            </a:r>
            <a:r>
              <a:rPr lang="ru-RU" sz="3200" b="1" i="1" dirty="0" err="1">
                <a:solidFill>
                  <a:schemeClr val="bg1"/>
                </a:solidFill>
              </a:rPr>
              <a:t>урбанізованих</a:t>
            </a:r>
            <a:r>
              <a:rPr lang="ru-RU" sz="3200" b="1" i="1" dirty="0">
                <a:solidFill>
                  <a:schemeClr val="bg1"/>
                </a:solidFill>
              </a:rPr>
              <a:t> районах</a:t>
            </a:r>
          </a:p>
        </p:txBody>
      </p:sp>
    </p:spTree>
    <p:extLst>
      <p:ext uri="{BB962C8B-B14F-4D97-AF65-F5344CB8AC3E}">
        <p14:creationId xmlns:p14="http://schemas.microsoft.com/office/powerpoint/2010/main" val="21894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76672"/>
            <a:ext cx="3312367" cy="62646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, </a:t>
            </a:r>
            <a:r>
              <a:rPr lang="ru-RU" dirty="0" err="1"/>
              <a:t>непередбачуваності</a:t>
            </a:r>
            <a:r>
              <a:rPr lang="ru-RU" dirty="0"/>
              <a:t>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і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3" y="0"/>
            <a:ext cx="383341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2" y="-171400"/>
            <a:ext cx="16764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3" y="2564904"/>
            <a:ext cx="3043652" cy="20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2" y="2564903"/>
            <a:ext cx="2525176" cy="20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34" y="4509120"/>
            <a:ext cx="304719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63" y="4569346"/>
            <a:ext cx="2525176" cy="22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79512" y="0"/>
            <a:ext cx="8964488" cy="6858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Проблема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протиріччя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розвитком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людської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цивілізації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природним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середовищем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вічним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супутником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цивілізації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цьому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природа - не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зовнішнє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оточення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оболонка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якій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розвивається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органічна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історія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людства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частиною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історії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0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550E9860-DDBE-4F32-8C91-BD68422380AD}" vid="{EA8D2149-94F0-4A92-B33E-5821C3BF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68</TotalTime>
  <Words>194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Banded Design Blue 16x9</vt:lpstr>
      <vt:lpstr>Еволюція уявлень про роль і місце природи в житті суспільства</vt:lpstr>
      <vt:lpstr>Презентация PowerPoint</vt:lpstr>
      <vt:lpstr>Близько 3,5 млрд років триває еволюція природних систем, їхнє ускладнення й удосконалення. Одним з головних чинників природних перебудов ландшафтів є глобальні кліматичні зміни.</vt:lpstr>
      <vt:lpstr>Епоха збиральництва й мисливства</vt:lpstr>
      <vt:lpstr>Епоха аграрної культури.  Вона позначилася поступовим переходом людини до осілого способу життя, заселенням і освоєнням нових територій, прирученням диких тварин і введенням у культуру дикорослої флори.</vt:lpstr>
      <vt:lpstr>Епоха індустріального виробництва.</vt:lpstr>
      <vt:lpstr>Презентация PowerPoint</vt:lpstr>
      <vt:lpstr>Порушення природних процесів і деградація природи призвели до глобальних змін клімату на планеті, непередбачуваності кліматичних змін і активізації природних стихійних процесів.</vt:lpstr>
      <vt:lpstr>Проблема протиріччя між розвитком людської цивілізації і природним середовищем є вічним супутником цивілізації. При цьому природа - не лише зовнішнє оточення, оболонка, в якій розвивається суспільство. Суспільство - це органічна частина природи, а історія людства є частиною історії природи.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</dc:creator>
  <cp:lastModifiedBy>Yulya</cp:lastModifiedBy>
  <cp:revision>8</cp:revision>
  <dcterms:created xsi:type="dcterms:W3CDTF">2014-02-20T15:55:51Z</dcterms:created>
  <dcterms:modified xsi:type="dcterms:W3CDTF">2014-02-20T17:14:34Z</dcterms:modified>
</cp:coreProperties>
</file>