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305" r:id="rId2"/>
    <p:sldId id="296" r:id="rId3"/>
    <p:sldId id="314" r:id="rId4"/>
    <p:sldId id="315" r:id="rId5"/>
    <p:sldId id="260" r:id="rId6"/>
    <p:sldId id="304" r:id="rId7"/>
    <p:sldId id="284" r:id="rId8"/>
    <p:sldId id="312" r:id="rId9"/>
    <p:sldId id="317" r:id="rId10"/>
    <p:sldId id="298" r:id="rId11"/>
    <p:sldId id="295" r:id="rId12"/>
    <p:sldId id="306" r:id="rId13"/>
    <p:sldId id="308" r:id="rId14"/>
    <p:sldId id="310" r:id="rId15"/>
    <p:sldId id="297" r:id="rId16"/>
    <p:sldId id="30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FCC66"/>
    <a:srgbClr val="FF3399"/>
    <a:srgbClr val="FFFF66"/>
    <a:srgbClr val="CCECFF"/>
    <a:srgbClr val="B3E2EB"/>
    <a:srgbClr val="F4C8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0A2891-4466-4EA3-A57E-97B25028D5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C49740-1675-4441-B478-A7B01BBF3A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9CCF87D-6818-4934-8D70-7DDE2156D4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150"/>
            <a:ext cx="8229600" cy="11432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99682"/>
            <a:ext cx="4038600" cy="2194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9961"/>
            <a:ext cx="4038600" cy="21960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599682"/>
            <a:ext cx="4038600" cy="45263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4695"/>
            <a:ext cx="2133600" cy="4762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4695"/>
            <a:ext cx="2895600" cy="4762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4695"/>
            <a:ext cx="2133600" cy="476230"/>
          </a:xfrm>
        </p:spPr>
        <p:txBody>
          <a:bodyPr/>
          <a:lstStyle>
            <a:lvl1pPr>
              <a:defRPr/>
            </a:lvl1pPr>
          </a:lstStyle>
          <a:p>
            <a:fld id="{ED9DB48A-95F2-4815-98AC-94B45D5DF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20D32D-7368-4FDA-9916-11EC95228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51BB3A3D-578B-4EFC-9CC8-F3CE49FBFF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BA0E69-76EB-4D0B-B710-2486ED97EB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B56831-EDF3-475C-89A9-B67C2E115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21FEF7-449B-468A-B315-C78110DA4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74845-FAE9-4CAE-AD28-D5C4FC596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CE7675-3AB1-4B64-9BA1-5B46DB85E1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94A379-9245-4EBB-875F-3560CE6E7D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3DC98F3-C255-4EE6-8CFC-0C8543240E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aceflightnow.com/delta/d288/images/quickbird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auto.doseng.org/uploads/posts/2008-03/1206462332_gpsiif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ogster.ru/upload_pic/b_5b7a1ff5-bffb-d3cbjpg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stereo.jhuapl.edu/gallery/images/artistConcepts/hr/PanelsDeploy_hr.jpg" TargetMode="Externa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692696"/>
            <a:ext cx="5688632" cy="3240360"/>
          </a:xfrm>
        </p:spPr>
        <p:txBody>
          <a:bodyPr/>
          <a:lstStyle/>
          <a:p>
            <a:pPr algn="ctr"/>
            <a:r>
              <a:rPr lang="uk-UA" sz="4400" dirty="0" smtClean="0"/>
              <a:t>Штучні супутники.</a:t>
            </a:r>
            <a:br>
              <a:rPr lang="uk-UA" sz="4400" dirty="0" smtClean="0"/>
            </a:br>
            <a:r>
              <a:rPr lang="uk-UA" sz="4400" dirty="0" smtClean="0"/>
              <a:t>Розвиток космонавтики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769768"/>
            <a:ext cx="6228184" cy="208823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Підготувала: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учениця 10-Б класу </a:t>
            </a:r>
          </a:p>
          <a:p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Алєксєєнко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Вероніка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GLONASS_html_m363924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1947862" cy="1947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2376611" cy="1780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Заголов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47663"/>
            <a:ext cx="8255000" cy="804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5059" name="Содержимое 2"/>
          <p:cNvSpPr>
            <a:spLocks/>
          </p:cNvSpPr>
          <p:nvPr/>
        </p:nvSpPr>
        <p:spPr bwMode="auto">
          <a:xfrm>
            <a:off x="539750" y="1481138"/>
            <a:ext cx="8064500" cy="24526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65125" indent="-255588">
              <a:spcBef>
                <a:spcPct val="20000"/>
              </a:spcBef>
              <a:buFontTx/>
              <a:buChar char="•"/>
            </a:pPr>
            <a:r>
              <a:rPr lang="uk-UA" sz="2800" dirty="0"/>
              <a:t>Народився в с. </a:t>
            </a:r>
            <a:r>
              <a:rPr lang="uk-UA" sz="2800" dirty="0" err="1"/>
              <a:t>Лютенька</a:t>
            </a:r>
            <a:r>
              <a:rPr lang="uk-UA" sz="2800" dirty="0"/>
              <a:t> Гадяцького району Полтавської області</a:t>
            </a:r>
          </a:p>
          <a:p>
            <a:pPr marL="365125" indent="-255588">
              <a:spcBef>
                <a:spcPct val="20000"/>
              </a:spcBef>
              <a:buFontTx/>
              <a:buChar char="•"/>
            </a:pPr>
            <a:r>
              <a:rPr lang="uk-UA" sz="2800" dirty="0"/>
              <a:t>Генерал-лейтенант Російської царської армії</a:t>
            </a:r>
          </a:p>
          <a:p>
            <a:pPr marL="365125" indent="-255588">
              <a:spcBef>
                <a:spcPct val="20000"/>
              </a:spcBef>
              <a:buFontTx/>
              <a:buChar char="•"/>
            </a:pPr>
            <a:r>
              <a:rPr lang="uk-UA" sz="2800" dirty="0"/>
              <a:t>Конструктор перших зразків ракет і установок для їх запуску</a:t>
            </a:r>
            <a:endParaRPr lang="ru-RU" sz="2800" dirty="0"/>
          </a:p>
        </p:txBody>
      </p:sp>
      <p:pic>
        <p:nvPicPr>
          <p:cNvPr id="45060" name="Picture 3" descr="D:\света\танк\image_preview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076700"/>
            <a:ext cx="3527425" cy="2586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1" name="Picture 4" descr="D:\света\танк\pic5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76700"/>
            <a:ext cx="2305050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света\танк\2345446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2322512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Заголово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3787" cy="13049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2627784" y="1844824"/>
            <a:ext cx="6265862" cy="4473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uk-UA" sz="2400" dirty="0"/>
              <a:t>Коли в 1918 р. розбирали архів царської </a:t>
            </a:r>
            <a:r>
              <a:rPr lang="uk-UA" sz="2400" dirty="0" err="1"/>
              <a:t>охоронки</a:t>
            </a:r>
            <a:r>
              <a:rPr lang="uk-UA" sz="2400" dirty="0"/>
              <a:t>, у справі страченого 3 квітня 1881 р. </a:t>
            </a:r>
            <a:r>
              <a:rPr lang="uk-UA" sz="2400" i="1" dirty="0">
                <a:solidFill>
                  <a:srgbClr val="FF0000"/>
                </a:solidFill>
              </a:rPr>
              <a:t>Миколи Івановича Кибальчича</a:t>
            </a:r>
            <a:r>
              <a:rPr lang="uk-UA" sz="2400" i="1" dirty="0"/>
              <a:t> </a:t>
            </a:r>
            <a:r>
              <a:rPr lang="uk-UA" sz="2400" dirty="0"/>
              <a:t>(1853-1881) було знайдено «Проект повітроплавального приладу», на якому стояла дата 23 березня 1881 р. У своїй роботі 28-літній уродженець невеликого українського містечка Короп (зараз Чернігівська обл.) запропонував будову порохового ракетного двигуна, висунув ідею керування його польотом, розглянув програму горіння палива.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8510588" cy="1325563"/>
          </a:xfrm>
        </p:spPr>
        <p:txBody>
          <a:bodyPr/>
          <a:lstStyle/>
          <a:p>
            <a:pPr algn="ctr"/>
            <a:r>
              <a:rPr lang="ru-RU" sz="4000" dirty="0" err="1">
                <a:solidFill>
                  <a:srgbClr val="FF0000"/>
                </a:solidFill>
              </a:rPr>
              <a:t>Костянтин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Едуардович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Ціолковський</a:t>
            </a:r>
            <a:r>
              <a:rPr lang="ru-RU" sz="4000" dirty="0" smtClean="0">
                <a:solidFill>
                  <a:srgbClr val="FF0000"/>
                </a:solidFill>
              </a:rPr>
              <a:t> (1857 - 1835)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916832"/>
            <a:ext cx="4189413" cy="449580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sz="2400" dirty="0" err="1"/>
              <a:t>Засновник</a:t>
            </a:r>
            <a:endParaRPr lang="ru-RU" sz="2400" dirty="0"/>
          </a:p>
          <a:p>
            <a:pPr>
              <a:buFont typeface="Wingdings" pitchFamily="2" charset="2"/>
              <a:buNone/>
            </a:pPr>
            <a:r>
              <a:rPr lang="ru-RU" sz="2400" dirty="0"/>
              <a:t>    космонавтики та </a:t>
            </a:r>
            <a:r>
              <a:rPr lang="ru-RU" sz="2400" dirty="0" err="1"/>
              <a:t>ракетобудування</a:t>
            </a:r>
            <a:endParaRPr lang="ru-RU" sz="2400" dirty="0"/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r>
              <a:rPr lang="ru-RU" sz="2400" dirty="0" err="1"/>
              <a:t>Обгрунтував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ракети</a:t>
            </a:r>
            <a:r>
              <a:rPr lang="ru-RU" sz="2400" dirty="0"/>
              <a:t> для </a:t>
            </a:r>
            <a:r>
              <a:rPr lang="ru-RU" sz="2400" dirty="0" err="1"/>
              <a:t>польотів</a:t>
            </a:r>
            <a:r>
              <a:rPr lang="ru-RU" sz="2400" dirty="0"/>
              <a:t> у </a:t>
            </a:r>
            <a:r>
              <a:rPr lang="ru-RU" sz="2400" dirty="0" err="1"/>
              <a:t>космічний</a:t>
            </a:r>
            <a:r>
              <a:rPr lang="ru-RU" sz="2400" dirty="0"/>
              <a:t> </a:t>
            </a:r>
            <a:r>
              <a:rPr lang="ru-RU" sz="2400" dirty="0" err="1"/>
              <a:t>простір</a:t>
            </a:r>
            <a:r>
              <a:rPr lang="ru-RU" sz="2400" dirty="0"/>
              <a:t>, до </a:t>
            </a:r>
            <a:r>
              <a:rPr lang="ru-RU" sz="2400" dirty="0" err="1"/>
              <a:t>інших</a:t>
            </a:r>
            <a:r>
              <a:rPr lang="ru-RU" sz="2400" dirty="0"/>
              <a:t> планет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endParaRPr lang="ru-RU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700808"/>
            <a:ext cx="3286125" cy="442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0648"/>
            <a:ext cx="8510588" cy="1325563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Юрій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Васильович</a:t>
            </a:r>
            <a:r>
              <a:rPr lang="ru-RU" dirty="0">
                <a:solidFill>
                  <a:srgbClr val="FFFF00"/>
                </a:solidFill>
              </a:rPr>
              <a:t> Кондратюк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(1897 – 1942)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916832"/>
            <a:ext cx="4194175" cy="4464496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dirty="0" err="1"/>
              <a:t>Запропонував</a:t>
            </a:r>
            <a:r>
              <a:rPr lang="ru-RU" sz="2400" dirty="0"/>
              <a:t> </a:t>
            </a:r>
            <a:r>
              <a:rPr lang="ru-RU" sz="2400" dirty="0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польотів</a:t>
            </a:r>
            <a:r>
              <a:rPr lang="ru-RU" sz="2400" dirty="0"/>
              <a:t> до </a:t>
            </a:r>
            <a:r>
              <a:rPr lang="ru-RU" sz="2400" dirty="0" err="1"/>
              <a:t>інших</a:t>
            </a:r>
            <a:r>
              <a:rPr lang="ru-RU" sz="2400" dirty="0"/>
              <a:t>  планет </a:t>
            </a:r>
            <a:r>
              <a:rPr lang="ru-RU" sz="2400" dirty="0" err="1"/>
              <a:t>виводити</a:t>
            </a:r>
            <a:r>
              <a:rPr lang="ru-RU" sz="2400" dirty="0"/>
              <a:t> </a:t>
            </a:r>
            <a:r>
              <a:rPr lang="ru-RU" sz="2400" dirty="0" err="1"/>
              <a:t>корабель</a:t>
            </a:r>
            <a:r>
              <a:rPr lang="ru-RU" sz="2400" dirty="0"/>
              <a:t> на </a:t>
            </a:r>
            <a:r>
              <a:rPr lang="ru-RU" sz="2400" dirty="0" err="1"/>
              <a:t>орбіту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штучного </a:t>
            </a:r>
            <a:r>
              <a:rPr lang="ru-RU" sz="2400" dirty="0" err="1"/>
              <a:t>супутника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 smtClean="0"/>
              <a:t>для </a:t>
            </a:r>
            <a:r>
              <a:rPr lang="ru-RU" sz="2400" dirty="0"/>
              <a:t>посадки </a:t>
            </a:r>
            <a:r>
              <a:rPr lang="ru-RU" sz="2400" dirty="0" err="1"/>
              <a:t>людини</a:t>
            </a:r>
            <a:r>
              <a:rPr lang="ru-RU" sz="2400" dirty="0"/>
              <a:t> на </a:t>
            </a:r>
            <a:r>
              <a:rPr lang="ru-RU" sz="2400" dirty="0" err="1"/>
              <a:t>іншу</a:t>
            </a:r>
            <a:r>
              <a:rPr lang="ru-RU" sz="2400" dirty="0"/>
              <a:t> планету та </a:t>
            </a:r>
            <a:r>
              <a:rPr lang="ru-RU" sz="2400" dirty="0" err="1"/>
              <a:t>повернення</a:t>
            </a:r>
            <a:r>
              <a:rPr lang="ru-RU" sz="2400" dirty="0"/>
              <a:t> на </a:t>
            </a:r>
            <a:r>
              <a:rPr lang="ru-RU" sz="2400" dirty="0" err="1"/>
              <a:t>корабель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невеличкий</a:t>
            </a:r>
            <a:r>
              <a:rPr lang="ru-RU" sz="2400" dirty="0"/>
              <a:t> </a:t>
            </a:r>
            <a:r>
              <a:rPr lang="ru-RU" sz="2400" dirty="0" err="1"/>
              <a:t>злітно-посадковий</a:t>
            </a:r>
            <a:r>
              <a:rPr lang="ru-RU" sz="2400" dirty="0"/>
              <a:t> </a:t>
            </a:r>
            <a:r>
              <a:rPr lang="ru-RU" sz="2400" dirty="0" err="1"/>
              <a:t>корабель</a:t>
            </a:r>
            <a:endParaRPr lang="ru-RU" sz="2400" dirty="0"/>
          </a:p>
        </p:txBody>
      </p:sp>
      <p:pic>
        <p:nvPicPr>
          <p:cNvPr id="93189" name="Picture 5" descr="кондратюк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>
          <a:xfrm>
            <a:off x="5580112" y="1772816"/>
            <a:ext cx="304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067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Сергій</a:t>
            </a:r>
            <a:r>
              <a:rPr lang="ru-RU" dirty="0">
                <a:solidFill>
                  <a:srgbClr val="FF0000"/>
                </a:solidFill>
              </a:rPr>
              <a:t> Павлович </a:t>
            </a:r>
            <a:r>
              <a:rPr lang="ru-RU" dirty="0" err="1" smtClean="0">
                <a:solidFill>
                  <a:srgbClr val="FF0000"/>
                </a:solidFill>
              </a:rPr>
              <a:t>Корольов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1906 - 1966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2224088"/>
            <a:ext cx="4038600" cy="29670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dirty="0"/>
              <a:t>Конструктор </a:t>
            </a:r>
            <a:r>
              <a:rPr lang="ru-RU" dirty="0" err="1"/>
              <a:t>ракетних</a:t>
            </a:r>
            <a:r>
              <a:rPr lang="ru-RU" dirty="0"/>
              <a:t> систем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r>
              <a:rPr lang="ru-RU" dirty="0" err="1"/>
              <a:t>Генеральний</a:t>
            </a:r>
            <a:r>
              <a:rPr lang="ru-RU" dirty="0"/>
              <a:t> конструктор</a:t>
            </a:r>
          </a:p>
          <a:p>
            <a:endParaRPr lang="ru-RU" dirty="0"/>
          </a:p>
        </p:txBody>
      </p:sp>
      <p:pic>
        <p:nvPicPr>
          <p:cNvPr id="8197" name="Picture 5" descr="Гагарин и Королёв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1676400"/>
            <a:ext cx="3816424" cy="495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416800" cy="1143000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bIns="91440" anchor="b">
            <a:normAutofit fontScale="90000"/>
          </a:bodyPr>
          <a:lstStyle/>
          <a:p>
            <a:pPr algn="ctr" eaLnBrk="1" hangingPunct="1">
              <a:defRPr/>
            </a:pP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Перший космонавт Землі – </a:t>
            </a:r>
            <a:b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Юрій Олексійович Гагарін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5" name="Rectangle 21"/>
          <p:cNvSpPr>
            <a:spLocks noChangeArrowheads="1"/>
          </p:cNvSpPr>
          <p:nvPr/>
        </p:nvSpPr>
        <p:spPr bwMode="auto">
          <a:xfrm>
            <a:off x="3347864" y="1988840"/>
            <a:ext cx="5472112" cy="4362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tabLst>
                <a:tab pos="2093913" algn="l"/>
              </a:tabLst>
            </a:pPr>
            <a:r>
              <a:rPr lang="uk-UA" sz="2800" dirty="0"/>
              <a:t>12 квітня 1961 р. людина вперше полетіла</a:t>
            </a:r>
            <a:endParaRPr lang="ru-RU" sz="2800" dirty="0"/>
          </a:p>
          <a:p>
            <a:pPr>
              <a:tabLst>
                <a:tab pos="2093913" algn="l"/>
              </a:tabLst>
            </a:pPr>
            <a:r>
              <a:rPr lang="uk-UA" sz="2800" dirty="0"/>
              <a:t>в космос. За 1 </a:t>
            </a:r>
            <a:r>
              <a:rPr lang="uk-UA" sz="2800" dirty="0" err="1"/>
              <a:t>год</a:t>
            </a:r>
            <a:r>
              <a:rPr lang="uk-UA" sz="2800" dirty="0"/>
              <a:t> 48 </a:t>
            </a:r>
            <a:r>
              <a:rPr lang="uk-UA" sz="2800" dirty="0" err="1"/>
              <a:t>хв</a:t>
            </a:r>
            <a:r>
              <a:rPr lang="uk-UA" sz="2800" dirty="0"/>
              <a:t> космічний корабель «</a:t>
            </a:r>
            <a:r>
              <a:rPr lang="uk-UA" sz="2800" dirty="0" err="1"/>
              <a:t>Восток</a:t>
            </a:r>
            <a:r>
              <a:rPr lang="uk-UA" sz="2800" dirty="0"/>
              <a:t>», пілотований радянським космонавтом </a:t>
            </a:r>
            <a:r>
              <a:rPr lang="uk-UA" sz="2800" i="1" dirty="0">
                <a:solidFill>
                  <a:schemeClr val="tx1"/>
                </a:solidFill>
              </a:rPr>
              <a:t>Юрієм Олексійовичем Гагаріним </a:t>
            </a:r>
            <a:r>
              <a:rPr lang="uk-UA" sz="2800" dirty="0"/>
              <a:t>(1931— 1968), облетів земну кулю й приземлився поблизу </a:t>
            </a:r>
            <a:r>
              <a:rPr lang="uk-UA" sz="2800" dirty="0" err="1"/>
              <a:t>с.Смелівка</a:t>
            </a:r>
            <a:r>
              <a:rPr lang="uk-UA" sz="2800" dirty="0"/>
              <a:t> </a:t>
            </a:r>
            <a:r>
              <a:rPr lang="uk-UA" sz="2800" dirty="0" err="1"/>
              <a:t>Сартовської</a:t>
            </a:r>
            <a:r>
              <a:rPr lang="uk-UA" sz="2800" dirty="0"/>
              <a:t> обл.</a:t>
            </a:r>
          </a:p>
        </p:txBody>
      </p:sp>
      <p:pic>
        <p:nvPicPr>
          <p:cNvPr id="44036" name="Picture 22" descr="Pict_03_01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60575"/>
            <a:ext cx="2936875" cy="4037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0"/>
          <p:cNvSpPr>
            <a:spLocks/>
          </p:cNvSpPr>
          <p:nvPr/>
        </p:nvSpPr>
        <p:spPr bwMode="auto">
          <a:xfrm>
            <a:off x="323850" y="188913"/>
            <a:ext cx="8496300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ctr"/>
          <a:lstStyle/>
          <a:p>
            <a:pPr algn="ctr"/>
            <a:r>
              <a:rPr lang="uk-UA" sz="3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Леонід  Каденюк </a:t>
            </a:r>
            <a:r>
              <a:rPr lang="uk-UA" sz="32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– перший  </a:t>
            </a:r>
            <a:r>
              <a:rPr lang="uk-UA" sz="3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космонавт  </a:t>
            </a:r>
            <a:r>
              <a:rPr lang="uk-UA" sz="32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незалежної України</a:t>
            </a:r>
            <a:endParaRPr lang="ru-RU" sz="32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155" name="Picture 2" descr="F:\Леонід Костянтинович Каденюк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20938"/>
            <a:ext cx="3289300" cy="3671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3995738" y="2205038"/>
            <a:ext cx="4826000" cy="4108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400" dirty="0"/>
              <a:t>Леонід Каденюк – нині генерал-майор Збройних сил України, Герой України, кавалер ордена </a:t>
            </a:r>
            <a:r>
              <a:rPr lang="uk-UA" sz="2400" dirty="0" err="1"/>
              <a:t>“За</a:t>
            </a:r>
            <a:r>
              <a:rPr lang="uk-UA" sz="2400" dirty="0"/>
              <a:t> </a:t>
            </a:r>
            <a:r>
              <a:rPr lang="uk-UA" sz="2400" dirty="0" err="1"/>
              <a:t>мужність”</a:t>
            </a:r>
            <a:r>
              <a:rPr lang="uk-UA" sz="2400" dirty="0"/>
              <a:t> І ступеня                   19 листопада 1997 року на борту американського корабля багаторазового використання </a:t>
            </a:r>
            <a:r>
              <a:rPr lang="uk-UA" sz="2400" dirty="0" err="1"/>
              <a:t>“Колумбія”</a:t>
            </a:r>
            <a:r>
              <a:rPr lang="uk-UA" sz="2400" dirty="0"/>
              <a:t>, здійснив космічний політ як експериментатор, що тривав 15 діб 16 годин 35 хвилин 1секунду.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/>
          </p:cNvSpPr>
          <p:nvPr/>
        </p:nvSpPr>
        <p:spPr bwMode="auto">
          <a:xfrm>
            <a:off x="323850" y="188913"/>
            <a:ext cx="8496300" cy="16557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algn="ctr"/>
            <a:r>
              <a:rPr lang="uk-UA" sz="6000" i="1" dirty="0">
                <a:solidFill>
                  <a:schemeClr val="bg1"/>
                </a:solidFill>
              </a:rPr>
              <a:t>Початок  космічної  ери</a:t>
            </a:r>
            <a:endParaRPr lang="ru-RU" sz="6000" i="1" dirty="0">
              <a:solidFill>
                <a:schemeClr val="bg1"/>
              </a:solidFill>
            </a:endParaRPr>
          </a:p>
        </p:txBody>
      </p:sp>
      <p:pic>
        <p:nvPicPr>
          <p:cNvPr id="43011" name="Picture 6" descr="03_03_03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938"/>
            <a:ext cx="2687638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3132138" y="2149475"/>
            <a:ext cx="5761037" cy="44735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/>
              <a:t>4 жовтня 1957 р. радянські вчені вивели на навколоземну орбіту </a:t>
            </a:r>
            <a:r>
              <a:rPr lang="uk-UA" sz="2400" i="1">
                <a:solidFill>
                  <a:srgbClr val="FF0000"/>
                </a:solidFill>
              </a:rPr>
              <a:t>перший штучний супутник</a:t>
            </a:r>
            <a:r>
              <a:rPr lang="uk-UA" sz="2400" i="1"/>
              <a:t> Землі</a:t>
            </a:r>
            <a:r>
              <a:rPr lang="uk-UA" sz="2400"/>
              <a:t>. Перший ШСЗ являв собою кулю діаметром 58 см і вагою 83,6 кг; був оснащений чотирма антенами для передачі сигналів радіопередавачів, що працювали від батарейок. Супутник був на орбіті 92 доби, зробивши 1440 обертів навколо Землі, а його радіопередавачі працювали протягом двох тижнів після старту.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1 спутник пр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77075"/>
          </a:xfrm>
          <a:ln/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133600" y="22860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4000">
                <a:solidFill>
                  <a:srgbClr val="FFFF00"/>
                </a:solidFill>
              </a:rPr>
              <a:t>4 жовтня 1957 рік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04800" y="621665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3600">
                <a:solidFill>
                  <a:srgbClr val="FFFF00"/>
                </a:solidFill>
              </a:rPr>
              <a:t>     Перший штучний супутник Землі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0"/>
            <a:ext cx="3600400" cy="720080"/>
          </a:xfrm>
        </p:spPr>
        <p:txBody>
          <a:bodyPr anchorCtr="0">
            <a:normAutofit/>
          </a:bodyPr>
          <a:lstStyle/>
          <a:p>
            <a:r>
              <a:rPr lang="ru-RU" sz="2800" b="0" i="1" dirty="0" err="1">
                <a:solidFill>
                  <a:schemeClr val="tx1"/>
                </a:solidFill>
              </a:rPr>
              <a:t>Типи</a:t>
            </a:r>
            <a:r>
              <a:rPr lang="ru-RU" sz="2800" b="0" i="1" dirty="0">
                <a:solidFill>
                  <a:schemeClr val="tx1"/>
                </a:solidFill>
              </a:rPr>
              <a:t> </a:t>
            </a:r>
            <a:r>
              <a:rPr lang="ru-RU" sz="2800" b="0" i="1" dirty="0" err="1">
                <a:solidFill>
                  <a:schemeClr val="tx1"/>
                </a:solidFill>
              </a:rPr>
              <a:t>супутників</a:t>
            </a:r>
            <a:endParaRPr lang="ru-RU" sz="2800" b="0" i="1" dirty="0">
              <a:solidFill>
                <a:schemeClr val="tx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066800"/>
            <a:ext cx="7848872" cy="54054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err="1"/>
              <a:t>Астрономічні</a:t>
            </a:r>
            <a:r>
              <a:rPr lang="ru-RU" sz="1600" b="1" dirty="0"/>
              <a:t> </a:t>
            </a:r>
            <a:r>
              <a:rPr lang="ru-RU" sz="1600" dirty="0" err="1"/>
              <a:t>супутники</a:t>
            </a:r>
            <a:r>
              <a:rPr lang="ru-RU" sz="1600" b="1" dirty="0"/>
              <a:t> </a:t>
            </a:r>
            <a:r>
              <a:rPr lang="ru-RU" sz="1600" dirty="0"/>
              <a:t>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супутники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для </a:t>
            </a:r>
            <a:r>
              <a:rPr lang="ru-RU" sz="1600" dirty="0" err="1"/>
              <a:t>дослідження</a:t>
            </a:r>
            <a:r>
              <a:rPr lang="ru-RU" sz="1600" dirty="0"/>
              <a:t> планет, галактик 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космічних</a:t>
            </a:r>
            <a:r>
              <a:rPr lang="ru-RU" sz="1600" dirty="0"/>
              <a:t> об</a:t>
            </a:r>
            <a:r>
              <a:rPr lang="en-US" sz="1600" dirty="0"/>
              <a:t>’</a:t>
            </a:r>
            <a:r>
              <a:rPr lang="ru-RU" sz="1600" dirty="0" err="1"/>
              <a:t>єктів</a:t>
            </a:r>
            <a:r>
              <a:rPr lang="ru-RU" sz="1600" dirty="0"/>
              <a:t>.</a:t>
            </a:r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b="1" dirty="0" err="1"/>
              <a:t>Біосупутники</a:t>
            </a:r>
            <a:r>
              <a:rPr lang="ru-RU" sz="1600" dirty="0"/>
              <a:t> 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супутники</a:t>
            </a:r>
            <a:r>
              <a:rPr lang="ru-RU" sz="1600" dirty="0"/>
              <a:t>, </a:t>
            </a:r>
            <a:r>
              <a:rPr lang="ru-RU" sz="1600" dirty="0" err="1"/>
              <a:t>призначені</a:t>
            </a:r>
            <a:r>
              <a:rPr lang="ru-RU" sz="1600" dirty="0"/>
              <a:t> для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наукових</a:t>
            </a:r>
            <a:r>
              <a:rPr lang="ru-RU" sz="1600" dirty="0"/>
              <a:t> </a:t>
            </a:r>
            <a:r>
              <a:rPr lang="ru-RU" sz="1600" dirty="0" err="1"/>
              <a:t>експериментів</a:t>
            </a:r>
            <a:r>
              <a:rPr lang="ru-RU" sz="1600" dirty="0"/>
              <a:t> над </a:t>
            </a:r>
            <a:r>
              <a:rPr lang="ru-RU" sz="1600" dirty="0" err="1"/>
              <a:t>живими</a:t>
            </a:r>
            <a:r>
              <a:rPr lang="ru-RU" sz="1600" dirty="0"/>
              <a:t> </a:t>
            </a:r>
            <a:r>
              <a:rPr lang="ru-RU" sz="1600" dirty="0" err="1"/>
              <a:t>організмами</a:t>
            </a:r>
            <a:r>
              <a:rPr lang="ru-RU" sz="1600" dirty="0"/>
              <a:t> в </a:t>
            </a:r>
            <a:r>
              <a:rPr lang="ru-RU" sz="1600" dirty="0" err="1"/>
              <a:t>умовах</a:t>
            </a:r>
            <a:r>
              <a:rPr lang="ru-RU" sz="1600" dirty="0"/>
              <a:t> космосу.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b="1" dirty="0" err="1"/>
              <a:t>Дистанційного</a:t>
            </a:r>
            <a:r>
              <a:rPr lang="ru-RU" sz="1600" b="1" dirty="0"/>
              <a:t> </a:t>
            </a:r>
            <a:r>
              <a:rPr lang="ru-RU" sz="1600" b="1" dirty="0" err="1"/>
              <a:t>зондування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endParaRPr lang="ru-RU" sz="1600" dirty="0"/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b="1" dirty="0" err="1"/>
              <a:t>Космічні</a:t>
            </a:r>
            <a:r>
              <a:rPr lang="ru-RU" sz="1600" b="1" dirty="0"/>
              <a:t> </a:t>
            </a:r>
            <a:r>
              <a:rPr lang="ru-RU" sz="1600" b="1" dirty="0" err="1"/>
              <a:t>кораблі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пилотуємі</a:t>
            </a:r>
            <a:r>
              <a:rPr lang="ru-RU" sz="1600" dirty="0"/>
              <a:t> </a:t>
            </a:r>
            <a:r>
              <a:rPr lang="ru-RU" sz="1600" dirty="0" err="1"/>
              <a:t>космічні</a:t>
            </a:r>
            <a:r>
              <a:rPr lang="ru-RU" sz="1600" dirty="0"/>
              <a:t> </a:t>
            </a:r>
            <a:r>
              <a:rPr lang="ru-RU" sz="1600" dirty="0" err="1"/>
              <a:t>апарати</a:t>
            </a:r>
            <a:endParaRPr lang="ru-RU" sz="1600" dirty="0"/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b="1" dirty="0" err="1"/>
              <a:t>Космічні</a:t>
            </a:r>
            <a:r>
              <a:rPr lang="ru-RU" sz="1600" b="1" dirty="0"/>
              <a:t> </a:t>
            </a:r>
            <a:r>
              <a:rPr lang="ru-RU" sz="1600" b="1" dirty="0" err="1"/>
              <a:t>станції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довгочасні</a:t>
            </a:r>
            <a:r>
              <a:rPr lang="ru-RU" sz="1600" dirty="0"/>
              <a:t> </a:t>
            </a:r>
            <a:r>
              <a:rPr lang="ru-RU" sz="1600" dirty="0" err="1"/>
              <a:t>космічні</a:t>
            </a:r>
            <a:r>
              <a:rPr lang="ru-RU" sz="1600" dirty="0"/>
              <a:t> </a:t>
            </a:r>
            <a:r>
              <a:rPr lang="ru-RU" sz="1600" dirty="0" err="1"/>
              <a:t>кораблі</a:t>
            </a:r>
            <a:endParaRPr lang="ru-RU" sz="1600" dirty="0"/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b="1" dirty="0" err="1"/>
              <a:t>Метеорологічні</a:t>
            </a:r>
            <a:r>
              <a:rPr lang="ru-RU" sz="1600" b="1" dirty="0"/>
              <a:t> </a:t>
            </a:r>
            <a:r>
              <a:rPr lang="ru-RU" sz="1600" dirty="0" err="1"/>
              <a:t>супутники</a:t>
            </a:r>
            <a:r>
              <a:rPr lang="ru-RU" sz="1600" b="1" dirty="0"/>
              <a:t> </a:t>
            </a:r>
            <a:r>
              <a:rPr lang="ru-RU" sz="1600" dirty="0"/>
              <a:t>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супутники</a:t>
            </a:r>
            <a:r>
              <a:rPr lang="ru-RU" sz="1600" dirty="0"/>
              <a:t>, </a:t>
            </a:r>
            <a:r>
              <a:rPr lang="ru-RU" sz="1600" dirty="0" err="1"/>
              <a:t>призначені</a:t>
            </a:r>
            <a:r>
              <a:rPr lang="ru-RU" sz="1600" dirty="0"/>
              <a:t> для </a:t>
            </a:r>
            <a:r>
              <a:rPr lang="ru-RU" sz="1600" dirty="0" err="1"/>
              <a:t>віщування</a:t>
            </a:r>
            <a:r>
              <a:rPr lang="ru-RU" sz="1600" dirty="0"/>
              <a:t> погоди, а </a:t>
            </a:r>
            <a:r>
              <a:rPr lang="ru-RU" sz="1600" dirty="0" err="1"/>
              <a:t>також</a:t>
            </a:r>
            <a:r>
              <a:rPr lang="ru-RU" sz="1600" dirty="0"/>
              <a:t> для </a:t>
            </a:r>
            <a:r>
              <a:rPr lang="ru-RU" sz="1600" dirty="0" err="1"/>
              <a:t>спостереження</a:t>
            </a:r>
            <a:r>
              <a:rPr lang="ru-RU" sz="1600" dirty="0"/>
              <a:t> за </a:t>
            </a:r>
            <a:r>
              <a:rPr lang="ru-RU" sz="1600" dirty="0" err="1"/>
              <a:t>кліматом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r>
              <a:rPr lang="ru-RU" sz="1600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b="1" dirty="0" err="1"/>
              <a:t>Розвідувальні</a:t>
            </a:r>
            <a:r>
              <a:rPr lang="ru-RU" sz="1600" dirty="0"/>
              <a:t> </a:t>
            </a:r>
            <a:r>
              <a:rPr lang="ru-RU" sz="1600" dirty="0" err="1"/>
              <a:t>супутники</a:t>
            </a:r>
            <a:endParaRPr lang="ru-RU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b="1" dirty="0" err="1"/>
              <a:t>Телекомунікаційні</a:t>
            </a:r>
            <a:r>
              <a:rPr lang="ru-RU" sz="1600" dirty="0"/>
              <a:t> </a:t>
            </a:r>
            <a:r>
              <a:rPr lang="ru-RU" sz="1600" dirty="0" err="1"/>
              <a:t>супутники</a:t>
            </a:r>
            <a:endParaRPr lang="ru-RU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b="1" dirty="0" err="1"/>
              <a:t>Експериментальні</a:t>
            </a:r>
            <a:r>
              <a:rPr lang="ru-RU" sz="1600" b="1" dirty="0"/>
              <a:t> </a:t>
            </a:r>
            <a:r>
              <a:rPr lang="ru-RU" sz="1600" dirty="0" err="1"/>
              <a:t>супутники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" descr="newtonapp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0"/>
            <a:ext cx="3606800" cy="450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6" descr="220px-NewtonsLawOfUniversalGravit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287838"/>
            <a:ext cx="3671887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5" cstate="print"/>
          <a:srcRect l="8546" t="7715" r="10057" b="1950"/>
          <a:stretch>
            <a:fillRect/>
          </a:stretch>
        </p:blipFill>
        <p:spPr bwMode="auto">
          <a:xfrm>
            <a:off x="971600" y="0"/>
            <a:ext cx="2952328" cy="364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3861048"/>
            <a:ext cx="4680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600" i="1" dirty="0"/>
              <a:t>Гравітаційну сталу вперше виміряв англійський учений</a:t>
            </a:r>
          </a:p>
          <a:p>
            <a:r>
              <a:rPr lang="uk-UA" sz="2600" i="1" dirty="0"/>
              <a:t> Генрі </a:t>
            </a:r>
            <a:r>
              <a:rPr lang="uk-UA" sz="2600" i="1" dirty="0" err="1"/>
              <a:t>Кавендіш</a:t>
            </a:r>
            <a:r>
              <a:rPr lang="uk-UA" sz="2600" i="1" dirty="0"/>
              <a:t> у 1798р</a:t>
            </a:r>
            <a:r>
              <a:rPr lang="uk-UA" sz="2800" i="1" dirty="0" smtClean="0"/>
              <a:t>.</a:t>
            </a:r>
          </a:p>
          <a:p>
            <a:endParaRPr lang="ru-RU" sz="2800" i="1" dirty="0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755576" y="5373216"/>
          <a:ext cx="3575050" cy="1092200"/>
        </p:xfrm>
        <a:graphic>
          <a:graphicData uri="http://schemas.openxmlformats.org/presentationml/2006/ole">
            <p:oleObj spid="_x0000_s31750" name="Формула" r:id="rId6" imgW="1371600" imgH="419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Rectangle 1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29600" cy="801255"/>
          </a:xfrm>
        </p:spPr>
        <p:txBody>
          <a:bodyPr>
            <a:normAutofit fontScale="90000"/>
          </a:bodyPr>
          <a:lstStyle/>
          <a:p>
            <a:r>
              <a:rPr lang="uk-UA" sz="4000" b="1" u="sng" dirty="0" smtClean="0">
                <a:solidFill>
                  <a:srgbClr val="FF0066"/>
                </a:solidFill>
              </a:rPr>
              <a:t/>
            </a:r>
            <a:br>
              <a:rPr lang="uk-UA" sz="4000" b="1" u="sng" dirty="0" smtClean="0">
                <a:solidFill>
                  <a:srgbClr val="FF0066"/>
                </a:solidFill>
              </a:rPr>
            </a:br>
            <a:r>
              <a:rPr lang="uk-UA" sz="4000" u="sng" dirty="0" smtClean="0">
                <a:solidFill>
                  <a:srgbClr val="FF0066"/>
                </a:solidFill>
              </a:rPr>
              <a:t/>
            </a:r>
            <a:br>
              <a:rPr lang="uk-UA" sz="4000" u="sng" dirty="0" smtClean="0">
                <a:solidFill>
                  <a:srgbClr val="FF0066"/>
                </a:solidFill>
              </a:rPr>
            </a:br>
            <a:r>
              <a:rPr lang="uk-UA" sz="4000" u="sng" dirty="0" smtClean="0">
                <a:solidFill>
                  <a:srgbClr val="FF0066"/>
                </a:solidFill>
              </a:rPr>
              <a:t/>
            </a:r>
            <a:br>
              <a:rPr lang="uk-UA" sz="4000" u="sng" dirty="0" smtClean="0">
                <a:solidFill>
                  <a:srgbClr val="FF0066"/>
                </a:solidFill>
              </a:rPr>
            </a:br>
            <a:r>
              <a:rPr lang="uk-UA" sz="4000" b="0" i="1" dirty="0" smtClean="0">
                <a:solidFill>
                  <a:srgbClr val="FF0066"/>
                </a:solidFill>
              </a:rPr>
              <a:t>Перша </a:t>
            </a:r>
            <a:r>
              <a:rPr lang="uk-UA" sz="4000" b="0" i="1" dirty="0">
                <a:solidFill>
                  <a:srgbClr val="FF0066"/>
                </a:solidFill>
              </a:rPr>
              <a:t>космічна швидкість</a:t>
            </a:r>
            <a:r>
              <a:rPr lang="uk-UA" sz="4000" u="sng" dirty="0">
                <a:solidFill>
                  <a:srgbClr val="FF0066"/>
                </a:solidFill>
              </a:rPr>
              <a:t/>
            </a:r>
            <a:br>
              <a:rPr lang="uk-UA" sz="4000" u="sng" dirty="0">
                <a:solidFill>
                  <a:srgbClr val="FF0066"/>
                </a:solidFill>
              </a:rPr>
            </a:br>
            <a:endParaRPr lang="ru-RU" sz="4000" u="sng" dirty="0">
              <a:solidFill>
                <a:srgbClr val="FF0066"/>
              </a:solidFill>
            </a:endParaRP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>
            <p:ph sz="quarter" idx="1"/>
          </p:nvPr>
        </p:nvGraphicFramePr>
        <p:xfrm>
          <a:off x="4932040" y="1412776"/>
          <a:ext cx="1296145" cy="432048"/>
        </p:xfrm>
        <a:graphic>
          <a:graphicData uri="http://schemas.openxmlformats.org/presentationml/2006/ole">
            <p:oleObj spid="_x0000_s103426" name="Формула" r:id="rId3" imgW="507960" imgH="203040" progId="Equation.3">
              <p:embed/>
            </p:oleObj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6012160" y="2996952"/>
          <a:ext cx="1259632" cy="504056"/>
        </p:xfrm>
        <a:graphic>
          <a:graphicData uri="http://schemas.openxmlformats.org/presentationml/2006/ole">
            <p:oleObj spid="_x0000_s103427" name="Формула" r:id="rId4" imgW="545760" imgH="241200" progId="Equation.3">
              <p:embed/>
            </p:oleObj>
          </a:graphicData>
        </a:graphic>
      </p:graphicFrame>
      <p:sp>
        <p:nvSpPr>
          <p:cNvPr id="2458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2627784" y="1052736"/>
            <a:ext cx="6120680" cy="360040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ru-RU" sz="2400" i="1" dirty="0" err="1" smtClean="0">
                <a:solidFill>
                  <a:srgbClr val="0000FF"/>
                </a:solidFill>
              </a:rPr>
              <a:t>Поблизу</a:t>
            </a:r>
            <a:r>
              <a:rPr lang="ru-RU" sz="2400" i="1" dirty="0" smtClean="0">
                <a:solidFill>
                  <a:srgbClr val="0000FF"/>
                </a:solidFill>
              </a:rPr>
              <a:t> </a:t>
            </a:r>
            <a:r>
              <a:rPr lang="ru-RU" sz="2400" i="1" dirty="0" err="1">
                <a:solidFill>
                  <a:srgbClr val="0000FF"/>
                </a:solidFill>
              </a:rPr>
              <a:t>поверхні</a:t>
            </a:r>
            <a:r>
              <a:rPr lang="ru-RU" sz="2400" i="1" dirty="0">
                <a:solidFill>
                  <a:srgbClr val="0000FF"/>
                </a:solidFill>
              </a:rPr>
              <a:t> З</a:t>
            </a:r>
            <a:r>
              <a:rPr lang="uk-UA" sz="2400" i="1" dirty="0" err="1">
                <a:solidFill>
                  <a:srgbClr val="0000FF"/>
                </a:solidFill>
              </a:rPr>
              <a:t>емлі</a:t>
            </a:r>
            <a:r>
              <a:rPr lang="uk-UA" sz="2400" i="1" dirty="0">
                <a:solidFill>
                  <a:srgbClr val="0000FF"/>
                </a:solidFill>
              </a:rPr>
              <a:t>  на супутник діє сила тяжіння</a:t>
            </a:r>
            <a:r>
              <a:rPr lang="uk-UA" sz="2400" i="1" dirty="0"/>
              <a:t>                        </a:t>
            </a:r>
          </a:p>
          <a:p>
            <a:pPr marL="0" indent="0">
              <a:buFontTx/>
              <a:buNone/>
            </a:pPr>
            <a:endParaRPr lang="uk-UA" sz="2400" i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r>
              <a:rPr lang="uk-UA" sz="2400" i="1" dirty="0" smtClean="0">
                <a:solidFill>
                  <a:srgbClr val="0000FF"/>
                </a:solidFill>
              </a:rPr>
              <a:t>Ця </a:t>
            </a:r>
            <a:r>
              <a:rPr lang="uk-UA" sz="2400" i="1" dirty="0">
                <a:solidFill>
                  <a:srgbClr val="0000FF"/>
                </a:solidFill>
              </a:rPr>
              <a:t>сила надає супутнику </a:t>
            </a:r>
            <a:endParaRPr lang="uk-UA" sz="2400" i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r>
              <a:rPr lang="uk-UA" sz="2400" i="1" dirty="0" smtClean="0">
                <a:solidFill>
                  <a:srgbClr val="0000FF"/>
                </a:solidFill>
              </a:rPr>
              <a:t>доцентрового прискорення.</a:t>
            </a:r>
            <a:endParaRPr lang="uk-UA" sz="2400" i="1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uk-UA" sz="2400" i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r>
              <a:rPr lang="uk-UA" sz="2400" i="1" dirty="0" smtClean="0">
                <a:solidFill>
                  <a:srgbClr val="0000FF"/>
                </a:solidFill>
              </a:rPr>
              <a:t>За </a:t>
            </a:r>
            <a:r>
              <a:rPr lang="uk-UA" sz="2400" i="1" dirty="0">
                <a:solidFill>
                  <a:srgbClr val="0000FF"/>
                </a:solidFill>
              </a:rPr>
              <a:t>2 законом </a:t>
            </a:r>
            <a:r>
              <a:rPr lang="uk-UA" sz="2400" i="1" dirty="0" smtClean="0">
                <a:solidFill>
                  <a:srgbClr val="0000FF"/>
                </a:solidFill>
              </a:rPr>
              <a:t>Ньютона</a:t>
            </a:r>
            <a:r>
              <a:rPr lang="uk-UA" sz="2400" i="1" dirty="0" smtClean="0"/>
              <a:t> </a:t>
            </a:r>
            <a:endParaRPr lang="uk-UA" sz="2400" i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uk-UA" sz="2400" i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r>
              <a:rPr lang="uk-UA" sz="2400" i="1" dirty="0" smtClean="0">
                <a:solidFill>
                  <a:srgbClr val="0000FF"/>
                </a:solidFill>
              </a:rPr>
              <a:t>Тому,</a:t>
            </a:r>
          </a:p>
          <a:p>
            <a:pPr marL="0" indent="0">
              <a:buFontTx/>
              <a:buNone/>
            </a:pPr>
            <a:endParaRPr lang="uk-UA" i="1" dirty="0">
              <a:solidFill>
                <a:srgbClr val="0000FF"/>
              </a:solidFill>
            </a:endParaRPr>
          </a:p>
        </p:txBody>
      </p:sp>
      <p:pic>
        <p:nvPicPr>
          <p:cNvPr id="24593" name="Picture 17" descr="ED7E846B"/>
          <p:cNvPicPr>
            <a:picLocks noChangeAspect="1" noChangeArrowheads="1"/>
          </p:cNvPicPr>
          <p:nvPr/>
        </p:nvPicPr>
        <p:blipFill>
          <a:blip r:embed="rId5" cstate="print"/>
          <a:srcRect l="32997" t="3799" r="36169" b="63066"/>
          <a:stretch>
            <a:fillRect/>
          </a:stretch>
        </p:blipFill>
        <p:spPr bwMode="auto">
          <a:xfrm>
            <a:off x="0" y="980728"/>
            <a:ext cx="2624138" cy="339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2339975" y="5157788"/>
          <a:ext cx="1481138" cy="935037"/>
        </p:xfrm>
        <a:graphic>
          <a:graphicData uri="http://schemas.openxmlformats.org/presentationml/2006/ole">
            <p:oleObj spid="_x0000_s103429" name="Формула" r:id="rId6" imgW="761760" imgH="482400" progId="Equation.3">
              <p:embed/>
            </p:oleObj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6660232" y="1916832"/>
          <a:ext cx="864096" cy="886922"/>
        </p:xfrm>
        <a:graphic>
          <a:graphicData uri="http://schemas.openxmlformats.org/presentationml/2006/ole">
            <p:oleObj spid="_x0000_s103430" name="Формула" r:id="rId7" imgW="457200" imgH="469800" progId="Equation.3">
              <p:embed/>
            </p:oleObj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3707904" y="3789040"/>
          <a:ext cx="1440160" cy="931780"/>
        </p:xfrm>
        <a:graphic>
          <a:graphicData uri="http://schemas.openxmlformats.org/presentationml/2006/ole">
            <p:oleObj spid="_x0000_s103431" name="Формула" r:id="rId8" imgW="672840" imgH="469800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5373216"/>
            <a:ext cx="2190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</a:pPr>
            <a:r>
              <a:rPr lang="uk-UA" sz="2000" i="1" dirty="0" smtClean="0">
                <a:solidFill>
                  <a:srgbClr val="0000FF"/>
                </a:solidFill>
              </a:rPr>
              <a:t>Звідси випливає:</a:t>
            </a:r>
            <a:endParaRPr lang="ru-RU" sz="2000" i="1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237312"/>
            <a:ext cx="486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</a:pPr>
            <a:r>
              <a:rPr lang="uk-UA" sz="2000" i="1" dirty="0" smtClean="0">
                <a:solidFill>
                  <a:srgbClr val="0000FF"/>
                </a:solidFill>
              </a:rPr>
              <a:t>Підставивши числові дані отримаємо </a:t>
            </a:r>
            <a:endParaRPr lang="ru-RU" sz="2000" i="1" dirty="0">
              <a:solidFill>
                <a:srgbClr val="0000FF"/>
              </a:solidFill>
            </a:endParaRPr>
          </a:p>
        </p:txBody>
      </p:sp>
      <p:graphicFrame>
        <p:nvGraphicFramePr>
          <p:cNvPr id="103432" name="Object 8"/>
          <p:cNvGraphicFramePr>
            <a:graphicFrameLocks noChangeAspect="1"/>
          </p:cNvGraphicFramePr>
          <p:nvPr/>
        </p:nvGraphicFramePr>
        <p:xfrm>
          <a:off x="4788024" y="6309320"/>
          <a:ext cx="222250" cy="271463"/>
        </p:xfrm>
        <a:graphic>
          <a:graphicData uri="http://schemas.openxmlformats.org/presentationml/2006/ole">
            <p:oleObj spid="_x0000_s103432" name="Формула" r:id="rId9" imgW="114120" imgH="139680" progId="Equation.3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004048" y="6237312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= 7,9 </a:t>
            </a:r>
            <a:r>
              <a:rPr lang="uk-UA" i="1" dirty="0" smtClean="0">
                <a:solidFill>
                  <a:srgbClr val="0000FF"/>
                </a:solidFill>
              </a:rPr>
              <a:t>км</a:t>
            </a:r>
            <a:r>
              <a:rPr lang="pl-PL" i="1" dirty="0" smtClean="0">
                <a:solidFill>
                  <a:srgbClr val="0000FF"/>
                </a:solidFill>
              </a:rPr>
              <a:t>/</a:t>
            </a:r>
            <a:r>
              <a:rPr lang="ru-RU" i="1" dirty="0" smtClean="0">
                <a:solidFill>
                  <a:srgbClr val="0000FF"/>
                </a:solidFill>
              </a:rPr>
              <a:t>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uk-U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Мінімальна швидкість</a:t>
            </a:r>
            <a:r>
              <a:rPr lang="uk-U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яку потрібно надати тілу, щоб воно стало штучним супутником планети називають </a:t>
            </a:r>
            <a:r>
              <a:rPr lang="uk-UA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першою космічною </a:t>
            </a:r>
            <a:r>
              <a:rPr lang="uk-UA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швидкістю.</a:t>
            </a:r>
          </a:p>
          <a:p>
            <a:pPr eaLnBrk="1" hangingPunct="1">
              <a:buFont typeface="Wingdings" pitchFamily="2" charset="2"/>
              <a:buNone/>
            </a:pPr>
            <a:endParaRPr lang="uk-UA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uk-UA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None/>
            </a:pPr>
            <a:r>
              <a:rPr lang="uk-U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Мінімальна швидкість, якої потрібно надати тілу, щоб воно, подолавши притягання планети, перетворилося в супутник Сонця, називають </a:t>
            </a:r>
            <a:r>
              <a:rPr lang="uk-UA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другою космічною</a:t>
            </a:r>
            <a:r>
              <a:rPr lang="uk-U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hangingPunct="1">
              <a:buNone/>
            </a:pPr>
            <a:endParaRPr lang="uk-UA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None/>
            </a:pPr>
            <a:endParaRPr lang="uk-UA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Мінімальна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швидкість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яку треба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надати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тілу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біля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поверхні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Землі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того,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щоб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воно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здолало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гравітаційне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притягування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Сонця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називають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третьою</a:t>
            </a:r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космічною</a:t>
            </a:r>
            <a:r>
              <a:rPr lang="ru-RU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5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buNone/>
            </a:pPr>
            <a:endParaRPr lang="uk-UA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>
              <a:buNone/>
            </a:pPr>
            <a:endParaRPr lang="uk-UA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>
              <a:buNone/>
            </a:pPr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899592" y="6157913"/>
          <a:ext cx="1397000" cy="700087"/>
        </p:xfrm>
        <a:graphic>
          <a:graphicData uri="http://schemas.openxmlformats.org/presentationml/2006/ole">
            <p:oleObj spid="_x0000_s39939" name="Формула" r:id="rId3" imgW="787320" imgH="393480" progId="Equation.3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827584" y="3717032"/>
          <a:ext cx="2185987" cy="692150"/>
        </p:xfrm>
        <a:graphic>
          <a:graphicData uri="http://schemas.openxmlformats.org/presentationml/2006/ole">
            <p:oleObj spid="_x0000_s39941" name="Формула" r:id="rId4" imgW="1231560" imgH="393480" progId="Equation.3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755576" y="1556792"/>
          <a:ext cx="2162175" cy="700087"/>
        </p:xfrm>
        <a:graphic>
          <a:graphicData uri="http://schemas.openxmlformats.org/presentationml/2006/ole">
            <p:oleObj spid="_x0000_s39942" name="Формула" r:id="rId5" imgW="1218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411760" y="0"/>
            <a:ext cx="7513637" cy="360040"/>
          </a:xfrm>
        </p:spPr>
        <p:txBody>
          <a:bodyPr>
            <a:noAutofit/>
          </a:bodyPr>
          <a:lstStyle/>
          <a:p>
            <a:r>
              <a:rPr lang="ru-RU" sz="2400" b="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Траєкторії</a:t>
            </a:r>
            <a:r>
              <a:rPr lang="ru-RU" sz="2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руху</a:t>
            </a:r>
            <a:r>
              <a:rPr lang="ru-RU" sz="2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тіл</a:t>
            </a:r>
            <a:r>
              <a:rPr lang="ru-RU" sz="2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2" name="Группа 53"/>
          <p:cNvGrpSpPr/>
          <p:nvPr/>
        </p:nvGrpSpPr>
        <p:grpSpPr>
          <a:xfrm>
            <a:off x="251520" y="620688"/>
            <a:ext cx="8352928" cy="3077151"/>
            <a:chOff x="171634" y="3213100"/>
            <a:chExt cx="8972366" cy="3436671"/>
          </a:xfrm>
        </p:grpSpPr>
        <p:sp>
          <p:nvSpPr>
            <p:cNvPr id="180251" name="Text Box 27"/>
            <p:cNvSpPr txBox="1">
              <a:spLocks noChangeArrowheads="1"/>
            </p:cNvSpPr>
            <p:nvPr/>
          </p:nvSpPr>
          <p:spPr bwMode="auto">
            <a:xfrm>
              <a:off x="7235824" y="6237288"/>
              <a:ext cx="1657350" cy="4124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Гіпербола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" name="Группа 52"/>
            <p:cNvGrpSpPr/>
            <p:nvPr/>
          </p:nvGrpSpPr>
          <p:grpSpPr>
            <a:xfrm>
              <a:off x="171634" y="3213100"/>
              <a:ext cx="8972366" cy="3371583"/>
              <a:chOff x="171634" y="3213100"/>
              <a:chExt cx="8972366" cy="3371583"/>
            </a:xfrm>
          </p:grpSpPr>
          <p:sp>
            <p:nvSpPr>
              <p:cNvPr id="180248" name="Text Box 24"/>
              <p:cNvSpPr txBox="1">
                <a:spLocks noChangeArrowheads="1"/>
              </p:cNvSpPr>
              <p:nvPr/>
            </p:nvSpPr>
            <p:spPr bwMode="auto">
              <a:xfrm>
                <a:off x="3657600" y="6172200"/>
                <a:ext cx="1512889" cy="4124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ru-RU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Еліпс </a:t>
                </a:r>
              </a:p>
            </p:txBody>
          </p:sp>
          <p:sp>
            <p:nvSpPr>
              <p:cNvPr id="180250" name="Text Box 26"/>
              <p:cNvSpPr txBox="1">
                <a:spLocks noChangeArrowheads="1"/>
              </p:cNvSpPr>
              <p:nvPr/>
            </p:nvSpPr>
            <p:spPr bwMode="auto">
              <a:xfrm>
                <a:off x="7308850" y="6165850"/>
                <a:ext cx="1295400" cy="4124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lang="uk-UA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0253" name="Oval 29"/>
              <p:cNvSpPr>
                <a:spLocks noChangeArrowheads="1"/>
              </p:cNvSpPr>
              <p:nvPr/>
            </p:nvSpPr>
            <p:spPr bwMode="auto">
              <a:xfrm>
                <a:off x="3779838" y="3429000"/>
                <a:ext cx="1584325" cy="2808288"/>
              </a:xfrm>
              <a:prstGeom prst="ellipse">
                <a:avLst/>
              </a:prstGeom>
              <a:noFill/>
              <a:ln w="28575" algn="ctr">
                <a:solidFill>
                  <a:srgbClr val="0033CC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0257" name="Text Box 33"/>
              <p:cNvSpPr txBox="1">
                <a:spLocks noChangeArrowheads="1"/>
              </p:cNvSpPr>
              <p:nvPr/>
            </p:nvSpPr>
            <p:spPr bwMode="auto">
              <a:xfrm>
                <a:off x="5580063" y="6165850"/>
                <a:ext cx="1398193" cy="4124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8"/>
                  </a:rPr>
                  <a:t>Парабола</a:t>
                </a:r>
              </a:p>
            </p:txBody>
          </p:sp>
          <p:sp>
            <p:nvSpPr>
              <p:cNvPr id="36" name="Line 2"/>
              <p:cNvSpPr>
                <a:spLocks noChangeShapeType="1"/>
              </p:cNvSpPr>
              <p:nvPr/>
            </p:nvSpPr>
            <p:spPr bwMode="auto">
              <a:xfrm>
                <a:off x="1006475" y="3357563"/>
                <a:ext cx="0" cy="792162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862013" y="3213100"/>
                <a:ext cx="288925" cy="288925"/>
              </a:xfrm>
              <a:prstGeom prst="ellipse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38" name="Picture 15" descr="earth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5750" y="3933825"/>
                <a:ext cx="1360488" cy="1366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 Box 16"/>
              <p:cNvSpPr txBox="1">
                <a:spLocks noChangeArrowheads="1"/>
              </p:cNvSpPr>
              <p:nvPr/>
            </p:nvSpPr>
            <p:spPr bwMode="auto">
              <a:xfrm>
                <a:off x="171634" y="6092826"/>
                <a:ext cx="1771466" cy="4124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Пряма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лінія</a:t>
                </a:r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40" name="Picture 17" descr="earth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70075" y="3860800"/>
                <a:ext cx="1433513" cy="1439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Oval 18"/>
              <p:cNvSpPr>
                <a:spLocks noChangeArrowheads="1"/>
              </p:cNvSpPr>
              <p:nvPr/>
            </p:nvSpPr>
            <p:spPr bwMode="auto">
              <a:xfrm>
                <a:off x="2446338" y="3429000"/>
                <a:ext cx="288925" cy="288925"/>
              </a:xfrm>
              <a:prstGeom prst="ellipse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42" name="Picture 19" descr="earth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86200" y="3860800"/>
                <a:ext cx="1433513" cy="1439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Oval 20"/>
              <p:cNvSpPr>
                <a:spLocks noChangeArrowheads="1"/>
              </p:cNvSpPr>
              <p:nvPr/>
            </p:nvSpPr>
            <p:spPr bwMode="auto">
              <a:xfrm>
                <a:off x="3598863" y="4724400"/>
                <a:ext cx="288925" cy="288925"/>
              </a:xfrm>
              <a:prstGeom prst="ellipse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uk-UA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Oval 21"/>
              <p:cNvSpPr>
                <a:spLocks noChangeArrowheads="1"/>
              </p:cNvSpPr>
              <p:nvPr/>
            </p:nvSpPr>
            <p:spPr bwMode="auto">
              <a:xfrm>
                <a:off x="6191250" y="3213100"/>
                <a:ext cx="288925" cy="288925"/>
              </a:xfrm>
              <a:prstGeom prst="ellipse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auto">
              <a:xfrm>
                <a:off x="7343775" y="4076700"/>
                <a:ext cx="1274763" cy="1296988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1870075" y="6095999"/>
                <a:ext cx="1441451" cy="4124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Коло  </a:t>
                </a:r>
              </a:p>
            </p:txBody>
          </p:sp>
          <p:sp>
            <p:nvSpPr>
              <p:cNvPr id="47" name="Oval 25"/>
              <p:cNvSpPr>
                <a:spLocks noChangeArrowheads="1"/>
              </p:cNvSpPr>
              <p:nvPr/>
            </p:nvSpPr>
            <p:spPr bwMode="auto">
              <a:xfrm>
                <a:off x="7775575" y="3213100"/>
                <a:ext cx="287338" cy="287338"/>
              </a:xfrm>
              <a:prstGeom prst="ellipse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Oval 28"/>
              <p:cNvSpPr>
                <a:spLocks noChangeArrowheads="1"/>
              </p:cNvSpPr>
              <p:nvPr/>
            </p:nvSpPr>
            <p:spPr bwMode="auto">
              <a:xfrm>
                <a:off x="1654175" y="3573463"/>
                <a:ext cx="1873250" cy="1922462"/>
              </a:xfrm>
              <a:prstGeom prst="ellipse">
                <a:avLst/>
              </a:prstGeom>
              <a:noFill/>
              <a:ln w="28575" algn="ctr">
                <a:solidFill>
                  <a:srgbClr val="0033CC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7991475" y="3357563"/>
                <a:ext cx="1152525" cy="13668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0" y="408"/>
                  </a:cxn>
                  <a:cxn ang="0">
                    <a:pos x="726" y="861"/>
                  </a:cxn>
                </a:cxnLst>
                <a:rect l="0" t="0" r="r" b="b"/>
                <a:pathLst>
                  <a:path w="726" h="861">
                    <a:moveTo>
                      <a:pt x="0" y="0"/>
                    </a:moveTo>
                    <a:cubicBezTo>
                      <a:pt x="234" y="132"/>
                      <a:pt x="469" y="264"/>
                      <a:pt x="590" y="408"/>
                    </a:cubicBezTo>
                    <a:cubicBezTo>
                      <a:pt x="711" y="552"/>
                      <a:pt x="703" y="786"/>
                      <a:pt x="726" y="861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51" name="Picture 31" descr="earth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14988" y="3933825"/>
                <a:ext cx="1433512" cy="1439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6335713" y="3357563"/>
                <a:ext cx="935037" cy="1584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0" y="408"/>
                  </a:cxn>
                  <a:cxn ang="0">
                    <a:pos x="726" y="861"/>
                  </a:cxn>
                </a:cxnLst>
                <a:rect l="0" t="0" r="r" b="b"/>
                <a:pathLst>
                  <a:path w="726" h="861">
                    <a:moveTo>
                      <a:pt x="0" y="0"/>
                    </a:moveTo>
                    <a:cubicBezTo>
                      <a:pt x="234" y="132"/>
                      <a:pt x="469" y="264"/>
                      <a:pt x="590" y="408"/>
                    </a:cubicBezTo>
                    <a:cubicBezTo>
                      <a:pt x="711" y="552"/>
                      <a:pt x="703" y="786"/>
                      <a:pt x="726" y="861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55" name="Picture 31" descr="earth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340768"/>
            <a:ext cx="136211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2"/>
          <p:cNvPicPr>
            <a:picLocks noChangeAspect="1" noChangeArrowheads="1"/>
          </p:cNvPicPr>
          <p:nvPr/>
        </p:nvPicPr>
        <p:blipFill>
          <a:blip r:embed="rId3" cstate="print"/>
          <a:srcRect l="10622" r="6677" b="3238"/>
          <a:stretch>
            <a:fillRect/>
          </a:stretch>
        </p:blipFill>
        <p:spPr bwMode="auto">
          <a:xfrm>
            <a:off x="2411760" y="3573016"/>
            <a:ext cx="3888432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Картинка 1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88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25" name="Picture 2" descr="http://stereo.jhuapl.edu/gallery/images/artistConcepts/hr/PanelsDeploy_h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0"/>
            <a:ext cx="4286250" cy="3786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26" name="Picture 4" descr="Картинка 9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6188"/>
            <a:ext cx="4857750" cy="3071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27" name="Picture 6" descr="Картинка 12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0" y="3786188"/>
            <a:ext cx="4286250" cy="3071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.8|6.8|2.4|1.1|1.2|1.1|1.9|2.1|1.3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556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Wingdings</vt:lpstr>
      <vt:lpstr>Calibri</vt:lpstr>
      <vt:lpstr>Times New Roman</vt:lpstr>
      <vt:lpstr>Arial Black</vt:lpstr>
      <vt:lpstr>Bart</vt:lpstr>
      <vt:lpstr>Imprint MT Shadow</vt:lpstr>
      <vt:lpstr>Monotype Corsiva</vt:lpstr>
      <vt:lpstr>Wingdings 3</vt:lpstr>
      <vt:lpstr>Symbol</vt:lpstr>
      <vt:lpstr>Изящная</vt:lpstr>
      <vt:lpstr>Microsoft Equation 3.0</vt:lpstr>
      <vt:lpstr>Штучні супутники. Розвиток космонавтики</vt:lpstr>
      <vt:lpstr>Слайд 2</vt:lpstr>
      <vt:lpstr>Слайд 3</vt:lpstr>
      <vt:lpstr>Типи супутників</vt:lpstr>
      <vt:lpstr>Слайд 5</vt:lpstr>
      <vt:lpstr>   Перша космічна швидкість </vt:lpstr>
      <vt:lpstr>Слайд 7</vt:lpstr>
      <vt:lpstr>Траєкторії руху тіл </vt:lpstr>
      <vt:lpstr>Слайд 9</vt:lpstr>
      <vt:lpstr>Слайд 10</vt:lpstr>
      <vt:lpstr>Слайд 11</vt:lpstr>
      <vt:lpstr>Костянтин Едуардович Ціолковський (1857 - 1835)</vt:lpstr>
      <vt:lpstr>Юрій Васильович Кондратюк (1897 – 1942)</vt:lpstr>
      <vt:lpstr>Сергій Павлович Корольов 1906 - 1966</vt:lpstr>
      <vt:lpstr>Перший космонавт Землі –  Юрій Олексійович Гагарін</vt:lpstr>
      <vt:lpstr>Слайд 16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Вероника</cp:lastModifiedBy>
  <cp:revision>45</cp:revision>
  <dcterms:created xsi:type="dcterms:W3CDTF">2010-11-22T09:35:40Z</dcterms:created>
  <dcterms:modified xsi:type="dcterms:W3CDTF">2012-12-02T19:23:39Z</dcterms:modified>
</cp:coreProperties>
</file>