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600200"/>
          </a:xfrm>
        </p:spPr>
        <p:txBody>
          <a:bodyPr>
            <a:normAutofit/>
          </a:bodyPr>
          <a:lstStyle/>
          <a:p>
            <a:r>
              <a:rPr lang="uk-UA" sz="1200" b="1" dirty="0" smtClean="0"/>
              <a:t>Виконала учениця 42 групи Кириченко Поліна</a:t>
            </a:r>
            <a:endParaRPr lang="ru-RU" sz="1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29600" cy="1470025"/>
          </a:xfrm>
        </p:spPr>
        <p:txBody>
          <a:bodyPr>
            <a:no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та види екологічних прав людини і громадянина</a:t>
            </a:r>
          </a:p>
        </p:txBody>
      </p:sp>
    </p:spTree>
    <p:extLst>
      <p:ext uri="{BB962C8B-B14F-4D97-AF65-F5344CB8AC3E}">
        <p14:creationId xmlns:p14="http://schemas.microsoft.com/office/powerpoint/2010/main" val="325097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Екологічні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права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громадянина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45720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встановлені</a:t>
            </a:r>
            <a:r>
              <a:rPr lang="ru-RU" sz="3200" dirty="0"/>
              <a:t> та </a:t>
            </a:r>
            <a:r>
              <a:rPr lang="ru-RU" sz="3200" dirty="0" err="1"/>
              <a:t>гарантовані</a:t>
            </a:r>
            <a:r>
              <a:rPr lang="ru-RU" sz="3200" dirty="0"/>
              <a:t> державою </a:t>
            </a:r>
            <a:r>
              <a:rPr lang="ru-RU" sz="3200" dirty="0" err="1"/>
              <a:t>можливості</a:t>
            </a:r>
            <a:r>
              <a:rPr lang="ru-RU" sz="3200" dirty="0"/>
              <a:t> у </a:t>
            </a:r>
            <a:r>
              <a:rPr lang="ru-RU" sz="3200" dirty="0" err="1"/>
              <a:t>сфері</a:t>
            </a:r>
            <a:r>
              <a:rPr lang="ru-RU" sz="3200" dirty="0"/>
              <a:t>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природних</a:t>
            </a:r>
            <a:r>
              <a:rPr lang="ru-RU" sz="3200" dirty="0"/>
              <a:t> </a:t>
            </a:r>
            <a:r>
              <a:rPr lang="ru-RU" sz="3200" dirty="0" err="1"/>
              <a:t>ресурсів</a:t>
            </a:r>
            <a:r>
              <a:rPr lang="ru-RU" sz="3200" dirty="0"/>
              <a:t>, </a:t>
            </a:r>
            <a:r>
              <a:rPr lang="ru-RU" sz="3200" dirty="0" err="1"/>
              <a:t>охорони</a:t>
            </a:r>
            <a:r>
              <a:rPr lang="ru-RU" sz="3200" dirty="0"/>
              <a:t> </a:t>
            </a:r>
            <a:r>
              <a:rPr lang="ru-RU" sz="3200" dirty="0" err="1"/>
              <a:t>навколишнього</a:t>
            </a:r>
            <a:r>
              <a:rPr lang="ru-RU" sz="3200" dirty="0"/>
              <a:t> природного </a:t>
            </a:r>
            <a:r>
              <a:rPr lang="ru-RU" sz="3200" dirty="0" err="1"/>
              <a:t>середовища</a:t>
            </a:r>
            <a:r>
              <a:rPr lang="ru-RU" sz="3200" dirty="0"/>
              <a:t> та </a:t>
            </a:r>
            <a:r>
              <a:rPr lang="ru-RU" sz="3200" dirty="0" err="1"/>
              <a:t>гарантування</a:t>
            </a:r>
            <a:r>
              <a:rPr lang="ru-RU" sz="3200" dirty="0"/>
              <a:t> </a:t>
            </a:r>
            <a:r>
              <a:rPr lang="ru-RU" sz="3200" dirty="0" err="1"/>
              <a:t>екологічної</a:t>
            </a:r>
            <a:r>
              <a:rPr lang="ru-RU" sz="3200" dirty="0"/>
              <a:t> </a:t>
            </a:r>
            <a:r>
              <a:rPr lang="ru-RU" sz="3200" dirty="0" err="1"/>
              <a:t>безпеки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526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116632"/>
            <a:ext cx="7992889" cy="1008112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Кожний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громадянин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 на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40473" y="1291010"/>
            <a:ext cx="3958530" cy="1189112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8600" dirty="0"/>
              <a:t>а) </a:t>
            </a:r>
            <a:r>
              <a:rPr lang="ru-RU" sz="8600" dirty="0" err="1"/>
              <a:t>безпечне</a:t>
            </a:r>
            <a:r>
              <a:rPr lang="ru-RU" sz="8600" dirty="0"/>
              <a:t> для </a:t>
            </a:r>
            <a:r>
              <a:rPr lang="ru-RU" sz="8600" dirty="0" err="1"/>
              <a:t>його</a:t>
            </a:r>
            <a:r>
              <a:rPr lang="ru-RU" sz="8600" dirty="0"/>
              <a:t> </a:t>
            </a:r>
            <a:r>
              <a:rPr lang="ru-RU" sz="8600" dirty="0" err="1"/>
              <a:t>життя</a:t>
            </a:r>
            <a:r>
              <a:rPr lang="ru-RU" sz="8600" dirty="0"/>
              <a:t> та </a:t>
            </a:r>
            <a:r>
              <a:rPr lang="ru-RU" sz="8600" dirty="0" err="1"/>
              <a:t>здоров'я</a:t>
            </a:r>
            <a:r>
              <a:rPr lang="ru-RU" sz="8600" dirty="0"/>
              <a:t> </a:t>
            </a:r>
            <a:r>
              <a:rPr lang="ru-RU" sz="8600" dirty="0" err="1"/>
              <a:t>навколишнє</a:t>
            </a:r>
            <a:r>
              <a:rPr lang="ru-RU" sz="8600" dirty="0"/>
              <a:t> </a:t>
            </a:r>
            <a:r>
              <a:rPr lang="ru-RU" sz="8600" dirty="0" err="1"/>
              <a:t>природне</a:t>
            </a:r>
            <a:r>
              <a:rPr lang="ru-RU" sz="8600" dirty="0"/>
              <a:t> </a:t>
            </a:r>
            <a:r>
              <a:rPr lang="ru-RU" sz="8600" dirty="0" err="1"/>
              <a:t>середовище</a:t>
            </a:r>
            <a:r>
              <a:rPr lang="ru-RU" sz="8600" dirty="0"/>
              <a:t>;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049" y="2657696"/>
            <a:ext cx="4806280" cy="31393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б) участь в </a:t>
            </a:r>
            <a:r>
              <a:rPr lang="ru-RU" dirty="0" err="1"/>
              <a:t>обговоренні</a:t>
            </a:r>
            <a:r>
              <a:rPr lang="ru-RU" dirty="0"/>
              <a:t> та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до </a:t>
            </a:r>
            <a:r>
              <a:rPr lang="ru-RU" dirty="0" err="1"/>
              <a:t>проектів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будівництва</a:t>
            </a:r>
            <a:r>
              <a:rPr lang="ru-RU" dirty="0"/>
              <a:t> і </a:t>
            </a:r>
            <a:r>
              <a:rPr lang="ru-RU" dirty="0" err="1"/>
              <a:t>реконструкції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негативно </a:t>
            </a:r>
            <a:r>
              <a:rPr lang="ru-RU" dirty="0" err="1"/>
              <a:t>впливати</a:t>
            </a:r>
            <a:r>
              <a:rPr lang="ru-RU" dirty="0"/>
              <a:t> на стан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21305" y="2996952"/>
            <a:ext cx="3168352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в) участь у </a:t>
            </a:r>
            <a:r>
              <a:rPr lang="ru-RU" dirty="0" err="1"/>
              <a:t>розробленні</a:t>
            </a:r>
            <a:r>
              <a:rPr lang="ru-RU" dirty="0"/>
              <a:t> та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раціонального</a:t>
            </a:r>
            <a:r>
              <a:rPr lang="ru-RU" dirty="0"/>
              <a:t> і комплексного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1556792"/>
            <a:ext cx="4176464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г)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І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5949280"/>
            <a:ext cx="4392488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ґ) </a:t>
            </a:r>
            <a:r>
              <a:rPr lang="ru-RU" sz="2000" dirty="0" err="1"/>
              <a:t>об'єднання</a:t>
            </a:r>
            <a:r>
              <a:rPr lang="ru-RU" sz="2000" dirty="0"/>
              <a:t> в </a:t>
            </a:r>
            <a:r>
              <a:rPr lang="ru-RU" sz="2000" dirty="0" err="1"/>
              <a:t>громадські</a:t>
            </a:r>
            <a:r>
              <a:rPr lang="ru-RU" sz="2000" dirty="0"/>
              <a:t> </a:t>
            </a:r>
            <a:r>
              <a:rPr lang="ru-RU" sz="2000" dirty="0" err="1"/>
              <a:t>природоохоронні</a:t>
            </a:r>
            <a:r>
              <a:rPr lang="ru-RU" sz="2000" dirty="0"/>
              <a:t> </a:t>
            </a:r>
            <a:r>
              <a:rPr lang="ru-RU" sz="2000" dirty="0" err="1"/>
              <a:t>формування</a:t>
            </a:r>
            <a:r>
              <a:rPr lang="ru-RU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9609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 txBox="1">
            <a:spLocks/>
          </p:cNvSpPr>
          <p:nvPr/>
        </p:nvSpPr>
        <p:spPr>
          <a:xfrm>
            <a:off x="4288945" y="4598498"/>
            <a:ext cx="4392488" cy="21102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0" dirty="0" smtClean="0"/>
              <a:t>з) </a:t>
            </a:r>
            <a:r>
              <a:rPr lang="ru-RU" sz="8000" dirty="0" err="1" smtClean="0"/>
              <a:t>оскарження</a:t>
            </a:r>
            <a:r>
              <a:rPr lang="ru-RU" sz="8000" dirty="0" smtClean="0"/>
              <a:t> у судовому порядку </a:t>
            </a:r>
            <a:r>
              <a:rPr lang="ru-RU" sz="8000" dirty="0" err="1" smtClean="0"/>
              <a:t>рішень</a:t>
            </a:r>
            <a:r>
              <a:rPr lang="ru-RU" sz="8000" dirty="0" smtClean="0"/>
              <a:t>, </a:t>
            </a:r>
            <a:r>
              <a:rPr lang="ru-RU" sz="8000" dirty="0" err="1" smtClean="0"/>
              <a:t>дій</a:t>
            </a:r>
            <a:r>
              <a:rPr lang="ru-RU" sz="8000" dirty="0" smtClean="0"/>
              <a:t> </a:t>
            </a:r>
            <a:r>
              <a:rPr lang="ru-RU" sz="8000" dirty="0" err="1" smtClean="0"/>
              <a:t>або</a:t>
            </a:r>
            <a:r>
              <a:rPr lang="ru-RU" sz="8000" dirty="0" smtClean="0"/>
              <a:t> </a:t>
            </a:r>
            <a:r>
              <a:rPr lang="ru-RU" sz="8000" dirty="0" err="1" smtClean="0"/>
              <a:t>бездіяльності</a:t>
            </a:r>
            <a:r>
              <a:rPr lang="ru-RU" sz="8000" dirty="0" smtClean="0"/>
              <a:t> </a:t>
            </a:r>
            <a:r>
              <a:rPr lang="ru-RU" sz="8000" dirty="0" err="1" smtClean="0"/>
              <a:t>органів</a:t>
            </a:r>
            <a:r>
              <a:rPr lang="ru-RU" sz="8000" dirty="0" smtClean="0"/>
              <a:t> </a:t>
            </a:r>
            <a:r>
              <a:rPr lang="ru-RU" sz="8000" dirty="0" err="1" smtClean="0"/>
              <a:t>державної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влади</a:t>
            </a:r>
            <a:r>
              <a:rPr lang="ru-RU" sz="8000" dirty="0" smtClean="0"/>
              <a:t>, </a:t>
            </a:r>
            <a:r>
              <a:rPr lang="ru-RU" sz="8000" dirty="0" err="1" smtClean="0"/>
              <a:t>органів</a:t>
            </a:r>
            <a:r>
              <a:rPr lang="ru-RU" sz="8000" dirty="0" smtClean="0"/>
              <a:t> </a:t>
            </a:r>
            <a:r>
              <a:rPr lang="ru-RU" sz="8000" dirty="0" err="1" smtClean="0"/>
              <a:t>місцевого</a:t>
            </a:r>
            <a:r>
              <a:rPr lang="ru-RU" sz="8000" dirty="0" smtClean="0"/>
              <a:t> </a:t>
            </a:r>
            <a:r>
              <a:rPr lang="ru-RU" sz="8000" dirty="0" err="1" smtClean="0"/>
              <a:t>самоврядування</a:t>
            </a:r>
            <a:r>
              <a:rPr lang="ru-RU" sz="8000" dirty="0" smtClean="0"/>
              <a:t>, </a:t>
            </a:r>
            <a:r>
              <a:rPr lang="ru-RU" sz="8000" dirty="0" err="1" smtClean="0"/>
              <a:t>їх</a:t>
            </a:r>
            <a:r>
              <a:rPr lang="ru-RU" sz="8000" dirty="0" smtClean="0"/>
              <a:t> </a:t>
            </a:r>
            <a:r>
              <a:rPr lang="ru-RU" sz="8000" dirty="0" err="1" smtClean="0"/>
              <a:t>посадових</a:t>
            </a:r>
            <a:r>
              <a:rPr lang="ru-RU" sz="8000" dirty="0" smtClean="0"/>
              <a:t> </a:t>
            </a:r>
            <a:r>
              <a:rPr lang="ru-RU" sz="8000" dirty="0" err="1" smtClean="0"/>
              <a:t>осіб</a:t>
            </a:r>
            <a:r>
              <a:rPr lang="ru-RU" sz="8000" dirty="0" smtClean="0"/>
              <a:t> </a:t>
            </a:r>
            <a:r>
              <a:rPr lang="ru-RU" sz="8000" dirty="0" err="1" smtClean="0"/>
              <a:t>щодо</a:t>
            </a:r>
            <a:r>
              <a:rPr lang="ru-RU" sz="8000" dirty="0" smtClean="0"/>
              <a:t> </a:t>
            </a:r>
            <a:r>
              <a:rPr lang="ru-RU" sz="8000" dirty="0" err="1" smtClean="0"/>
              <a:t>порушення</a:t>
            </a:r>
            <a:r>
              <a:rPr lang="ru-RU" sz="8000" dirty="0" smtClean="0"/>
              <a:t> </a:t>
            </a:r>
            <a:r>
              <a:rPr lang="ru-RU" sz="8000" dirty="0" err="1" smtClean="0"/>
              <a:t>екологічних</a:t>
            </a:r>
            <a:r>
              <a:rPr lang="ru-RU" sz="8000" dirty="0" smtClean="0"/>
              <a:t> прав </a:t>
            </a:r>
            <a:r>
              <a:rPr lang="ru-RU" sz="8000" dirty="0" err="1" smtClean="0"/>
              <a:t>громадян</a:t>
            </a:r>
            <a:r>
              <a:rPr lang="ru-RU" sz="8000" dirty="0" smtClean="0"/>
              <a:t> у порядку, </a:t>
            </a:r>
            <a:r>
              <a:rPr lang="ru-RU" sz="8000" dirty="0" err="1" smtClean="0"/>
              <a:t>передбаченому</a:t>
            </a:r>
            <a:r>
              <a:rPr lang="ru-RU" sz="8000" dirty="0" smtClean="0"/>
              <a:t> законом.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143000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Кожний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громадянин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 на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108" y="1408734"/>
            <a:ext cx="4181441" cy="20313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д) </a:t>
            </a:r>
            <a:r>
              <a:rPr lang="ru-RU" dirty="0" err="1"/>
              <a:t>вільний</a:t>
            </a:r>
            <a:r>
              <a:rPr lang="ru-RU" dirty="0"/>
              <a:t> доступ до </a:t>
            </a:r>
            <a:r>
              <a:rPr lang="ru-RU" dirty="0" err="1"/>
              <a:t>інформації</a:t>
            </a:r>
            <a:r>
              <a:rPr lang="ru-RU" dirty="0"/>
              <a:t> про стан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(</a:t>
            </a:r>
            <a:r>
              <a:rPr lang="ru-RU" dirty="0" err="1"/>
              <a:t>екологічна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) та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поширення</a:t>
            </a:r>
            <a:r>
              <a:rPr lang="ru-RU" dirty="0"/>
              <a:t> та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10679" y="1378589"/>
            <a:ext cx="4085749" cy="25853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е) участь у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слуханнях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засіданнях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запланованої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на </a:t>
            </a:r>
            <a:r>
              <a:rPr lang="ru-RU" dirty="0" err="1"/>
              <a:t>стадіях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проектування</a:t>
            </a:r>
            <a:r>
              <a:rPr lang="ru-RU" dirty="0"/>
              <a:t>, </a:t>
            </a:r>
            <a:r>
              <a:rPr lang="ru-RU" dirty="0" err="1"/>
              <a:t>будівництва</a:t>
            </a:r>
            <a:r>
              <a:rPr lang="ru-RU" dirty="0"/>
              <a:t> і </a:t>
            </a:r>
            <a:r>
              <a:rPr lang="ru-RU" dirty="0" err="1"/>
              <a:t>реконструкції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та у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64273" y="4077072"/>
            <a:ext cx="364183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/>
              <a:t>є) отримання екологічної освіти;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0621" y="3717032"/>
            <a:ext cx="3744416" cy="28623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/>
              <a:t>ж) подання до суду позовів до державних органів, підприємств, установ, організацій і громадян про відшкодування шкоди, завданої їх здоров'ю та майну внаслідок негативного впливу на навколишнє природне середовище;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400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80920" cy="1512168"/>
          </a:xfr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/>
              <a:t> </a:t>
            </a:r>
            <a:br>
              <a:rPr lang="ru-RU" sz="2800" dirty="0"/>
            </a:b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Екологічні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права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становлення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один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пріоритетів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міжнародної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спільноти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9552" y="1772816"/>
            <a:ext cx="8424936" cy="1656184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ратифікована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6 </a:t>
            </a:r>
            <a:r>
              <a:rPr lang="ru-RU" dirty="0" err="1"/>
              <a:t>липня</a:t>
            </a:r>
            <a:r>
              <a:rPr lang="ru-RU" dirty="0"/>
              <a:t> 1999 р. </a:t>
            </a:r>
            <a:r>
              <a:rPr lang="ru-RU" dirty="0" err="1"/>
              <a:t>Оргуська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визначила</a:t>
            </a:r>
            <a:r>
              <a:rPr lang="ru-RU" dirty="0"/>
              <a:t> три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права,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як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у </a:t>
            </a:r>
            <a:r>
              <a:rPr lang="ru-RU" dirty="0" err="1"/>
              <a:t>становленні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645024"/>
            <a:ext cx="7056784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1) доступ </a:t>
            </a:r>
            <a:r>
              <a:rPr lang="ru-RU" sz="2400" dirty="0" err="1"/>
              <a:t>громадськості</a:t>
            </a:r>
            <a:r>
              <a:rPr lang="ru-RU" sz="2400" dirty="0"/>
              <a:t> до </a:t>
            </a:r>
            <a:r>
              <a:rPr lang="ru-RU" sz="2400" dirty="0" err="1"/>
              <a:t>екологічної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653136"/>
            <a:ext cx="6408914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2) участь </a:t>
            </a:r>
            <a:r>
              <a:rPr lang="ru-RU" sz="2400" dirty="0" err="1"/>
              <a:t>громадськості</a:t>
            </a:r>
            <a:r>
              <a:rPr lang="ru-RU" sz="2400" dirty="0"/>
              <a:t> 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 з </a:t>
            </a:r>
            <a:r>
              <a:rPr lang="ru-RU" sz="2400" dirty="0" err="1"/>
              <a:t>питань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стосуються</a:t>
            </a:r>
            <a:r>
              <a:rPr lang="ru-RU" sz="2400" dirty="0"/>
              <a:t> </a:t>
            </a:r>
            <a:r>
              <a:rPr lang="ru-RU" sz="2400" dirty="0" err="1"/>
              <a:t>довкілля</a:t>
            </a:r>
            <a:r>
              <a:rPr lang="ru-RU" sz="2400" dirty="0"/>
              <a:t>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21277" y="5661248"/>
            <a:ext cx="6025625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3) доступ </a:t>
            </a:r>
            <a:r>
              <a:rPr lang="ru-RU" sz="2400" dirty="0" err="1"/>
              <a:t>громадськості</a:t>
            </a:r>
            <a:r>
              <a:rPr lang="ru-RU" sz="2400" dirty="0"/>
              <a:t> до </a:t>
            </a:r>
            <a:r>
              <a:rPr lang="ru-RU" sz="2400" dirty="0" err="1"/>
              <a:t>правосуддя</a:t>
            </a:r>
            <a:r>
              <a:rPr lang="ru-RU" sz="2400" dirty="0"/>
              <a:t> з </a:t>
            </a:r>
            <a:r>
              <a:rPr lang="ru-RU" sz="2400" dirty="0" err="1"/>
              <a:t>питань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стосуються</a:t>
            </a:r>
            <a:r>
              <a:rPr lang="ru-RU" sz="2400" dirty="0"/>
              <a:t> </a:t>
            </a:r>
            <a:r>
              <a:rPr lang="ru-RU" sz="2400" dirty="0" err="1"/>
              <a:t>довкілля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97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6864" cy="5178499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2700" dirty="0"/>
              <a:t> 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Таким чином,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збереження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довкілля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нинішнього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і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прийдешніх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поколінь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у</a:t>
            </a:r>
            <a:b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сучасній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теорії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права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слід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розглядати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спільний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обов’язок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держави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громадянського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суспільства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і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людини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Такий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підхід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можна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визначити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міжнародно-правовий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еколого-етичний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імператив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сприйнятий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майже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всіх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 державах </a:t>
            </a:r>
            <a:r>
              <a:rPr lang="ru-RU" sz="3100" b="1" i="1" dirty="0" err="1">
                <a:solidFill>
                  <a:schemeClr val="accent2">
                    <a:lumMod val="50000"/>
                  </a:schemeClr>
                </a:solidFill>
              </a:rPr>
              <a:t>світу</a:t>
            </a: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63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uk-UA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363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14">
      <a:dk1>
        <a:sysClr val="windowText" lastClr="000000"/>
      </a:dk1>
      <a:lt1>
        <a:srgbClr val="D7D9C1"/>
      </a:lt1>
      <a:dk2>
        <a:srgbClr val="676A55"/>
      </a:dk2>
      <a:lt2>
        <a:srgbClr val="E2ECE3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BCBF96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367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Поняття та види екологічних прав людини і громадянина</vt:lpstr>
      <vt:lpstr>Екологічні права людини і громадянина — </vt:lpstr>
      <vt:lpstr>Кожний громадянин має право на:</vt:lpstr>
      <vt:lpstr>Кожний громадянин має право на:</vt:lpstr>
      <vt:lpstr>  Екологічні права громадян, їх становлення та розвиток — один із пріоритетів діяльності міжнародної спільноти.</vt:lpstr>
      <vt:lpstr>  Таким чином, збереження довкілля для нинішнього і прийдешніх поколінь у сучасній теорії права слід розглядати як спільний обов’язок держави, громадянського суспільства і людини. Такий підхід можна визначити як міжнародно-правовий еколого-етичний імператив, що сприйнятий майже у всіх державах світу. 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та види екологічних прав людини і громадянина</dc:title>
  <dc:creator>Полина</dc:creator>
  <cp:lastModifiedBy>Полина</cp:lastModifiedBy>
  <cp:revision>5</cp:revision>
  <dcterms:created xsi:type="dcterms:W3CDTF">2013-11-22T20:58:50Z</dcterms:created>
  <dcterms:modified xsi:type="dcterms:W3CDTF">2013-11-22T21:39:15Z</dcterms:modified>
</cp:coreProperties>
</file>