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56" r:id="rId3"/>
    <p:sldId id="259" r:id="rId4"/>
    <p:sldId id="260" r:id="rId5"/>
    <p:sldId id="263" r:id="rId6"/>
    <p:sldId id="264" r:id="rId7"/>
    <p:sldId id="265" r:id="rId8"/>
    <p:sldId id="266" r:id="rId9"/>
    <p:sldId id="261" r:id="rId10"/>
    <p:sldId id="267" r:id="rId11"/>
    <p:sldId id="269" r:id="rId12"/>
    <p:sldId id="268" r:id="rId13"/>
    <p:sldId id="270" r:id="rId14"/>
    <p:sldId id="275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Seven\Desktop\Vol'fgan%20Amadej%20Mocart%20-%20Simfon_ya%20_6%20'Melod_ya%20angel_v'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k.wikipedia.org/wiki/%D0%93%D1%83%D1%81%D1%82%D0%B8%D0%BD%D1%81%D1%8C%D0%BA%D0%B8%D0%B9_%D0%BC%D0%BE%D0%BD%D0%B0%D1%81%D1%82%D0%B8%D1%80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k.wikipedia.org/wiki/%D0%9F%D0%BE%D0%BA%D1%80%D0%BE%D0%B2%D1%81%D1%8C%D0%BA%D0%B0_%D1%86%D0%B5%D1%80%D0%BA%D0%B2%D0%B0_(%D0%9A%D0%B8%D1%97%D0%B2)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k.wikipedia.org/wiki/%D0%94%D0%BE%D0%BD%D1%81%D1%8C%D0%BA%D1%96_%D0%BA%D0%BE%D0%B7%D0%B0%D0%BA%D0%B8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k.wikipedia.org/wiki/%D0%9C%D0%BE%D1%81%D0%BA%D0%B2%D0%B0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0%BA%D1%80%D0%B0%D1%97%D0%BD%D1%86%D1%96" TargetMode="External"/><Relationship Id="rId2" Type="http://schemas.openxmlformats.org/officeDocument/2006/relationships/hyperlink" Target="http://uk.wikipedia.org/wiki/%D0%A2%D1%8E%D0%BC%D0%B5%D0%BD%D1%8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0%D1%80%D1%85%D1%96%D1%82%D0%B5%D0%BA%D1%82%D1%83%D1%80%D0%BD%D0%B8%D0%B9_%D1%81%D1%82%D0%B8%D0%BB%D1%8C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93%D0%B5%D0%BE%D1%80%D0%B3%D1%96%D1%97%D0%B2%D1%81%D1%8C%D0%BA%D0%B8%D0%B9_%D1%81%D0%BE%D0%B1%D0%BE%D1%80_(%D0%92%D0%B8%D0%B4%D1%83%D0%B1%D0%B8%D1%86%D1%8C%D0%BA%D0%B8%D0%B9_%D0%BC%D0%BE%D0%BD%D0%B0%D1%81%D1%82%D0%B8%D1%80)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7%D0%B5%D1%80%D0%BD%D1%96%D0%B3%D1%96%D0%B2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k.wikipedia.org/wiki/%D0%A3%D1%81%D0%BF%D0%B5%D0%BD%D1%81%D1%8C%D0%BA%D0%B8%D0%B9_%D1%81%D0%BE%D0%B1%D0%BE%D1%80_(%D0%9A%D0%B8%D1%97%D0%B2)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k.wikipedia.org/wiki/%D0%9F%D0%BE%D0%BA%D1%80%D0%BE%D0%B2%D1%81%D1%8C%D0%BA%D0%B8%D0%B9_%D1%81%D0%BE%D0%B1%D0%BE%D1%80_(%D0%A5%D0%B0%D1%80%D0%BA%D1%96%D0%B2)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2088232"/>
          </a:xfr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7200" i="1" dirty="0" err="1" smtClean="0"/>
              <a:t>Укра</a:t>
            </a:r>
            <a:r>
              <a:rPr lang="uk-UA" sz="7200" i="1" dirty="0" err="1" smtClean="0"/>
              <a:t>їнське</a:t>
            </a:r>
            <a:r>
              <a:rPr lang="uk-UA" sz="7200" i="1" dirty="0" smtClean="0"/>
              <a:t> бароко</a:t>
            </a:r>
            <a:endParaRPr lang="ru-RU" sz="7200" i="1" dirty="0"/>
          </a:p>
        </p:txBody>
      </p:sp>
      <p:pic>
        <p:nvPicPr>
          <p:cNvPr id="4" name="Рисунок 3" descr="новый коллажр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208912" cy="2016224"/>
          </a:xfrm>
          <a:prstGeom prst="rect">
            <a:avLst/>
          </a:prstGeom>
        </p:spPr>
      </p:pic>
      <p:pic>
        <p:nvPicPr>
          <p:cNvPr id="5" name="Рисунок 4" descr="новый коллаж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653136"/>
            <a:ext cx="8280920" cy="2088232"/>
          </a:xfrm>
          <a:prstGeom prst="rect">
            <a:avLst/>
          </a:prstGeom>
        </p:spPr>
      </p:pic>
      <p:pic>
        <p:nvPicPr>
          <p:cNvPr id="6" name="Vol'fgan Amadej Mocart - Simfon_ya _6 'Melod_ya angel_v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1166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Андріївська </a:t>
            </a:r>
            <a:r>
              <a:rPr lang="ru-RU" sz="2800" b="1" dirty="0" err="1" smtClean="0"/>
              <a:t>церква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3" name="Рисунок 2" descr="1278202798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416824" cy="5688632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Троїцька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церква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hlinkClick r:id="rId2" tooltip="Густинський монастир"/>
              </a:rPr>
              <a:t>Густинського</a:t>
            </a:r>
            <a:r>
              <a:rPr lang="ru-RU" sz="2000" b="1" dirty="0" smtClean="0">
                <a:hlinkClick r:id="rId2" tooltip="Густинський монастир"/>
              </a:rPr>
              <a:t> </a:t>
            </a:r>
            <a:r>
              <a:rPr lang="ru-RU" sz="2000" b="1" dirty="0" err="1" smtClean="0">
                <a:hlinkClick r:id="rId2" tooltip="Густинський монастир"/>
              </a:rPr>
              <a:t>монастиря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Чернігівщині</a:t>
            </a:r>
            <a:r>
              <a:rPr lang="ru-RU" sz="2000" b="1" dirty="0" smtClean="0"/>
              <a:t>. 1674 р.</a:t>
            </a:r>
            <a:endParaRPr lang="ru-RU" sz="2000" b="1" dirty="0"/>
          </a:p>
        </p:txBody>
      </p:sp>
      <p:pic>
        <p:nvPicPr>
          <p:cNvPr id="3" name="Рисунок 2" descr="455px-Gustynskiy_monastery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620688"/>
            <a:ext cx="5184576" cy="612068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Тризубоподібна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hlinkClick r:id="rId2" tooltip="Покровська церква (Київ)"/>
              </a:rPr>
              <a:t>Покровська</a:t>
            </a:r>
            <a:r>
              <a:rPr lang="ru-RU" sz="2400" b="1" dirty="0" smtClean="0">
                <a:hlinkClick r:id="rId2" tooltip="Покровська церква (Київ)"/>
              </a:rPr>
              <a:t> </a:t>
            </a:r>
            <a:r>
              <a:rPr lang="ru-RU" sz="2400" b="1" dirty="0" err="1" smtClean="0">
                <a:hlinkClick r:id="rId2" tooltip="Покровська церква (Київ)"/>
              </a:rPr>
              <a:t>церква</a:t>
            </a:r>
            <a:r>
              <a:rPr lang="ru-RU" sz="2400" b="1" dirty="0" smtClean="0">
                <a:hlinkClick r:id="rId2" tooltip="Покровська церква (Київ)"/>
              </a:rPr>
              <a:t> (</a:t>
            </a:r>
            <a:r>
              <a:rPr lang="ru-RU" sz="2400" b="1" dirty="0" err="1" smtClean="0">
                <a:hlinkClick r:id="rId2" tooltip="Покровська церква (Київ)"/>
              </a:rPr>
              <a:t>Київ</a:t>
            </a:r>
            <a:r>
              <a:rPr lang="ru-RU" sz="2400" b="1" dirty="0" smtClean="0">
                <a:hlinkClick r:id="rId2" tooltip="Покровська церква (Київ)"/>
              </a:rPr>
              <a:t>)</a:t>
            </a:r>
            <a:r>
              <a:rPr lang="ru-RU" sz="2400" b="1" dirty="0" smtClean="0"/>
              <a:t>. 1766 р.</a:t>
            </a:r>
            <a:endParaRPr lang="ru-RU" sz="2400" b="1" dirty="0"/>
          </a:p>
        </p:txBody>
      </p:sp>
      <p:pic>
        <p:nvPicPr>
          <p:cNvPr id="3" name="Рисунок 2" descr="398px-Покровська_церква_на_Подолі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620688"/>
            <a:ext cx="4536504" cy="604867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Соф</a:t>
            </a:r>
            <a:r>
              <a:rPr lang="uk-UA" sz="2400" b="1" dirty="0" err="1" smtClean="0"/>
              <a:t>ія</a:t>
            </a:r>
            <a:r>
              <a:rPr lang="uk-UA" sz="2400" b="1" dirty="0" smtClean="0"/>
              <a:t> Київська</a:t>
            </a:r>
            <a:endParaRPr lang="ru-RU" sz="2400" b="1" dirty="0"/>
          </a:p>
        </p:txBody>
      </p:sp>
      <p:pic>
        <p:nvPicPr>
          <p:cNvPr id="3" name="Рисунок 2" descr="800px-2005-08-19_Kiev_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6912768" cy="561662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Будинок з химерами (Київ)</a:t>
            </a:r>
            <a:endParaRPr lang="ru-RU" sz="2400" b="1" dirty="0"/>
          </a:p>
        </p:txBody>
      </p:sp>
      <p:pic>
        <p:nvPicPr>
          <p:cNvPr id="3" name="Рисунок 2" descr="9faf55ae8e4251d3e94ef11ed5944d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776864" cy="5782242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680520"/>
          </a:xfrm>
        </p:spPr>
        <p:txBody>
          <a:bodyPr/>
          <a:lstStyle/>
          <a:p>
            <a:r>
              <a:rPr lang="ru-RU" sz="5400" i="1" dirty="0" err="1" smtClean="0"/>
              <a:t>Українське</a:t>
            </a:r>
            <a:r>
              <a:rPr lang="ru-RU" sz="5400" i="1" dirty="0" smtClean="0"/>
              <a:t> </a:t>
            </a:r>
            <a:r>
              <a:rPr lang="ru-RU" sz="5400" i="1" dirty="0" err="1" smtClean="0"/>
              <a:t>бароко</a:t>
            </a:r>
            <a:r>
              <a:rPr lang="ru-RU" sz="5400" i="1" dirty="0" smtClean="0"/>
              <a:t> в </a:t>
            </a:r>
            <a:r>
              <a:rPr lang="ru-RU" sz="5400" i="1" dirty="0" err="1" smtClean="0"/>
              <a:t>Росії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Рисунок 2" descr="новый коллаж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8820472" cy="317296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Військовий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Воскресенський</a:t>
            </a:r>
            <a:r>
              <a:rPr lang="ru-RU" sz="2000" b="1" dirty="0" smtClean="0"/>
              <a:t> собор (1706 - 1719 </a:t>
            </a:r>
            <a:r>
              <a:rPr lang="ru-RU" sz="2000" b="1" dirty="0" err="1" smtClean="0"/>
              <a:t>рр</a:t>
            </a:r>
            <a:r>
              <a:rPr lang="ru-RU" sz="2000" b="1" dirty="0" smtClean="0"/>
              <a:t>.) — </a:t>
            </a:r>
            <a:r>
              <a:rPr lang="ru-RU" sz="2000" b="1" dirty="0" err="1" smtClean="0"/>
              <a:t>колишній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головний</a:t>
            </a:r>
            <a:r>
              <a:rPr lang="ru-RU" sz="2000" b="1" dirty="0" smtClean="0"/>
              <a:t> храм </a:t>
            </a:r>
            <a:r>
              <a:rPr lang="ru-RU" sz="2000" b="1" dirty="0" err="1" smtClean="0">
                <a:hlinkClick r:id="rId2" tooltip="Донські козаки"/>
              </a:rPr>
              <a:t>донських</a:t>
            </a:r>
            <a:r>
              <a:rPr lang="ru-RU" sz="2000" b="1" dirty="0" smtClean="0">
                <a:hlinkClick r:id="rId2" tooltip="Донські козаки"/>
              </a:rPr>
              <a:t> </a:t>
            </a:r>
            <a:r>
              <a:rPr lang="ru-RU" sz="2000" b="1" dirty="0" err="1" smtClean="0">
                <a:hlinkClick r:id="rId2" tooltip="Донські козаки"/>
              </a:rPr>
              <a:t>козаків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3" name="Рисунок 2" descr="Starocherkassk_voys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80728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Казанська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церква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Вузькому</a:t>
            </a:r>
            <a:r>
              <a:rPr lang="ru-RU" sz="2000" b="1" dirty="0" smtClean="0"/>
              <a:t> (</a:t>
            </a:r>
            <a:r>
              <a:rPr lang="ru-RU" sz="2000" b="1" dirty="0" smtClean="0">
                <a:hlinkClick r:id="rId2" tooltip="Москва"/>
              </a:rPr>
              <a:t>Москва</a:t>
            </a:r>
            <a:r>
              <a:rPr lang="ru-RU" sz="2000" b="1" dirty="0" smtClean="0"/>
              <a:t>, 1697 - 1698 </a:t>
            </a:r>
            <a:r>
              <a:rPr lang="ru-RU" sz="2000" b="1" dirty="0" err="1" smtClean="0"/>
              <a:t>рр</a:t>
            </a:r>
            <a:r>
              <a:rPr lang="ru-RU" sz="2000" b="1" dirty="0" smtClean="0"/>
              <a:t>.)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виразні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риси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бароко</a:t>
            </a:r>
            <a:endParaRPr lang="ru-RU" dirty="0"/>
          </a:p>
        </p:txBody>
      </p:sp>
      <p:pic>
        <p:nvPicPr>
          <p:cNvPr id="3" name="Рисунок 2" descr="400px-Казанская_церковь_в_Узк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908720"/>
            <a:ext cx="5112568" cy="5832648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/>
              <a:t>Комплекс </a:t>
            </a:r>
            <a:r>
              <a:rPr lang="ru-RU" sz="2000" b="1" dirty="0" err="1" smtClean="0"/>
              <a:t>Троїцького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монастиря</a:t>
            </a:r>
            <a:r>
              <a:rPr lang="ru-RU" sz="2000" b="1" dirty="0" smtClean="0"/>
              <a:t> в </a:t>
            </a:r>
            <a:r>
              <a:rPr lang="ru-RU" sz="2000" b="1" u="sng" dirty="0" err="1" smtClean="0">
                <a:hlinkClick r:id="rId2" tooltip="Тюмень"/>
              </a:rPr>
              <a:t>Тюмені</a:t>
            </a:r>
            <a:r>
              <a:rPr lang="ru-RU" sz="2000" b="1" dirty="0" smtClean="0"/>
              <a:t>, 1710-і — 1750-і </a:t>
            </a:r>
            <a:r>
              <a:rPr lang="ru-RU" sz="2000" b="1" dirty="0" err="1" smtClean="0"/>
              <a:t>рр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Закладений</a:t>
            </a:r>
            <a:r>
              <a:rPr lang="ru-RU" sz="2000" b="1" dirty="0" smtClean="0"/>
              <a:t> митрополитом </a:t>
            </a:r>
            <a:r>
              <a:rPr lang="ru-RU" sz="2000" b="1" dirty="0" err="1" smtClean="0"/>
              <a:t>Філофеєм</a:t>
            </a:r>
            <a:r>
              <a:rPr lang="ru-RU" sz="2000" b="1" dirty="0" smtClean="0"/>
              <a:t>— </a:t>
            </a:r>
            <a:r>
              <a:rPr lang="ru-RU" sz="2000" b="1" u="sng" dirty="0" err="1" smtClean="0">
                <a:hlinkClick r:id="rId3" tooltip="Українці"/>
              </a:rPr>
              <a:t>українцем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походженням</a:t>
            </a:r>
            <a:r>
              <a:rPr lang="ru-RU" sz="20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Troitsky_Monastery_in_Tyu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908720"/>
            <a:ext cx="7200800" cy="5544616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200" i="1" dirty="0" err="1" smtClean="0"/>
              <a:t>Українське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бароко</a:t>
            </a:r>
            <a:r>
              <a:rPr lang="ru-RU" sz="3200" i="1" dirty="0" smtClean="0"/>
              <a:t> 17 ст. </a:t>
            </a:r>
            <a:r>
              <a:rPr lang="ru-RU" sz="3200" i="1" dirty="0" err="1" smtClean="0"/>
              <a:t>називають</a:t>
            </a:r>
            <a:r>
              <a:rPr lang="ru-RU" sz="3200" i="1" dirty="0" smtClean="0"/>
              <a:t> «</a:t>
            </a:r>
            <a:r>
              <a:rPr lang="ru-RU" sz="3200" i="1" dirty="0" err="1" smtClean="0"/>
              <a:t>козацьким</a:t>
            </a:r>
            <a:r>
              <a:rPr lang="ru-RU" sz="3200" i="1" dirty="0" smtClean="0"/>
              <a:t>», тому </a:t>
            </a:r>
            <a:r>
              <a:rPr lang="ru-RU" sz="3200" i="1" dirty="0" err="1" smtClean="0"/>
              <a:t>що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саме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козацтво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було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носієм</a:t>
            </a:r>
            <a:r>
              <a:rPr lang="ru-RU" sz="3200" i="1" dirty="0" smtClean="0"/>
              <a:t> нового </a:t>
            </a:r>
            <a:r>
              <a:rPr lang="ru-RU" sz="3200" i="1" dirty="0" err="1" smtClean="0"/>
              <a:t>художнього</a:t>
            </a:r>
            <a:r>
              <a:rPr lang="ru-RU" sz="3200" i="1" dirty="0" smtClean="0"/>
              <a:t> смаку. Будучи </a:t>
            </a:r>
            <a:r>
              <a:rPr lang="ru-RU" sz="3200" i="1" dirty="0" err="1" smtClean="0"/>
              <a:t>насамперед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величезною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військовою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значною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суспільно-політичною</a:t>
            </a:r>
            <a:r>
              <a:rPr lang="ru-RU" sz="3200" i="1" dirty="0" smtClean="0"/>
              <a:t> силою, вони </a:t>
            </a:r>
            <a:r>
              <a:rPr lang="ru-RU" sz="3200" i="1" dirty="0" err="1" smtClean="0"/>
              <a:t>виявились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також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здатним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утворити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власне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творче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середовище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й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виступати</a:t>
            </a:r>
            <a:r>
              <a:rPr lang="ru-RU" sz="3200" i="1" dirty="0" smtClean="0"/>
              <a:t> на кону духовного </a:t>
            </a:r>
            <a:r>
              <a:rPr lang="ru-RU" sz="3200" i="1" dirty="0" err="1" smtClean="0"/>
              <a:t>життя</a:t>
            </a:r>
            <a:r>
              <a:rPr lang="ru-RU" sz="3200" i="1" dirty="0" smtClean="0"/>
              <a:t> народу </a:t>
            </a:r>
            <a:r>
              <a:rPr lang="ru-RU" sz="3200" i="1" dirty="0" err="1" smtClean="0"/>
              <a:t>ще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й</a:t>
            </a:r>
            <a:r>
              <a:rPr lang="ru-RU" sz="3200" i="1" dirty="0" smtClean="0"/>
              <a:t> як </a:t>
            </a:r>
            <a:r>
              <a:rPr lang="ru-RU" sz="3200" i="1" smtClean="0"/>
              <a:t>творц</a:t>
            </a:r>
            <a:r>
              <a:rPr lang="ru-RU" sz="2800" i="1" smtClean="0"/>
              <a:t>і</a:t>
            </a:r>
            <a:r>
              <a:rPr lang="ru-RU" sz="2800" i="1" dirty="0" smtClean="0"/>
              <a:t> </a:t>
            </a:r>
            <a:r>
              <a:rPr lang="ru-RU" sz="3200" i="1" dirty="0" err="1" smtClean="0"/>
              <a:t>самобутніх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художніх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цінностей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</p:cSld>
  <p:clrMapOvr>
    <a:masterClrMapping/>
  </p:clrMapOvr>
  <p:transition spd="slow" advClick="0" advTm="2000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7764016" cy="5737820"/>
          </a:xfrm>
          <a:prstGeom prst="rect">
            <a:avLst/>
          </a:prstGeom>
        </p:spPr>
      </p:pic>
      <p:pic>
        <p:nvPicPr>
          <p:cNvPr id="3" name="Рисунок 2" descr="новый коллажф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19672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12976"/>
            <a:ext cx="4499992" cy="3240360"/>
          </a:xfrm>
        </p:spPr>
        <p:txBody>
          <a:bodyPr>
            <a:normAutofit/>
          </a:bodyPr>
          <a:lstStyle/>
          <a:p>
            <a:r>
              <a:rPr lang="uk-UA" sz="3600" b="1" i="1" dirty="0" smtClean="0"/>
              <a:t>Підготувала учениця </a:t>
            </a:r>
            <a:br>
              <a:rPr lang="uk-UA" sz="3600" b="1" i="1" dirty="0" smtClean="0"/>
            </a:br>
            <a:r>
              <a:rPr lang="uk-UA" sz="3600" b="1" i="1" dirty="0" smtClean="0"/>
              <a:t>10 класу</a:t>
            </a:r>
            <a:br>
              <a:rPr lang="uk-UA" sz="3600" b="1" i="1" dirty="0" smtClean="0"/>
            </a:br>
            <a:r>
              <a:rPr lang="uk-UA" sz="3600" b="1" i="1" dirty="0" err="1" smtClean="0"/>
              <a:t>Стефанків</a:t>
            </a:r>
            <a:r>
              <a:rPr lang="uk-UA" sz="3600" b="1" i="1" dirty="0" smtClean="0"/>
              <a:t> Зоряна</a:t>
            </a:r>
            <a:endParaRPr lang="ru-RU" sz="3600" b="1" i="1" dirty="0"/>
          </a:p>
        </p:txBody>
      </p:sp>
      <p:pic>
        <p:nvPicPr>
          <p:cNvPr id="5" name="Рисунок 4" descr="Изображение 195НРАРП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4320480" cy="6336704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4824536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 smtClean="0"/>
              <a:t>Украї́нське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баро́ко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або</a:t>
            </a:r>
            <a:r>
              <a:rPr lang="ru-RU" sz="4000" i="1" dirty="0" smtClean="0"/>
              <a:t> </a:t>
            </a:r>
            <a:r>
              <a:rPr lang="ru-RU" sz="4000" b="1" i="1" dirty="0" err="1" smtClean="0"/>
              <a:t>Коза́цьке</a:t>
            </a:r>
            <a:r>
              <a:rPr lang="ru-RU" sz="4000" dirty="0" smtClean="0"/>
              <a:t>— </a:t>
            </a:r>
            <a:r>
              <a:rPr lang="ru-RU" sz="4000" b="1" dirty="0" err="1" smtClean="0"/>
              <a:t>назва</a:t>
            </a:r>
            <a:r>
              <a:rPr lang="ru-RU" sz="4000" b="1" dirty="0" smtClean="0"/>
              <a:t> </a:t>
            </a:r>
            <a:r>
              <a:rPr lang="ru-RU" sz="4000" b="1" dirty="0" err="1" smtClean="0">
                <a:solidFill>
                  <a:schemeClr val="bg1"/>
                </a:solidFill>
                <a:hlinkClick r:id="rId2" tooltip="Архітектурний стиль"/>
              </a:rPr>
              <a:t>мистецького</a:t>
            </a:r>
            <a:r>
              <a:rPr lang="ru-RU" sz="4000" b="1" dirty="0" smtClean="0">
                <a:solidFill>
                  <a:schemeClr val="bg1"/>
                </a:solidFill>
                <a:hlinkClick r:id="rId2" tooltip="Архітектурний стиль"/>
              </a:rPr>
              <a:t> стилю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був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поширений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українських</a:t>
            </a:r>
            <a:r>
              <a:rPr lang="ru-RU" sz="4000" b="1" dirty="0" smtClean="0"/>
              <a:t> землях</a:t>
            </a:r>
            <a:br>
              <a:rPr lang="ru-RU" sz="4000" b="1" dirty="0" smtClean="0"/>
            </a:br>
            <a:r>
              <a:rPr lang="ru-RU" sz="4000" b="1" dirty="0" smtClean="0"/>
              <a:t>У </a:t>
            </a:r>
            <a:r>
              <a:rPr lang="ru-RU" sz="4000" b="1" dirty="0" err="1" smtClean="0"/>
              <a:t>цьому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стилі</a:t>
            </a:r>
            <a:r>
              <a:rPr lang="ru-RU" sz="4000" b="1" dirty="0" smtClean="0"/>
              <a:t> створено </a:t>
            </a:r>
            <a:r>
              <a:rPr lang="ru-RU" sz="4000" b="1" dirty="0" err="1" smtClean="0"/>
              <a:t>справжні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шедеври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національної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архітектури</a:t>
            </a:r>
            <a:r>
              <a:rPr lang="ru-RU" sz="4000" b="1" dirty="0" smtClean="0"/>
              <a:t>; </a:t>
            </a:r>
            <a:r>
              <a:rPr lang="ru-RU" sz="4000" b="1" dirty="0" err="1" smtClean="0"/>
              <a:t>його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зразки</a:t>
            </a:r>
            <a:r>
              <a:rPr lang="ru-RU" sz="4000" b="1" dirty="0" smtClean="0"/>
              <a:t> не </a:t>
            </a:r>
            <a:r>
              <a:rPr lang="ru-RU" sz="4000" b="1" dirty="0" err="1" smtClean="0"/>
              <a:t>мають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аналогів</a:t>
            </a:r>
            <a:r>
              <a:rPr lang="ru-RU" sz="4000" b="1" dirty="0" smtClean="0"/>
              <a:t> у </a:t>
            </a:r>
            <a:r>
              <a:rPr lang="ru-RU" sz="4000" b="1" dirty="0" err="1" smtClean="0"/>
              <a:t>світі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собор святого Юра - </a:t>
            </a:r>
            <a:r>
              <a:rPr lang="ru-RU" sz="2200" b="1" dirty="0" err="1" smtClean="0"/>
              <a:t>однієї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найвеличніших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пам’яток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цьому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стилі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000004301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5688632" cy="623731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u="sng" dirty="0" err="1" smtClean="0">
                <a:hlinkClick r:id="rId2" tooltip="Георгіївський собор (Видубицький монастир)"/>
              </a:rPr>
              <a:t>Георгіївська</a:t>
            </a:r>
            <a:r>
              <a:rPr lang="ru-RU" sz="2200" b="1" u="sng" dirty="0" smtClean="0">
                <a:hlinkClick r:id="rId2" tooltip="Георгіївський собор (Видубицький монастир)"/>
              </a:rPr>
              <a:t> </a:t>
            </a:r>
            <a:r>
              <a:rPr lang="ru-RU" sz="2200" b="1" u="sng" dirty="0" err="1" smtClean="0">
                <a:hlinkClick r:id="rId2" tooltip="Георгіївський собор (Видубицький монастир)"/>
              </a:rPr>
              <a:t>церква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Видубицького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монастиря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Києві</a:t>
            </a:r>
            <a:r>
              <a:rPr lang="ru-RU" sz="2200" b="1" dirty="0" smtClean="0"/>
              <a:t>. 1696 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450px-Георгиевский_Выдубиц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764704"/>
            <a:ext cx="5976664" cy="597666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err="1" smtClean="0"/>
              <a:t>Катерининська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церква</a:t>
            </a:r>
            <a:r>
              <a:rPr lang="ru-RU" sz="2700" b="1" dirty="0" smtClean="0"/>
              <a:t> в м. </a:t>
            </a:r>
            <a:r>
              <a:rPr lang="ru-RU" sz="2700" b="1" u="sng" dirty="0" err="1" smtClean="0">
                <a:hlinkClick r:id="rId2" tooltip="Чернігів"/>
              </a:rPr>
              <a:t>Чернігів</a:t>
            </a:r>
            <a:r>
              <a:rPr lang="ru-RU" sz="2700" b="1" dirty="0" smtClean="0"/>
              <a:t>. 1715 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450px-Катерининська_церква_1715р.,_м.Чернігі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6048672" cy="583264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err="1" smtClean="0">
                <a:hlinkClick r:id="rId2" tooltip="Успенський собор (Київ)"/>
              </a:rPr>
              <a:t>Успенський</a:t>
            </a:r>
            <a:r>
              <a:rPr lang="ru-RU" sz="2700" b="1" dirty="0" smtClean="0">
                <a:hlinkClick r:id="rId2" tooltip="Успенський собор (Київ)"/>
              </a:rPr>
              <a:t> собор </a:t>
            </a:r>
            <a:r>
              <a:rPr lang="ru-RU" sz="2700" b="1" dirty="0" err="1" smtClean="0">
                <a:hlinkClick r:id="rId2" tooltip="Успенський собор (Київ)"/>
              </a:rPr>
              <a:t>Києво-Печерської</a:t>
            </a:r>
            <a:r>
              <a:rPr lang="ru-RU" sz="2700" b="1" dirty="0" smtClean="0">
                <a:hlinkClick r:id="rId2" tooltip="Успенський собор (Київ)"/>
              </a:rPr>
              <a:t> </a:t>
            </a:r>
            <a:r>
              <a:rPr lang="ru-RU" sz="2700" b="1" dirty="0" err="1" smtClean="0">
                <a:hlinkClick r:id="rId2" tooltip="Успенський собор (Київ)"/>
              </a:rPr>
              <a:t>лаври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pic>
        <p:nvPicPr>
          <p:cNvPr id="3" name="Рисунок 2" descr="Kijow_lawra_pieczer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7416824" cy="568863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err="1" smtClean="0"/>
              <a:t>Тризубоподібний</a:t>
            </a:r>
            <a:r>
              <a:rPr lang="ru-RU" sz="2200" b="1" dirty="0" smtClean="0"/>
              <a:t> </a:t>
            </a:r>
            <a:r>
              <a:rPr lang="ru-RU" sz="2200" b="1" u="sng" dirty="0" err="1" smtClean="0">
                <a:hlinkClick r:id="rId2" tooltip="Покровський собор (Харків)"/>
              </a:rPr>
              <a:t>Покровський</a:t>
            </a:r>
            <a:r>
              <a:rPr lang="ru-RU" sz="2200" b="1" u="sng" dirty="0" smtClean="0">
                <a:hlinkClick r:id="rId2" tooltip="Покровський собор (Харків)"/>
              </a:rPr>
              <a:t> собор (</a:t>
            </a:r>
            <a:r>
              <a:rPr lang="ru-RU" sz="2200" b="1" u="sng" dirty="0" err="1" smtClean="0">
                <a:hlinkClick r:id="rId2" tooltip="Покровський собор (Харків)"/>
              </a:rPr>
              <a:t>Харків</a:t>
            </a:r>
            <a:r>
              <a:rPr lang="ru-RU" sz="2200" b="1" u="sng" dirty="0" smtClean="0">
                <a:hlinkClick r:id="rId2" tooltip="Покровський собор (Харків)"/>
              </a:rPr>
              <a:t>)</a:t>
            </a:r>
            <a:r>
              <a:rPr lang="ru-RU" sz="2200" b="1" dirty="0" smtClean="0"/>
              <a:t>. 1689 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428px-Pokrovski_so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764704"/>
            <a:ext cx="5544616" cy="584509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dirty="0" smtClean="0"/>
              <a:t>костел Антонія </a:t>
            </a:r>
            <a:r>
              <a:rPr lang="uk-UA" sz="2000" b="1" dirty="0" err="1" smtClean="0"/>
              <a:t>Падуанського</a:t>
            </a:r>
            <a:r>
              <a:rPr lang="uk-UA" sz="2000" b="1" dirty="0" smtClean="0"/>
              <a:t> 1786 в стилі пізнього бароко на Житомирщині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GP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632848" cy="54006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197</Words>
  <Application>Microsoft Office PowerPoint</Application>
  <PresentationFormat>Экран (4:3)</PresentationFormat>
  <Paragraphs>19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Українське бароко</vt:lpstr>
      <vt:lpstr>Слайд 2</vt:lpstr>
      <vt:lpstr>Украї́нське баро́ко або Коза́цьке— назва мистецького стилю, що був поширений в українських землях У цьому стилі створено справжні шедеври національної архітектури; його зразки не мають аналогів у світі  </vt:lpstr>
      <vt:lpstr>собор святого Юра - однієї з найвеличніших пам’яток в цьому стилі </vt:lpstr>
      <vt:lpstr>Георгіївська церква Видубицького монастиря в Києві. 1696 р. </vt:lpstr>
      <vt:lpstr>Катерининська церква в м. Чернігів. 1715 р. </vt:lpstr>
      <vt:lpstr> Успенський собор Києво-Печерської лаври </vt:lpstr>
      <vt:lpstr>Тризубоподібний Покровський собор (Харків). 1689 р. </vt:lpstr>
      <vt:lpstr>костел Антонія Падуанського 1786 в стилі пізнього бароко на Житомирщині </vt:lpstr>
      <vt:lpstr>Андріївська церква </vt:lpstr>
      <vt:lpstr>Троїцька церква Густинського монастиря на Чернігівщині. 1674 р.</vt:lpstr>
      <vt:lpstr>Тризубоподібна Покровська церква (Київ). 1766 р.</vt:lpstr>
      <vt:lpstr>Софія Київська</vt:lpstr>
      <vt:lpstr>Будинок з химерами (Київ)</vt:lpstr>
      <vt:lpstr>Українське бароко в Росії </vt:lpstr>
      <vt:lpstr>Військовий Воскресенський собор (1706 - 1719 рр.) — колишній головний храм донських козаків.</vt:lpstr>
      <vt:lpstr>Казанська церква у Вузькому (Москва, 1697 - 1698 рр.) має виразні риси українського бароко</vt:lpstr>
      <vt:lpstr>Комплекс Троїцького монастиря в Тюмені, 1710-і — 1750-і рр. Закладений митрополитом Філофеєм— українцем за походженням. </vt:lpstr>
      <vt:lpstr>Українське бароко 17 ст. називають «козацьким», тому що саме козацтво було носієм нового художнього смаку. Будучи насамперед величезною військовою і значною суспільно-політичною силою, вони виявились також здатним утворити власне творче середовище й виступати на кону духовного життя народу ще й як творці самобутніх художніх цінностей.</vt:lpstr>
      <vt:lpstr>Підготувала учениця  10 класу Стефанків Зоряна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Українське бароко</dc:title>
  <dc:creator>Seven</dc:creator>
  <cp:lastModifiedBy>Seven</cp:lastModifiedBy>
  <cp:revision>18</cp:revision>
  <dcterms:created xsi:type="dcterms:W3CDTF">2013-11-20T17:26:26Z</dcterms:created>
  <dcterms:modified xsi:type="dcterms:W3CDTF">2013-11-23T19:39:38Z</dcterms:modified>
</cp:coreProperties>
</file>