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D5577C4-999B-4781-88CB-38DE81043ED9}" type="datetimeFigureOut">
              <a:rPr lang="ru-RU" smtClean="0"/>
              <a:t>10.02.2015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BAD602-B9D7-4D1E-84A5-45580128A5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577C4-999B-4781-88CB-38DE81043ED9}" type="datetimeFigureOut">
              <a:rPr lang="ru-RU" smtClean="0"/>
              <a:t>10.02.2015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AD602-B9D7-4D1E-84A5-45580128A5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D5577C4-999B-4781-88CB-38DE81043ED9}" type="datetimeFigureOut">
              <a:rPr lang="ru-RU" smtClean="0"/>
              <a:t>10.02.2015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BAD602-B9D7-4D1E-84A5-45580128A5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577C4-999B-4781-88CB-38DE81043ED9}" type="datetimeFigureOut">
              <a:rPr lang="ru-RU" smtClean="0"/>
              <a:t>10.02.2015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AD602-B9D7-4D1E-84A5-45580128A5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5577C4-999B-4781-88CB-38DE81043ED9}" type="datetimeFigureOut">
              <a:rPr lang="ru-RU" smtClean="0"/>
              <a:t>10.02.2015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CBAD602-B9D7-4D1E-84A5-45580128A5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577C4-999B-4781-88CB-38DE81043ED9}" type="datetimeFigureOut">
              <a:rPr lang="ru-RU" smtClean="0"/>
              <a:t>10.02.2015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AD602-B9D7-4D1E-84A5-45580128A5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577C4-999B-4781-88CB-38DE81043ED9}" type="datetimeFigureOut">
              <a:rPr lang="ru-RU" smtClean="0"/>
              <a:t>10.02.2015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AD602-B9D7-4D1E-84A5-45580128A5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577C4-999B-4781-88CB-38DE81043ED9}" type="datetimeFigureOut">
              <a:rPr lang="ru-RU" smtClean="0"/>
              <a:t>10.02.2015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AD602-B9D7-4D1E-84A5-45580128A5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5577C4-999B-4781-88CB-38DE81043ED9}" type="datetimeFigureOut">
              <a:rPr lang="ru-RU" smtClean="0"/>
              <a:t>10.02.2015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AD602-B9D7-4D1E-84A5-45580128A5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577C4-999B-4781-88CB-38DE81043ED9}" type="datetimeFigureOut">
              <a:rPr lang="ru-RU" smtClean="0"/>
              <a:t>10.02.2015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AD602-B9D7-4D1E-84A5-45580128A5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577C4-999B-4781-88CB-38DE81043ED9}" type="datetimeFigureOut">
              <a:rPr lang="ru-RU" smtClean="0"/>
              <a:t>10.02.2015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AD602-B9D7-4D1E-84A5-45580128A5B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D5577C4-999B-4781-88CB-38DE81043ED9}" type="datetimeFigureOut">
              <a:rPr lang="ru-RU" smtClean="0"/>
              <a:t>10.02.2015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BAD602-B9D7-4D1E-84A5-45580128A5B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Блог пользователя - maxim23 anna-news.in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0676" y="0"/>
            <a:ext cx="109853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72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Агрохімія</a:t>
            </a:r>
            <a:endParaRPr lang="uk-UA" sz="72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3539864"/>
            <a:ext cx="5397418" cy="110124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Розмаїтого Дмитра, 10-А клас</a:t>
            </a:r>
            <a:endParaRPr lang="uk-UA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 90-х </a:t>
            </a:r>
            <a:r>
              <a:rPr lang="ru-RU" dirty="0" err="1" smtClean="0"/>
              <a:t>рр</a:t>
            </a:r>
            <a:r>
              <a:rPr lang="ru-RU" dirty="0" smtClean="0"/>
              <a:t>. 19 ст.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пропозицією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збудовані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вегетаційні</a:t>
            </a:r>
            <a:r>
              <a:rPr lang="ru-RU" dirty="0" smtClean="0"/>
              <a:t> </a:t>
            </a:r>
            <a:r>
              <a:rPr lang="ru-RU" dirty="0" err="1" smtClean="0"/>
              <a:t>будиночки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ставились </a:t>
            </a:r>
            <a:r>
              <a:rPr lang="ru-RU" dirty="0" err="1" smtClean="0"/>
              <a:t>досліди</a:t>
            </a:r>
            <a:r>
              <a:rPr lang="ru-RU" dirty="0" smtClean="0"/>
              <a:t> по </a:t>
            </a:r>
            <a:r>
              <a:rPr lang="ru-RU" dirty="0" err="1" smtClean="0"/>
              <a:t>вивченню</a:t>
            </a:r>
            <a:r>
              <a:rPr lang="ru-RU" dirty="0" smtClean="0"/>
              <a:t> </a:t>
            </a:r>
            <a:r>
              <a:rPr lang="ru-RU" dirty="0" err="1" smtClean="0"/>
              <a:t>живлення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удобрення</a:t>
            </a:r>
            <a:r>
              <a:rPr lang="ru-RU" dirty="0" smtClean="0"/>
              <a:t>. </a:t>
            </a:r>
            <a:r>
              <a:rPr lang="ru-RU" dirty="0" err="1" smtClean="0"/>
              <a:t>Відкриття</a:t>
            </a:r>
            <a:r>
              <a:rPr lang="ru-RU" dirty="0" smtClean="0"/>
              <a:t> в </a:t>
            </a:r>
            <a:r>
              <a:rPr lang="ru-RU" dirty="0" err="1" smtClean="0"/>
              <a:t>кінці</a:t>
            </a:r>
            <a:r>
              <a:rPr lang="ru-RU" dirty="0" smtClean="0"/>
              <a:t> 19 ст. великих </a:t>
            </a:r>
            <a:r>
              <a:rPr lang="ru-RU" dirty="0" err="1" smtClean="0"/>
              <a:t>покладів</a:t>
            </a:r>
            <a:r>
              <a:rPr lang="ru-RU" dirty="0" smtClean="0"/>
              <a:t> </a:t>
            </a:r>
            <a:r>
              <a:rPr lang="ru-RU" dirty="0" err="1" smtClean="0"/>
              <a:t>фосфоритів</a:t>
            </a:r>
            <a:r>
              <a:rPr lang="ru-RU" dirty="0" smtClean="0"/>
              <a:t> дало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поштовх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агрохімії</a:t>
            </a:r>
            <a:r>
              <a:rPr lang="ru-RU" dirty="0" smtClean="0"/>
              <a:t>. </a:t>
            </a:r>
            <a:r>
              <a:rPr lang="ru-RU" dirty="0" err="1" smtClean="0"/>
              <a:t>Була</a:t>
            </a:r>
            <a:r>
              <a:rPr lang="ru-RU" dirty="0" smtClean="0"/>
              <a:t> доведена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безпосереднього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розмелених</a:t>
            </a:r>
            <a:r>
              <a:rPr lang="ru-RU" dirty="0" smtClean="0"/>
              <a:t> </a:t>
            </a:r>
            <a:r>
              <a:rPr lang="ru-RU" dirty="0" err="1" smtClean="0"/>
              <a:t>фосфоритів</a:t>
            </a:r>
            <a:r>
              <a:rPr lang="ru-RU" dirty="0" smtClean="0"/>
              <a:t> як </a:t>
            </a:r>
            <a:r>
              <a:rPr lang="ru-RU" dirty="0" err="1" smtClean="0"/>
              <a:t>добрива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для </a:t>
            </a:r>
            <a:r>
              <a:rPr lang="ru-RU" dirty="0" err="1" smtClean="0"/>
              <a:t>вироблення</a:t>
            </a:r>
            <a:r>
              <a:rPr lang="ru-RU" dirty="0" smtClean="0"/>
              <a:t> суперфосфату. Велика заслуга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радянському</a:t>
            </a:r>
            <a:r>
              <a:rPr lang="ru-RU" dirty="0" smtClean="0"/>
              <a:t> </a:t>
            </a:r>
            <a:r>
              <a:rPr lang="ru-RU" dirty="0" err="1" smtClean="0"/>
              <a:t>агрохіміку</a:t>
            </a:r>
            <a:r>
              <a:rPr lang="ru-RU" dirty="0" smtClean="0"/>
              <a:t> Д</a:t>
            </a:r>
            <a:r>
              <a:rPr lang="ru-RU" dirty="0" smtClean="0"/>
              <a:t>. М. </a:t>
            </a:r>
            <a:r>
              <a:rPr lang="ru-RU" dirty="0" err="1" smtClean="0"/>
              <a:t>Прянішнікову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П. С. Коссовичу.</a:t>
            </a:r>
            <a:endParaRPr lang="uk-UA" dirty="0"/>
          </a:p>
        </p:txBody>
      </p:sp>
      <p:pic>
        <p:nvPicPr>
          <p:cNvPr id="12290" name="Picture 2" descr="Дмитро Миколайович Прянішніков біографія, Нагороди, Пам'я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025" y="66698"/>
            <a:ext cx="4933950" cy="66484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ИрГСХА. Иркутская Сельскохозяйственная Академия. Высшее образование. Официальный сай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0606" y="0"/>
            <a:ext cx="98252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err="1" smtClean="0"/>
              <a:t>Агрохімія</a:t>
            </a:r>
            <a:r>
              <a:rPr lang="ru-RU" b="0" dirty="0" smtClean="0"/>
              <a:t> в </a:t>
            </a:r>
            <a:r>
              <a:rPr lang="ru-RU" b="0" dirty="0" smtClean="0"/>
              <a:t>СРСР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543824" cy="4846320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Після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революції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розпочався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новий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етап</a:t>
            </a:r>
            <a:r>
              <a:rPr lang="ru-RU" sz="2800" dirty="0" smtClean="0">
                <a:solidFill>
                  <a:schemeClr val="bg1"/>
                </a:solidFill>
              </a:rPr>
              <a:t> у </a:t>
            </a:r>
            <a:r>
              <a:rPr lang="ru-RU" sz="28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агрохімії</a:t>
            </a:r>
            <a:r>
              <a:rPr lang="ru-RU" sz="2800" dirty="0" smtClean="0">
                <a:solidFill>
                  <a:schemeClr val="bg1"/>
                </a:solidFill>
              </a:rPr>
              <a:t>. </a:t>
            </a:r>
            <a:r>
              <a:rPr lang="ru-RU" sz="2800" dirty="0" err="1" smtClean="0">
                <a:solidFill>
                  <a:schemeClr val="bg1"/>
                </a:solidFill>
              </a:rPr>
              <a:t>Індустріалізація</a:t>
            </a:r>
            <a:r>
              <a:rPr lang="ru-RU" sz="2800" dirty="0" smtClean="0">
                <a:solidFill>
                  <a:schemeClr val="bg1"/>
                </a:solidFill>
              </a:rPr>
              <a:t> </a:t>
            </a:r>
            <a:r>
              <a:rPr lang="ru-RU" sz="2800" dirty="0" err="1" smtClean="0">
                <a:solidFill>
                  <a:schemeClr val="bg1"/>
                </a:solidFill>
              </a:rPr>
              <a:t>країни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 </a:t>
            </a:r>
            <a:r>
              <a:rPr lang="ru-RU" sz="2800" dirty="0" err="1" smtClean="0">
                <a:solidFill>
                  <a:schemeClr val="bg1"/>
                </a:solidFill>
              </a:rPr>
              <a:t>колективізація</a:t>
            </a:r>
            <a:r>
              <a:rPr lang="ru-RU" sz="2800" dirty="0" smtClean="0">
                <a:solidFill>
                  <a:schemeClr val="bg1"/>
                </a:solidFill>
              </a:rPr>
              <a:t> на </a:t>
            </a:r>
            <a:r>
              <a:rPr lang="ru-RU" sz="2800" dirty="0" err="1" smtClean="0">
                <a:solidFill>
                  <a:schemeClr val="bg1"/>
                </a:solidFill>
              </a:rPr>
              <a:t>селі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викликали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необхідність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широкої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хімізації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землеробства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Незабаром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після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революції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було</a:t>
            </a:r>
            <a:r>
              <a:rPr lang="ru-RU" sz="2800" dirty="0" smtClean="0">
                <a:solidFill>
                  <a:schemeClr val="bg1"/>
                </a:solidFill>
              </a:rPr>
              <a:t> створено </a:t>
            </a:r>
            <a:r>
              <a:rPr lang="ru-RU" sz="2800" dirty="0" err="1" smtClean="0">
                <a:solidFill>
                  <a:schemeClr val="bg1"/>
                </a:solidFill>
              </a:rPr>
              <a:t>Комітет</a:t>
            </a:r>
            <a:r>
              <a:rPr lang="ru-RU" sz="2800" dirty="0" smtClean="0">
                <a:solidFill>
                  <a:schemeClr val="bg1"/>
                </a:solidFill>
              </a:rPr>
              <a:t> по </a:t>
            </a:r>
            <a:r>
              <a:rPr lang="ru-RU" sz="2800" dirty="0" err="1" smtClean="0">
                <a:solidFill>
                  <a:schemeClr val="bg1"/>
                </a:solidFill>
              </a:rPr>
              <a:t>хімізації</a:t>
            </a:r>
            <a:r>
              <a:rPr lang="ru-RU" sz="2800" dirty="0" smtClean="0">
                <a:solidFill>
                  <a:schemeClr val="bg1"/>
                </a:solidFill>
              </a:rPr>
              <a:t> народного </a:t>
            </a:r>
            <a:r>
              <a:rPr lang="ru-RU" sz="2800" dirty="0" err="1" smtClean="0">
                <a:solidFill>
                  <a:schemeClr val="bg1"/>
                </a:solidFill>
              </a:rPr>
              <a:t>господарства</a:t>
            </a:r>
            <a:r>
              <a:rPr lang="ru-RU" sz="2800" dirty="0" smtClean="0">
                <a:solidFill>
                  <a:schemeClr val="bg1"/>
                </a:solidFill>
              </a:rPr>
              <a:t>, в 1919 — </a:t>
            </a:r>
            <a:r>
              <a:rPr lang="ru-RU" sz="2800" dirty="0" err="1" smtClean="0">
                <a:solidFill>
                  <a:schemeClr val="bg1"/>
                </a:solidFill>
              </a:rPr>
              <a:t>науковий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інститут</a:t>
            </a:r>
            <a:r>
              <a:rPr lang="ru-RU" sz="2800" dirty="0" smtClean="0">
                <a:solidFill>
                  <a:schemeClr val="bg1"/>
                </a:solidFill>
              </a:rPr>
              <a:t> добрив, у 1928 — </a:t>
            </a:r>
            <a:r>
              <a:rPr lang="ru-RU" sz="2800" dirty="0" err="1" smtClean="0">
                <a:solidFill>
                  <a:schemeClr val="bg1"/>
                </a:solidFill>
              </a:rPr>
              <a:t>кафедри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агрохімії</a:t>
            </a:r>
            <a:r>
              <a:rPr lang="ru-RU" sz="2800" dirty="0" smtClean="0">
                <a:solidFill>
                  <a:schemeClr val="bg1"/>
                </a:solidFill>
              </a:rPr>
              <a:t> при </a:t>
            </a:r>
            <a:r>
              <a:rPr lang="ru-RU" sz="2800" dirty="0" err="1" smtClean="0">
                <a:solidFill>
                  <a:schemeClr val="bg1"/>
                </a:solidFill>
              </a:rPr>
              <a:t>ряді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вищих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навчальних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сільськогосподарських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закладів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ЛОНДИНКА В МОРЕ обои для рабочего стола. Фото Блондинка в море: Море, Блондинка, Сиськи, Голая, Victoria Kruz WPAPERS.RU (Wall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1931 у </a:t>
            </a:r>
            <a:r>
              <a:rPr lang="ru-RU" dirty="0" err="1" smtClean="0">
                <a:solidFill>
                  <a:schemeClr val="bg1"/>
                </a:solidFill>
              </a:rPr>
              <a:t>складі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Всесоюзної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академії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сільськогосподарських</a:t>
            </a:r>
            <a:r>
              <a:rPr lang="ru-RU" dirty="0" smtClean="0">
                <a:solidFill>
                  <a:schemeClr val="bg1"/>
                </a:solidFill>
              </a:rPr>
              <a:t> наук </a:t>
            </a:r>
            <a:r>
              <a:rPr lang="ru-RU" dirty="0" err="1" smtClean="0">
                <a:solidFill>
                  <a:schemeClr val="bg1"/>
                </a:solidFill>
              </a:rPr>
              <a:t>організовано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Всесоюзний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науково-дослідний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інститут</a:t>
            </a:r>
            <a:r>
              <a:rPr lang="ru-RU" dirty="0" smtClean="0">
                <a:solidFill>
                  <a:schemeClr val="bg1"/>
                </a:solidFill>
              </a:rPr>
              <a:t> добрив, </a:t>
            </a:r>
            <a:r>
              <a:rPr lang="ru-RU" dirty="0" err="1" smtClean="0">
                <a:solidFill>
                  <a:schemeClr val="bg1"/>
                </a:solidFill>
              </a:rPr>
              <a:t>агротехніки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агроґрунтознавства</a:t>
            </a:r>
            <a:r>
              <a:rPr lang="ru-RU" dirty="0" smtClean="0">
                <a:solidFill>
                  <a:schemeClr val="bg1"/>
                </a:solidFill>
              </a:rPr>
              <a:t>. Перед </a:t>
            </a:r>
            <a:r>
              <a:rPr lang="ru-RU" dirty="0" err="1" smtClean="0">
                <a:solidFill>
                  <a:schemeClr val="bg1"/>
                </a:solidFill>
              </a:rPr>
              <a:t>інститутом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іншими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науковими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установами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поставлено </a:t>
            </a:r>
            <a:r>
              <a:rPr lang="ru-RU" dirty="0" err="1" smtClean="0">
                <a:solidFill>
                  <a:schemeClr val="bg1"/>
                </a:solidFill>
              </a:rPr>
              <a:t>завдання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вивчити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ефективність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мінеральних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органічних</a:t>
            </a:r>
            <a:r>
              <a:rPr lang="ru-RU" dirty="0" smtClean="0">
                <a:solidFill>
                  <a:schemeClr val="bg1"/>
                </a:solidFill>
              </a:rPr>
              <a:t> добрив у </a:t>
            </a:r>
            <a:r>
              <a:rPr lang="ru-RU" dirty="0" err="1" smtClean="0">
                <a:solidFill>
                  <a:schemeClr val="bg1"/>
                </a:solidFill>
              </a:rPr>
              <a:t>різних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ґрунтово-кліматичних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виробничих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умовах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цій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основі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розробити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принципи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раціонального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розміщення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застосування</a:t>
            </a:r>
            <a:r>
              <a:rPr lang="ru-RU" dirty="0" smtClean="0">
                <a:solidFill>
                  <a:schemeClr val="bg1"/>
                </a:solidFill>
              </a:rPr>
              <a:t> добрив.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1000dosok.ru/s/03-10-5199862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err="1" smtClean="0"/>
              <a:t>Агрохімія</a:t>
            </a:r>
            <a:r>
              <a:rPr lang="ru-RU" b="0" dirty="0" smtClean="0"/>
              <a:t> в </a:t>
            </a:r>
            <a:r>
              <a:rPr lang="ru-RU" b="0" dirty="0" err="1" smtClean="0"/>
              <a:t>Україні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7239000" cy="5143512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агрохімічні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проведені</a:t>
            </a:r>
            <a:r>
              <a:rPr lang="ru-RU" dirty="0" smtClean="0"/>
              <a:t> на </a:t>
            </a:r>
            <a:r>
              <a:rPr lang="ru-RU" dirty="0" err="1" smtClean="0"/>
              <a:t>дослідних</a:t>
            </a:r>
            <a:r>
              <a:rPr lang="ru-RU" dirty="0" smtClean="0"/>
              <a:t> полях, 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дослідних</a:t>
            </a:r>
            <a:r>
              <a:rPr lang="ru-RU" dirty="0" smtClean="0"/>
              <a:t> </a:t>
            </a:r>
            <a:r>
              <a:rPr lang="ru-RU" dirty="0" err="1" smtClean="0"/>
              <a:t>станціях</a:t>
            </a:r>
            <a:r>
              <a:rPr lang="ru-RU" dirty="0" smtClean="0"/>
              <a:t>, в </a:t>
            </a:r>
            <a:r>
              <a:rPr lang="ru-RU" dirty="0" err="1" smtClean="0"/>
              <a:t>університетах</a:t>
            </a:r>
            <a:r>
              <a:rPr lang="ru-RU" dirty="0" smtClean="0"/>
              <a:t>,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закладах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науково-дослідних</a:t>
            </a:r>
            <a:r>
              <a:rPr lang="ru-RU" dirty="0" smtClean="0"/>
              <a:t> </a:t>
            </a:r>
            <a:r>
              <a:rPr lang="ru-RU" dirty="0" err="1" smtClean="0"/>
              <a:t>установах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на </a:t>
            </a:r>
            <a:r>
              <a:rPr lang="ru-RU" dirty="0" err="1" smtClean="0"/>
              <a:t>чорноземах</a:t>
            </a:r>
            <a:r>
              <a:rPr lang="ru-RU" dirty="0" smtClean="0"/>
              <a:t> </a:t>
            </a:r>
            <a:r>
              <a:rPr lang="ru-RU" dirty="0" err="1" smtClean="0"/>
              <a:t>мінеральних</a:t>
            </a:r>
            <a:r>
              <a:rPr lang="ru-RU" dirty="0" smtClean="0"/>
              <a:t> добрив, особливо </a:t>
            </a:r>
            <a:r>
              <a:rPr lang="ru-RU" dirty="0" err="1" smtClean="0"/>
              <a:t>фосфорних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вивчено</a:t>
            </a:r>
            <a:r>
              <a:rPr lang="ru-RU" dirty="0" smtClean="0"/>
              <a:t> </a:t>
            </a:r>
            <a:r>
              <a:rPr lang="ru-RU" dirty="0" err="1" smtClean="0"/>
              <a:t>динаміку</a:t>
            </a:r>
            <a:r>
              <a:rPr lang="ru-RU" dirty="0" smtClean="0"/>
              <a:t>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у </a:t>
            </a:r>
            <a:r>
              <a:rPr lang="ru-RU" dirty="0" err="1" smtClean="0"/>
              <a:t>ґрунті</a:t>
            </a:r>
            <a:r>
              <a:rPr lang="ru-RU" dirty="0" smtClean="0"/>
              <a:t>. </a:t>
            </a:r>
            <a:endParaRPr lang="uk-UA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ажные новости - Комп&amp;нь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1372" y="0"/>
            <a:ext cx="103667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7239000" cy="3883992"/>
          </a:xfrm>
        </p:spPr>
        <p:txBody>
          <a:bodyPr/>
          <a:lstStyle/>
          <a:p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розв'язано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біологічної</a:t>
            </a:r>
            <a:r>
              <a:rPr lang="ru-RU" dirty="0" smtClean="0"/>
              <a:t> </a:t>
            </a:r>
            <a:r>
              <a:rPr lang="ru-RU" dirty="0" err="1" smtClean="0"/>
              <a:t>фіксації</a:t>
            </a:r>
            <a:r>
              <a:rPr lang="ru-RU" dirty="0" smtClean="0"/>
              <a:t> в </a:t>
            </a:r>
            <a:r>
              <a:rPr lang="ru-RU" dirty="0" err="1" smtClean="0"/>
              <a:t>ґрунті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живлення</a:t>
            </a:r>
            <a:r>
              <a:rPr lang="ru-RU" dirty="0" smtClean="0"/>
              <a:t>, </a:t>
            </a:r>
            <a:r>
              <a:rPr lang="ru-RU" dirty="0" err="1" smtClean="0"/>
              <a:t>вивчено</a:t>
            </a:r>
            <a:r>
              <a:rPr lang="ru-RU" dirty="0" smtClean="0"/>
              <a:t> склад гною, </a:t>
            </a:r>
            <a:r>
              <a:rPr lang="ru-RU" dirty="0" err="1" smtClean="0"/>
              <a:t>компостів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, </a:t>
            </a:r>
            <a:r>
              <a:rPr lang="ru-RU" dirty="0" err="1" smtClean="0"/>
              <a:t>досліджено</a:t>
            </a:r>
            <a:r>
              <a:rPr lang="ru-RU" dirty="0" smtClean="0"/>
              <a:t> </a:t>
            </a:r>
            <a:r>
              <a:rPr lang="ru-RU" dirty="0" err="1" smtClean="0"/>
              <a:t>закономірності</a:t>
            </a:r>
            <a:r>
              <a:rPr lang="ru-RU" dirty="0" smtClean="0"/>
              <a:t> </a:t>
            </a:r>
            <a:r>
              <a:rPr lang="ru-RU" dirty="0" err="1" smtClean="0"/>
              <a:t>надходження</a:t>
            </a:r>
            <a:r>
              <a:rPr lang="ru-RU" dirty="0" smtClean="0"/>
              <a:t> до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ому карликовых саблезубых тигрят. Котятам три недели... / Мурмол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472386" cy="48463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 </a:t>
            </a:r>
            <a:r>
              <a:rPr lang="ru-RU" dirty="0" err="1" smtClean="0"/>
              <a:t>цукрові</a:t>
            </a:r>
            <a:r>
              <a:rPr lang="ru-RU" dirty="0" smtClean="0"/>
              <a:t> </a:t>
            </a:r>
            <a:r>
              <a:rPr lang="ru-RU" dirty="0" err="1" smtClean="0"/>
              <a:t>буряки</a:t>
            </a:r>
            <a:r>
              <a:rPr lang="ru-RU" dirty="0" smtClean="0"/>
              <a:t> </a:t>
            </a:r>
            <a:r>
              <a:rPr lang="ru-RU" dirty="0" err="1" smtClean="0"/>
              <a:t>засвоюють</a:t>
            </a:r>
            <a:r>
              <a:rPr lang="ru-RU" dirty="0" smtClean="0"/>
              <a:t> </a:t>
            </a:r>
            <a:r>
              <a:rPr lang="ru-RU" dirty="0" err="1" smtClean="0"/>
              <a:t>поживні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протягом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усього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періоду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вегетації</a:t>
            </a:r>
            <a:r>
              <a:rPr lang="ru-RU" dirty="0" smtClean="0">
                <a:solidFill>
                  <a:schemeClr val="bg1"/>
                </a:solidFill>
              </a:rPr>
              <a:t>. В </a:t>
            </a:r>
            <a:r>
              <a:rPr lang="ru-RU" dirty="0" smtClean="0">
                <a:solidFill>
                  <a:schemeClr val="bg1"/>
                </a:solidFill>
              </a:rPr>
              <a:t>УРСР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спочатку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зони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бурякосіяння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тепер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всіх</a:t>
            </a:r>
            <a:r>
              <a:rPr lang="ru-RU" dirty="0" smtClean="0">
                <a:solidFill>
                  <a:schemeClr val="bg1"/>
                </a:solidFill>
              </a:rPr>
              <a:t> зон </a:t>
            </a:r>
            <a:r>
              <a:rPr lang="ru-RU" dirty="0" err="1" smtClean="0">
                <a:solidFill>
                  <a:schemeClr val="bg1"/>
                </a:solidFill>
              </a:rPr>
              <a:t>складено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карти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ґрунтів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вивчено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ефективність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зелених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різних</a:t>
            </a:r>
            <a:r>
              <a:rPr lang="ru-RU" dirty="0" smtClean="0">
                <a:solidFill>
                  <a:schemeClr val="bg1"/>
                </a:solidFill>
              </a:rPr>
              <a:t> форм </a:t>
            </a:r>
            <a:r>
              <a:rPr lang="ru-RU" dirty="0" err="1" smtClean="0">
                <a:solidFill>
                  <a:schemeClr val="bg1"/>
                </a:solidFill>
              </a:rPr>
              <a:t>мінеральних</a:t>
            </a:r>
            <a:r>
              <a:rPr lang="ru-RU" dirty="0" smtClean="0">
                <a:solidFill>
                  <a:schemeClr val="bg1"/>
                </a:solidFill>
              </a:rPr>
              <a:t> добрив, </a:t>
            </a:r>
            <a:r>
              <a:rPr lang="ru-RU" dirty="0" err="1" smtClean="0">
                <a:solidFill>
                  <a:schemeClr val="bg1"/>
                </a:solidFill>
              </a:rPr>
              <a:t>налагоджено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виробництво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гранульованого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манганізованого</a:t>
            </a:r>
            <a:r>
              <a:rPr lang="ru-RU" dirty="0" smtClean="0">
                <a:solidFill>
                  <a:schemeClr val="bg1"/>
                </a:solidFill>
              </a:rPr>
              <a:t> суперфосфату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розроблено</a:t>
            </a:r>
            <a:r>
              <a:rPr lang="ru-RU" dirty="0" smtClean="0">
                <a:solidFill>
                  <a:schemeClr val="bg1"/>
                </a:solidFill>
              </a:rPr>
              <a:t> метод </a:t>
            </a:r>
            <a:r>
              <a:rPr lang="ru-RU" dirty="0" err="1" smtClean="0">
                <a:solidFill>
                  <a:schemeClr val="bg1"/>
                </a:solidFill>
              </a:rPr>
              <a:t>осолонцювання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ґрунтів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звичайними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калійними</a:t>
            </a:r>
            <a:r>
              <a:rPr lang="ru-RU" dirty="0" smtClean="0">
                <a:solidFill>
                  <a:schemeClr val="bg1"/>
                </a:solidFill>
              </a:rPr>
              <a:t> солями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сильвінітом</a:t>
            </a:r>
            <a:r>
              <a:rPr lang="ru-RU" dirty="0" smtClean="0">
                <a:solidFill>
                  <a:schemeClr val="bg1"/>
                </a:solidFill>
              </a:rPr>
              <a:t>. 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@дневники - .Нагваль, сад камней и немного воображен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49112" y="0"/>
            <a:ext cx="116422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Велика </a:t>
            </a:r>
            <a:r>
              <a:rPr lang="ru-RU" dirty="0" err="1" smtClean="0">
                <a:solidFill>
                  <a:schemeClr val="bg1"/>
                </a:solidFill>
              </a:rPr>
              <a:t>увага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приділяється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гіпсуванню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солонцюватих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вапнуванню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дерново-підзолистих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ґрунтів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Інститутом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фізіології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рослин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агрохімії</a:t>
            </a:r>
            <a:r>
              <a:rPr lang="ru-RU" dirty="0" smtClean="0">
                <a:solidFill>
                  <a:schemeClr val="bg1"/>
                </a:solidFill>
              </a:rPr>
              <a:t> АН УРСР (</a:t>
            </a:r>
            <a:r>
              <a:rPr lang="ru-RU" dirty="0" err="1" smtClean="0">
                <a:solidFill>
                  <a:schemeClr val="bg1"/>
                </a:solidFill>
              </a:rPr>
              <a:t>тепер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Інститут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фізіології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рослин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академії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сільськогосподарських</a:t>
            </a:r>
            <a:r>
              <a:rPr lang="ru-RU" dirty="0" smtClean="0">
                <a:solidFill>
                  <a:schemeClr val="bg1"/>
                </a:solidFill>
              </a:rPr>
              <a:t> наук) </a:t>
            </a:r>
            <a:r>
              <a:rPr lang="ru-RU" dirty="0" err="1" smtClean="0">
                <a:solidFill>
                  <a:schemeClr val="bg1"/>
                </a:solidFill>
              </a:rPr>
              <a:t>розроблено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запропоновано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відходів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буровугільної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промисловості</a:t>
            </a:r>
            <a:r>
              <a:rPr lang="ru-RU" dirty="0" smtClean="0">
                <a:solidFill>
                  <a:schemeClr val="bg1"/>
                </a:solidFill>
              </a:rPr>
              <a:t> для </a:t>
            </a:r>
            <a:r>
              <a:rPr lang="ru-RU" dirty="0" err="1" smtClean="0">
                <a:solidFill>
                  <a:schemeClr val="bg1"/>
                </a:solidFill>
              </a:rPr>
              <a:t>регулювання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живлення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рослин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підвищення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якості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біологічно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збагачених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наазот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компостів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звичайного</a:t>
            </a:r>
            <a:r>
              <a:rPr lang="ru-RU" dirty="0" smtClean="0">
                <a:solidFill>
                  <a:schemeClr val="bg1"/>
                </a:solidFill>
              </a:rPr>
              <a:t> гною.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457496 / небо, кукурузное поле, деревья / rewalls.skeek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0"/>
            <a:ext cx="10972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Напрямки </a:t>
            </a:r>
            <a:r>
              <a:rPr lang="ru-RU" b="0" dirty="0" err="1" smtClean="0"/>
              <a:t>досліджень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dirty="0" err="1" smtClean="0">
                <a:solidFill>
                  <a:schemeClr val="bg1"/>
                </a:solidFill>
              </a:rPr>
              <a:t>Теоретичні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моделі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процесів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живлення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удобрення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сільськогосподарських</a:t>
            </a:r>
            <a:r>
              <a:rPr lang="ru-RU" dirty="0" smtClean="0">
                <a:solidFill>
                  <a:schemeClr val="bg1"/>
                </a:solidFill>
              </a:rPr>
              <a:t> культур.</a:t>
            </a: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dirty="0" err="1" smtClean="0">
                <a:solidFill>
                  <a:schemeClr val="bg1"/>
                </a:solidFill>
              </a:rPr>
              <a:t>Теоретичні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практичні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основи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системи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застосування</a:t>
            </a:r>
            <a:r>
              <a:rPr lang="ru-RU" dirty="0" smtClean="0">
                <a:solidFill>
                  <a:schemeClr val="bg1"/>
                </a:solidFill>
              </a:rPr>
              <a:t> добрив.</a:t>
            </a: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dirty="0" err="1" smtClean="0">
                <a:solidFill>
                  <a:schemeClr val="bg1"/>
                </a:solidFill>
              </a:rPr>
              <a:t>Вивчення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механізму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засвоєння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трансформації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поживних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речовин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ґрунту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добрив, </a:t>
            </a:r>
            <a:r>
              <a:rPr lang="ru-RU" dirty="0" err="1" smtClean="0">
                <a:solidFill>
                  <a:schemeClr val="bg1"/>
                </a:solidFill>
              </a:rPr>
              <a:t>розроблення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методів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способів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регулювання</a:t>
            </a:r>
            <a:r>
              <a:rPr lang="ru-RU" dirty="0" smtClean="0">
                <a:solidFill>
                  <a:schemeClr val="bg1"/>
                </a:solidFill>
              </a:rPr>
              <a:t> умов </a:t>
            </a:r>
            <a:r>
              <a:rPr lang="ru-RU" dirty="0" err="1" smtClean="0">
                <a:solidFill>
                  <a:schemeClr val="bg1"/>
                </a:solidFill>
              </a:rPr>
              <a:t>живлення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формування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врожаю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457496 / небо, кукурузное поле, деревья / rewalls.skeek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0"/>
            <a:ext cx="10972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Напрямки </a:t>
            </a:r>
            <a:r>
              <a:rPr lang="ru-RU" b="0" dirty="0" err="1" smtClean="0"/>
              <a:t>досліджень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ru-RU" dirty="0" err="1" smtClean="0">
                <a:solidFill>
                  <a:schemeClr val="bg1"/>
                </a:solidFill>
              </a:rPr>
              <a:t>Теоретичне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обґрунтування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агрохімічного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забезпечення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хімізації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галузей</a:t>
            </a:r>
            <a:r>
              <a:rPr lang="ru-RU" dirty="0" smtClean="0">
                <a:solidFill>
                  <a:schemeClr val="bg1"/>
                </a:solidFill>
              </a:rPr>
              <a:t> АПК.</a:t>
            </a:r>
          </a:p>
          <a:p>
            <a:pPr>
              <a:buClr>
                <a:schemeClr val="bg1"/>
              </a:buClr>
            </a:pPr>
            <a:r>
              <a:rPr lang="ru-RU" dirty="0" err="1" smtClean="0">
                <a:solidFill>
                  <a:schemeClr val="bg1"/>
                </a:solidFill>
              </a:rPr>
              <a:t>Агрохімічне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екологічне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обґрунтування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процесів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розроблення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встановлення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ефективності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видів</a:t>
            </a:r>
            <a:r>
              <a:rPr lang="ru-RU" dirty="0" smtClean="0">
                <a:solidFill>
                  <a:schemeClr val="bg1"/>
                </a:solidFill>
              </a:rPr>
              <a:t>, форм добрив.</a:t>
            </a:r>
          </a:p>
          <a:p>
            <a:pPr>
              <a:buClr>
                <a:schemeClr val="bg1"/>
              </a:buClr>
            </a:pPr>
            <a:r>
              <a:rPr lang="ru-RU" dirty="0" err="1" smtClean="0">
                <a:solidFill>
                  <a:schemeClr val="bg1"/>
                </a:solidFill>
              </a:rPr>
              <a:t>Теоретичне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експериментальне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обґрунтування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впливу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фізико-хімічних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агрохімічних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біологічних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властивостей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ґрунтів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врожайність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збереження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сільськогосподарської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продукції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bg1"/>
              </a:buClr>
            </a:pP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457496 / небо, кукурузное поле, деревья / rewalls.skeek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0"/>
            <a:ext cx="10972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Напрямки </a:t>
            </a:r>
            <a:r>
              <a:rPr lang="ru-RU" b="0" dirty="0" err="1" smtClean="0"/>
              <a:t>досліджень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400948" cy="484632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dirty="0" err="1" smtClean="0">
                <a:solidFill>
                  <a:schemeClr val="bg1"/>
                </a:solidFill>
              </a:rPr>
              <a:t>Теоретичне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обґрунтування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рівня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ефективності</a:t>
            </a:r>
            <a:r>
              <a:rPr lang="ru-RU" dirty="0" smtClean="0">
                <a:solidFill>
                  <a:schemeClr val="bg1"/>
                </a:solidFill>
              </a:rPr>
              <a:t> добрив та </a:t>
            </a:r>
            <a:r>
              <a:rPr lang="ru-RU" dirty="0" err="1" smtClean="0">
                <a:solidFill>
                  <a:schemeClr val="bg1"/>
                </a:solidFill>
              </a:rPr>
              <a:t>інших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засобів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хімізації</a:t>
            </a:r>
            <a:r>
              <a:rPr lang="ru-RU" dirty="0" smtClean="0">
                <a:solidFill>
                  <a:schemeClr val="bg1"/>
                </a:solidFill>
              </a:rPr>
              <a:t> при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тривалому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застосуванні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dirty="0" err="1" smtClean="0">
                <a:solidFill>
                  <a:schemeClr val="bg1"/>
                </a:solidFill>
              </a:rPr>
              <a:t>Сортогенетичні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біологічні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особливості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живлення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удобрення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сільськогосподарських</a:t>
            </a:r>
            <a:r>
              <a:rPr lang="ru-RU" dirty="0" smtClean="0">
                <a:solidFill>
                  <a:schemeClr val="bg1"/>
                </a:solidFill>
              </a:rPr>
              <a:t> культур.</a:t>
            </a: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dirty="0" err="1" smtClean="0">
                <a:solidFill>
                  <a:schemeClr val="bg1"/>
                </a:solidFill>
              </a:rPr>
              <a:t>Розроблення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вдосконалення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методів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встановлення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оптимальних</a:t>
            </a:r>
            <a:r>
              <a:rPr lang="ru-RU" dirty="0" smtClean="0">
                <a:solidFill>
                  <a:schemeClr val="bg1"/>
                </a:solidFill>
              </a:rPr>
              <a:t> норм добрив, </a:t>
            </a:r>
            <a:r>
              <a:rPr lang="ru-RU" dirty="0" err="1" smtClean="0">
                <a:solidFill>
                  <a:schemeClr val="bg1"/>
                </a:solidFill>
              </a:rPr>
              <a:t>прийомів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програмування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врожайності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оптимізації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живлення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рослин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Удобрения, агрохимия: цена, купить в Украине оптом, производ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9891" y="0"/>
            <a:ext cx="10523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Агрохімія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- </a:t>
            </a:r>
            <a:r>
              <a:rPr lang="vi-VN" dirty="0" smtClean="0"/>
              <a:t>наука</a:t>
            </a:r>
            <a:r>
              <a:rPr lang="vi-VN" dirty="0" smtClean="0"/>
              <a:t>, завданням якої є вивчення круговороту речовин у землеробстві і виявлення таких заходів впливу на хімічні й біологічні процеси, що відбуваються </a:t>
            </a:r>
            <a:r>
              <a:rPr lang="vi-VN" dirty="0" smtClean="0">
                <a:solidFill>
                  <a:schemeClr val="bg1"/>
                </a:solidFill>
              </a:rPr>
              <a:t>в ґрунті та рослині, які сприяють підвищенню </a:t>
            </a:r>
            <a:r>
              <a:rPr lang="vi-VN" dirty="0" smtClean="0">
                <a:solidFill>
                  <a:schemeClr val="bg1"/>
                </a:solidFill>
              </a:rPr>
              <a:t>врожайності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сільськогосподарських</a:t>
            </a:r>
            <a:r>
              <a:rPr lang="vi-VN" dirty="0" smtClean="0">
                <a:solidFill>
                  <a:schemeClr val="bg1"/>
                </a:solidFill>
              </a:rPr>
              <a:t> культур і поліпшенню якості сільськогосподарської продукції.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457496 / небо, кукурузное поле, деревья / rewalls.skeek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0"/>
            <a:ext cx="10972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Напрямки </a:t>
            </a:r>
            <a:r>
              <a:rPr lang="ru-RU" b="0" dirty="0" err="1" smtClean="0"/>
              <a:t>досліджень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dirty="0" err="1" smtClean="0">
                <a:solidFill>
                  <a:schemeClr val="bg1"/>
                </a:solidFill>
              </a:rPr>
              <a:t>Розроблення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вдосконалення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методів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агрохімічних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досліджень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проведення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агрохімічного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екологічного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моніторингу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ґрунтів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dirty="0" err="1" smtClean="0">
                <a:solidFill>
                  <a:schemeClr val="bg1"/>
                </a:solidFill>
              </a:rPr>
              <a:t>Розроблення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теоретичних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експериментальних</a:t>
            </a:r>
            <a:r>
              <a:rPr lang="ru-RU" dirty="0" smtClean="0">
                <a:solidFill>
                  <a:schemeClr val="bg1"/>
                </a:solidFill>
              </a:rPr>
              <a:t> моделей для </a:t>
            </a:r>
            <a:r>
              <a:rPr lang="ru-RU" dirty="0" err="1" smtClean="0">
                <a:solidFill>
                  <a:schemeClr val="bg1"/>
                </a:solidFill>
              </a:rPr>
              <a:t>обґрунтування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процесів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відтворення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родючості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ґрунтів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457496 / небо, кукурузное поле, деревья / rewalls.skeek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0"/>
            <a:ext cx="10972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Напрямки </a:t>
            </a:r>
            <a:r>
              <a:rPr lang="ru-RU" b="0" dirty="0" err="1" smtClean="0"/>
              <a:t>досліджень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dirty="0" err="1" smtClean="0">
                <a:solidFill>
                  <a:schemeClr val="bg1"/>
                </a:solidFill>
              </a:rPr>
              <a:t>Вивчення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закономірностей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практичне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здійснення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формування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екологічно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стійких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агроландшафтів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Виділення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екологічно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чистих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регіонів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виробництво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чистої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продукції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рослинництва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ru-RU" dirty="0" err="1" smtClean="0">
                <a:solidFill>
                  <a:schemeClr val="bg1"/>
                </a:solidFill>
              </a:rPr>
              <a:t>Розроблення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нових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вдосконалення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наявних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агрохімічних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методів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зменшення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вмісту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радіонуклідів</a:t>
            </a:r>
            <a:r>
              <a:rPr lang="ru-RU" dirty="0" smtClean="0">
                <a:solidFill>
                  <a:schemeClr val="bg1"/>
                </a:solidFill>
              </a:rPr>
              <a:t> у </a:t>
            </a:r>
            <a:r>
              <a:rPr lang="ru-RU" dirty="0" err="1" smtClean="0">
                <a:solidFill>
                  <a:schemeClr val="bg1"/>
                </a:solidFill>
              </a:rPr>
              <a:t>ґрунті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надходження</a:t>
            </a:r>
            <a:r>
              <a:rPr lang="ru-RU" dirty="0" smtClean="0">
                <a:solidFill>
                  <a:schemeClr val="bg1"/>
                </a:solidFill>
              </a:rPr>
              <a:t> до </a:t>
            </a:r>
            <a:r>
              <a:rPr lang="ru-RU" dirty="0" err="1" smtClean="0">
                <a:solidFill>
                  <a:schemeClr val="bg1"/>
                </a:solidFill>
              </a:rPr>
              <a:t>сільськогосподарських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рослин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err="1" smtClean="0"/>
              <a:t>Загальна</a:t>
            </a:r>
            <a:r>
              <a:rPr lang="ru-RU" b="0" dirty="0" smtClean="0"/>
              <a:t> </a:t>
            </a:r>
            <a:r>
              <a:rPr lang="ru-RU" b="0" dirty="0" smtClean="0"/>
              <a:t>характеристика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Агрохімія</a:t>
            </a:r>
            <a:r>
              <a:rPr lang="ru-RU" dirty="0" smtClean="0"/>
              <a:t> — </a:t>
            </a:r>
            <a:r>
              <a:rPr lang="ru-RU" dirty="0" err="1" smtClean="0"/>
              <a:t>галузь</a:t>
            </a:r>
            <a:r>
              <a:rPr lang="ru-RU" dirty="0" smtClean="0"/>
              <a:t> науки, яка </a:t>
            </a:r>
            <a:r>
              <a:rPr lang="ru-RU" dirty="0" err="1" smtClean="0"/>
              <a:t>вивчає</a:t>
            </a:r>
            <a:r>
              <a:rPr lang="ru-RU" dirty="0" smtClean="0"/>
              <a:t> </a:t>
            </a:r>
            <a:r>
              <a:rPr lang="ru-RU" dirty="0" err="1" smtClean="0"/>
              <a:t>кругообіг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у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</a:t>
            </a:r>
            <a:r>
              <a:rPr lang="ru-RU" b="1" dirty="0" err="1" smtClean="0"/>
              <a:t>ґрунт</a:t>
            </a:r>
            <a:r>
              <a:rPr lang="ru-RU" b="1" dirty="0" smtClean="0"/>
              <a:t> — </a:t>
            </a:r>
            <a:r>
              <a:rPr lang="ru-RU" b="1" dirty="0" err="1" smtClean="0"/>
              <a:t>рослина</a:t>
            </a:r>
            <a:r>
              <a:rPr lang="ru-RU" b="1" dirty="0" smtClean="0"/>
              <a:t> — </a:t>
            </a:r>
            <a:r>
              <a:rPr lang="ru-RU" b="1" dirty="0" err="1" smtClean="0"/>
              <a:t>добрива</a:t>
            </a:r>
            <a:r>
              <a:rPr lang="ru-RU" b="1" dirty="0" smtClean="0"/>
              <a:t>»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та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 в </a:t>
            </a:r>
            <a:r>
              <a:rPr lang="ru-RU" dirty="0" err="1" smtClean="0"/>
              <a:t>зоні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аграрного сектора. </a:t>
            </a:r>
            <a:endParaRPr lang="uk-UA" dirty="0"/>
          </a:p>
        </p:txBody>
      </p:sp>
      <p:pic>
        <p:nvPicPr>
          <p:cNvPr id="19458" name="Picture 2" descr="Услуги - разное Одесса, бесплатные объявления Услуги - разное Одесса, услуги Одесса на ВсеСделки - доска объявлений Одесса Стр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214818"/>
            <a:ext cx="2888975" cy="2371694"/>
          </a:xfrm>
          <a:prstGeom prst="rect">
            <a:avLst/>
          </a:prstGeom>
          <a:noFill/>
        </p:spPr>
      </p:pic>
      <p:pic>
        <p:nvPicPr>
          <p:cNvPr id="19460" name="Picture 4" descr="Агрохимия, удобрения - Химическая промышленность и продукция - Международная доска объявлений - Поисковый портал КОМПАСС Укра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14818"/>
            <a:ext cx="2476556" cy="247655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44" y="-8943"/>
            <a:ext cx="10001288" cy="68758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8186766" cy="4846320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Агрохімічні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дослідження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стосуються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питань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відтворення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родючості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ґрунтів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високоефективного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мінеральних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органічних</a:t>
            </a:r>
            <a:r>
              <a:rPr lang="ru-RU" dirty="0" smtClean="0">
                <a:solidFill>
                  <a:schemeClr val="bg1"/>
                </a:solidFill>
              </a:rPr>
              <a:t> добрив, </a:t>
            </a:r>
            <a:r>
              <a:rPr lang="ru-RU" dirty="0" err="1" smtClean="0">
                <a:solidFill>
                  <a:schemeClr val="bg1"/>
                </a:solidFill>
              </a:rPr>
              <a:t>мікроелементів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фоні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засобів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хімізації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вивчення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агрохімічної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економічної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енергетичної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екологічної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ефективності</a:t>
            </a:r>
            <a:r>
              <a:rPr lang="ru-RU" dirty="0" smtClean="0">
                <a:solidFill>
                  <a:schemeClr val="bg1"/>
                </a:solidFill>
              </a:rPr>
              <a:t> добрив,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фізико-хімічних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агрохімічних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властивостей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організації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системи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хімізації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галузей</a:t>
            </a:r>
            <a:r>
              <a:rPr lang="ru-RU" dirty="0" smtClean="0">
                <a:solidFill>
                  <a:schemeClr val="bg1"/>
                </a:solidFill>
              </a:rPr>
              <a:t> АПК та </a:t>
            </a:r>
            <a:r>
              <a:rPr lang="ru-RU" dirty="0" err="1" smtClean="0">
                <a:solidFill>
                  <a:schemeClr val="bg1"/>
                </a:solidFill>
              </a:rPr>
              <a:t>управління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агроценозами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засуха - Pagina 3 PUBLIKA .M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0684" y="0"/>
            <a:ext cx="1122536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Основні</a:t>
            </a:r>
            <a:r>
              <a:rPr lang="ru-RU" b="0" dirty="0" smtClean="0"/>
              <a:t> </a:t>
            </a:r>
            <a:r>
              <a:rPr lang="ru-RU" b="0" dirty="0" err="1" smtClean="0"/>
              <a:t>розділи</a:t>
            </a:r>
            <a:r>
              <a:rPr lang="ru-RU" b="0" dirty="0" smtClean="0"/>
              <a:t> </a:t>
            </a:r>
            <a:r>
              <a:rPr lang="ru-RU" b="0" dirty="0" err="1" smtClean="0"/>
              <a:t>агрохімії</a:t>
            </a:r>
            <a:r>
              <a:rPr lang="ru-RU" b="0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живлення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рослин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хімія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ґрунту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добрив,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взаємодія</a:t>
            </a:r>
            <a:r>
              <a:rPr lang="ru-RU" dirty="0" smtClean="0">
                <a:solidFill>
                  <a:schemeClr val="bg1"/>
                </a:solidFill>
              </a:rPr>
              <a:t> добрив 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ґрунтом</a:t>
            </a:r>
            <a:r>
              <a:rPr lang="ru-RU" dirty="0" smtClean="0">
                <a:solidFill>
                  <a:schemeClr val="bg1"/>
                </a:solidFill>
              </a:rPr>
              <a:t> та </a:t>
            </a:r>
            <a:r>
              <a:rPr lang="ru-RU" dirty="0" err="1" smtClean="0">
                <a:solidFill>
                  <a:schemeClr val="bg1"/>
                </a:solidFill>
              </a:rPr>
              <a:t>мікроорганізмами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застосування</a:t>
            </a:r>
            <a:r>
              <a:rPr lang="ru-RU" dirty="0" smtClean="0">
                <a:solidFill>
                  <a:schemeClr val="bg1"/>
                </a:solidFill>
              </a:rPr>
              <a:t> добрив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окремі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рослини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система </a:t>
            </a:r>
            <a:r>
              <a:rPr lang="ru-RU" dirty="0" err="1" smtClean="0">
                <a:solidFill>
                  <a:schemeClr val="bg1"/>
                </a:solidFill>
              </a:rPr>
              <a:t>удобрення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сівозміні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методика </a:t>
            </a:r>
            <a:r>
              <a:rPr lang="ru-RU" dirty="0" err="1" smtClean="0">
                <a:solidFill>
                  <a:schemeClr val="bg1"/>
                </a:solidFill>
              </a:rPr>
              <a:t>агрохімічних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досліджень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хімічні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засоби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боротьби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бур'янами</a:t>
            </a:r>
            <a:r>
              <a:rPr lang="ru-RU" dirty="0" smtClean="0">
                <a:solidFill>
                  <a:schemeClr val="bg1"/>
                </a:solidFill>
              </a:rPr>
              <a:t>, хворобами та </a:t>
            </a:r>
            <a:r>
              <a:rPr lang="ru-RU" dirty="0" err="1" smtClean="0">
                <a:solidFill>
                  <a:schemeClr val="bg1"/>
                </a:solidFill>
              </a:rPr>
              <a:t>шкідниками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сільськогосподарських</a:t>
            </a:r>
            <a:r>
              <a:rPr lang="ru-RU" dirty="0" smtClean="0">
                <a:solidFill>
                  <a:schemeClr val="bg1"/>
                </a:solidFill>
              </a:rPr>
              <a:t> культур.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упить средства защиты растений в Украи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06147" y="1"/>
            <a:ext cx="1155629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lang="ru-RU" dirty="0" err="1" smtClean="0"/>
              <a:t>Агрохімія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науковою</a:t>
            </a:r>
            <a:r>
              <a:rPr lang="ru-RU" dirty="0" smtClean="0"/>
              <a:t> основою </a:t>
            </a:r>
            <a:r>
              <a:rPr lang="ru-RU" dirty="0" err="1" smtClean="0"/>
              <a:t>хімізації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. Вона </a:t>
            </a:r>
            <a:r>
              <a:rPr lang="ru-RU" dirty="0" err="1" smtClean="0"/>
              <a:t>розвивається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 </a:t>
            </a:r>
            <a:r>
              <a:rPr lang="ru-RU" dirty="0" err="1" smtClean="0"/>
              <a:t>землеробства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покликана </a:t>
            </a:r>
            <a:r>
              <a:rPr lang="ru-RU" dirty="0" err="1" smtClean="0"/>
              <a:t>сприяти</a:t>
            </a:r>
            <a:r>
              <a:rPr lang="ru-RU" dirty="0" smtClean="0"/>
              <a:t> </a:t>
            </a:r>
            <a:r>
              <a:rPr lang="ru-RU" dirty="0" err="1" smtClean="0"/>
              <a:t>підвищенню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 </a:t>
            </a:r>
            <a:r>
              <a:rPr lang="ru-RU" dirty="0" err="1" smtClean="0"/>
              <a:t>Агрохімія</a:t>
            </a:r>
            <a:r>
              <a:rPr lang="ru-RU" dirty="0" smtClean="0"/>
              <a:t> </a:t>
            </a:r>
            <a:r>
              <a:rPr lang="ru-RU" dirty="0" err="1" smtClean="0"/>
              <a:t>застосовує</a:t>
            </a:r>
            <a:r>
              <a:rPr lang="ru-RU" dirty="0" smtClean="0"/>
              <a:t> 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дослідженнях</a:t>
            </a:r>
            <a:r>
              <a:rPr lang="ru-RU" dirty="0" smtClean="0"/>
              <a:t> методику </a:t>
            </a:r>
            <a:r>
              <a:rPr lang="ru-RU" dirty="0" err="1" smtClean="0"/>
              <a:t>хімічного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 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ґрунту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добрив, широко </a:t>
            </a:r>
            <a:r>
              <a:rPr lang="ru-RU" dirty="0" err="1" smtClean="0"/>
              <a:t>користується</a:t>
            </a:r>
            <a:r>
              <a:rPr lang="ru-RU" dirty="0" smtClean="0"/>
              <a:t> методами лабораторного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польового</a:t>
            </a:r>
            <a:r>
              <a:rPr lang="ru-RU" dirty="0" smtClean="0"/>
              <a:t> </a:t>
            </a:r>
            <a:r>
              <a:rPr lang="ru-RU" dirty="0" err="1" smtClean="0"/>
              <a:t>досліду</a:t>
            </a:r>
            <a:r>
              <a:rPr lang="ru-RU" dirty="0" smtClean="0"/>
              <a:t>, </a:t>
            </a:r>
            <a:r>
              <a:rPr lang="ru-RU" dirty="0" err="1" smtClean="0"/>
              <a:t>мічених</a:t>
            </a:r>
            <a:r>
              <a:rPr lang="ru-RU" dirty="0" smtClean="0"/>
              <a:t> </a:t>
            </a:r>
            <a:r>
              <a:rPr lang="ru-RU" dirty="0" err="1" smtClean="0"/>
              <a:t>атомів</a:t>
            </a:r>
            <a:r>
              <a:rPr lang="ru-RU" dirty="0" smtClean="0"/>
              <a:t>, </a:t>
            </a:r>
            <a:r>
              <a:rPr lang="ru-RU" dirty="0" err="1" smtClean="0"/>
              <a:t>спектроскопії</a:t>
            </a:r>
            <a:r>
              <a:rPr lang="ru-RU" dirty="0" smtClean="0"/>
              <a:t> 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хроматографії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err="1" smtClean="0"/>
              <a:t>Зародження</a:t>
            </a:r>
            <a:r>
              <a:rPr lang="ru-RU" b="0" dirty="0" smtClean="0"/>
              <a:t> </a:t>
            </a:r>
            <a:r>
              <a:rPr lang="ru-RU" b="0" dirty="0" err="1" smtClean="0"/>
              <a:t>агрохімії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Початок </a:t>
            </a:r>
            <a:r>
              <a:rPr lang="ru-RU" dirty="0" err="1" smtClean="0"/>
              <a:t>вивченню</a:t>
            </a:r>
            <a:r>
              <a:rPr lang="ru-RU" dirty="0" smtClean="0"/>
              <a:t> круговороту </a:t>
            </a:r>
            <a:r>
              <a:rPr lang="ru-RU" dirty="0" err="1" smtClean="0"/>
              <a:t>речовин</a:t>
            </a:r>
            <a:r>
              <a:rPr lang="ru-RU" dirty="0" smtClean="0"/>
              <a:t> у </a:t>
            </a:r>
            <a:r>
              <a:rPr lang="ru-RU" dirty="0" err="1" smtClean="0"/>
              <a:t>землеробстві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покладений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30-х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ХІХ</a:t>
            </a:r>
            <a:r>
              <a:rPr lang="ru-RU" dirty="0" smtClean="0"/>
              <a:t> ст</a:t>
            </a:r>
            <a:r>
              <a:rPr lang="ru-RU" dirty="0" smtClean="0"/>
              <a:t>. </a:t>
            </a:r>
            <a:r>
              <a:rPr lang="ru-RU" dirty="0" err="1" smtClean="0"/>
              <a:t>французьким</a:t>
            </a:r>
            <a:r>
              <a:rPr lang="ru-RU" dirty="0" smtClean="0"/>
              <a:t> </a:t>
            </a:r>
            <a:r>
              <a:rPr lang="ru-RU" dirty="0" err="1" smtClean="0"/>
              <a:t>ученим</a:t>
            </a:r>
            <a:r>
              <a:rPr lang="ru-RU" dirty="0" smtClean="0"/>
              <a:t> Ж. </a:t>
            </a:r>
            <a:r>
              <a:rPr lang="ru-RU" dirty="0" err="1" smtClean="0"/>
              <a:t>Буссенго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встановив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 </a:t>
            </a:r>
            <a:r>
              <a:rPr lang="ru-RU" dirty="0" err="1" smtClean="0"/>
              <a:t>конюшина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люцерна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збагачувати</a:t>
            </a:r>
            <a:r>
              <a:rPr lang="ru-RU" dirty="0" smtClean="0"/>
              <a:t> </a:t>
            </a:r>
            <a:r>
              <a:rPr lang="ru-RU" dirty="0" err="1" smtClean="0"/>
              <a:t>ґрунт</a:t>
            </a:r>
            <a:r>
              <a:rPr lang="ru-RU" dirty="0" smtClean="0"/>
              <a:t> на азот. У 1866 </a:t>
            </a:r>
            <a:r>
              <a:rPr lang="ru-RU" dirty="0" err="1" smtClean="0"/>
              <a:t>російський</a:t>
            </a:r>
            <a:r>
              <a:rPr lang="ru-RU" dirty="0" smtClean="0"/>
              <a:t> учений М. С. </a:t>
            </a:r>
            <a:r>
              <a:rPr lang="ru-RU" dirty="0" err="1" smtClean="0"/>
              <a:t>Воронін</a:t>
            </a:r>
            <a:r>
              <a:rPr lang="ru-RU" dirty="0" smtClean="0"/>
              <a:t> </a:t>
            </a:r>
            <a:r>
              <a:rPr lang="ru-RU" dirty="0" err="1" smtClean="0"/>
              <a:t>відкрив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 </a:t>
            </a:r>
            <a:r>
              <a:rPr lang="ru-RU" dirty="0" smtClean="0"/>
              <a:t>азот </a:t>
            </a:r>
            <a:r>
              <a:rPr lang="ru-RU" dirty="0" err="1" smtClean="0"/>
              <a:t>нагромаджується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бульбочках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на </a:t>
            </a:r>
            <a:r>
              <a:rPr lang="ru-RU" dirty="0" err="1" smtClean="0"/>
              <a:t>коренях</a:t>
            </a:r>
            <a:r>
              <a:rPr lang="ru-RU" dirty="0" smtClean="0"/>
              <a:t> 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мікроорганізмів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15362" name="Picture 2" descr="2 февраля - день рождения Валери Жискар д`Эстена, Евгения Велихова и Шаки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192" y="1699830"/>
            <a:ext cx="3286180" cy="4443814"/>
          </a:xfrm>
          <a:prstGeom prst="rect">
            <a:avLst/>
          </a:prstGeom>
          <a:noFill/>
        </p:spPr>
      </p:pic>
      <p:pic>
        <p:nvPicPr>
          <p:cNvPr id="15364" name="Picture 4" descr="ljwanderer Ботаник Воронин М.С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25039"/>
            <a:ext cx="3071802" cy="438036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Німецький</a:t>
            </a:r>
            <a:r>
              <a:rPr lang="ru-RU" dirty="0" smtClean="0"/>
              <a:t> </a:t>
            </a:r>
            <a:r>
              <a:rPr lang="ru-RU" dirty="0" err="1" smtClean="0"/>
              <a:t>агрохімік</a:t>
            </a:r>
            <a:r>
              <a:rPr lang="ru-RU" dirty="0" smtClean="0"/>
              <a:t> Г. </a:t>
            </a:r>
            <a:r>
              <a:rPr lang="ru-RU" dirty="0" err="1" smtClean="0"/>
              <a:t>Гельрігель</a:t>
            </a:r>
            <a:r>
              <a:rPr lang="ru-RU" dirty="0" smtClean="0"/>
              <a:t> остаточно </a:t>
            </a:r>
            <a:r>
              <a:rPr lang="ru-RU" dirty="0" err="1" smtClean="0"/>
              <a:t>встановив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азот </a:t>
            </a:r>
            <a:r>
              <a:rPr lang="ru-RU" dirty="0" err="1" smtClean="0"/>
              <a:t>повітря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засвоюють</a:t>
            </a:r>
            <a:r>
              <a:rPr lang="ru-RU" dirty="0" smtClean="0"/>
              <a:t> </a:t>
            </a:r>
            <a:r>
              <a:rPr lang="ru-RU" dirty="0" err="1" smtClean="0"/>
              <a:t>мікроорганізми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у </a:t>
            </a:r>
            <a:r>
              <a:rPr lang="ru-RU" dirty="0" err="1" smtClean="0"/>
              <a:t>бульбочках</a:t>
            </a:r>
            <a:r>
              <a:rPr lang="ru-RU" dirty="0" smtClean="0"/>
              <a:t> на </a:t>
            </a:r>
            <a:r>
              <a:rPr lang="ru-RU" dirty="0" err="1" smtClean="0"/>
              <a:t>коренях</a:t>
            </a:r>
            <a:r>
              <a:rPr lang="ru-RU" dirty="0" smtClean="0"/>
              <a:t> </a:t>
            </a:r>
            <a:r>
              <a:rPr lang="ru-RU" dirty="0" err="1" smtClean="0"/>
              <a:t>бобових</a:t>
            </a:r>
            <a:r>
              <a:rPr lang="ru-RU" dirty="0" smtClean="0"/>
              <a:t> </a:t>
            </a:r>
            <a:r>
              <a:rPr lang="ru-RU" dirty="0" err="1" smtClean="0"/>
              <a:t>рослин</a:t>
            </a:r>
            <a:r>
              <a:rPr lang="ru-RU" dirty="0" smtClean="0"/>
              <a:t>. </a:t>
            </a:r>
            <a:r>
              <a:rPr lang="ru-RU" dirty="0" err="1" smtClean="0"/>
              <a:t>Німецький</a:t>
            </a:r>
            <a:r>
              <a:rPr lang="ru-RU" dirty="0" smtClean="0"/>
              <a:t> учений Ю. </a:t>
            </a:r>
            <a:r>
              <a:rPr lang="ru-RU" dirty="0" err="1" smtClean="0"/>
              <a:t>Лібіх</a:t>
            </a:r>
            <a:r>
              <a:rPr lang="ru-RU" dirty="0" smtClean="0"/>
              <a:t> (1840) створив </a:t>
            </a:r>
            <a:r>
              <a:rPr lang="ru-RU" dirty="0" err="1" smtClean="0"/>
              <a:t>теорію</a:t>
            </a:r>
            <a:r>
              <a:rPr lang="ru-RU" dirty="0" smtClean="0"/>
              <a:t> </a:t>
            </a:r>
            <a:r>
              <a:rPr lang="ru-RU" dirty="0" err="1" smtClean="0"/>
              <a:t>мінерального</a:t>
            </a:r>
            <a:r>
              <a:rPr lang="ru-RU" dirty="0" smtClean="0"/>
              <a:t> </a:t>
            </a:r>
            <a:r>
              <a:rPr lang="ru-RU" dirty="0" err="1" smtClean="0"/>
              <a:t>живлення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яка </a:t>
            </a:r>
            <a:r>
              <a:rPr lang="ru-RU" dirty="0" err="1" smtClean="0"/>
              <a:t>відіграла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роль 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уявлень</a:t>
            </a:r>
            <a:r>
              <a:rPr lang="ru-RU" dirty="0" smtClean="0"/>
              <a:t> про </a:t>
            </a:r>
            <a:r>
              <a:rPr lang="ru-RU" dirty="0" err="1" smtClean="0"/>
              <a:t>живлення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добрива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14338" name="Picture 2" descr="JustusLie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5715040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err="1" smtClean="0"/>
              <a:t>Агрохімія</a:t>
            </a:r>
            <a:r>
              <a:rPr lang="ru-RU" b="0" dirty="0" smtClean="0"/>
              <a:t> в </a:t>
            </a:r>
            <a:r>
              <a:rPr lang="ru-RU" b="0" dirty="0" err="1" smtClean="0"/>
              <a:t>Російській</a:t>
            </a:r>
            <a:r>
              <a:rPr lang="ru-RU" b="0" dirty="0" smtClean="0"/>
              <a:t> </a:t>
            </a:r>
            <a:r>
              <a:rPr lang="ru-RU" b="0" dirty="0" err="1" smtClean="0"/>
              <a:t>імперії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агрохімії</a:t>
            </a:r>
            <a:r>
              <a:rPr lang="ru-RU" dirty="0" smtClean="0"/>
              <a:t> </a:t>
            </a:r>
            <a:r>
              <a:rPr lang="ru-RU" dirty="0" err="1" smtClean="0"/>
              <a:t>зв'язаний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працями</a:t>
            </a:r>
            <a:r>
              <a:rPr lang="ru-RU" dirty="0" smtClean="0"/>
              <a:t> О. М. </a:t>
            </a:r>
            <a:r>
              <a:rPr lang="ru-RU" dirty="0" err="1" smtClean="0"/>
              <a:t>Енгельгардта</a:t>
            </a:r>
            <a:r>
              <a:rPr lang="ru-RU" dirty="0" smtClean="0"/>
              <a:t> (1888) по </a:t>
            </a:r>
            <a:r>
              <a:rPr lang="ru-RU" dirty="0" err="1" smtClean="0"/>
              <a:t>використанню</a:t>
            </a:r>
            <a:r>
              <a:rPr lang="ru-RU" dirty="0" smtClean="0"/>
              <a:t> фосфоритного </a:t>
            </a:r>
            <a:r>
              <a:rPr lang="ru-RU" dirty="0" err="1" smtClean="0"/>
              <a:t>борошна</a:t>
            </a:r>
            <a:r>
              <a:rPr lang="ru-RU" dirty="0" smtClean="0"/>
              <a:t>; Д. І. </a:t>
            </a:r>
            <a:r>
              <a:rPr lang="ru-RU" dirty="0" err="1" smtClean="0"/>
              <a:t>Менделєєва</a:t>
            </a:r>
            <a:r>
              <a:rPr lang="ru-RU" dirty="0" smtClean="0"/>
              <a:t> — </a:t>
            </a:r>
            <a:r>
              <a:rPr lang="ru-RU" dirty="0" err="1" smtClean="0"/>
              <a:t>ініціатора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в </a:t>
            </a:r>
            <a:r>
              <a:rPr lang="ru-RU" dirty="0" err="1" smtClean="0"/>
              <a:t>ґрунтових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кісткового</a:t>
            </a:r>
            <a:r>
              <a:rPr lang="ru-RU" dirty="0" smtClean="0"/>
              <a:t> </a:t>
            </a:r>
            <a:r>
              <a:rPr lang="ru-RU" dirty="0" err="1" smtClean="0"/>
              <a:t>борошна</a:t>
            </a:r>
            <a:r>
              <a:rPr lang="ru-RU" dirty="0" smtClean="0"/>
              <a:t>, суперфосфату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вапна</a:t>
            </a:r>
            <a:r>
              <a:rPr lang="ru-RU" dirty="0" smtClean="0"/>
              <a:t>; А. Є. </a:t>
            </a:r>
            <a:r>
              <a:rPr lang="ru-RU" dirty="0" err="1" smtClean="0"/>
              <a:t>Зайкевича</a:t>
            </a:r>
            <a:r>
              <a:rPr lang="ru-RU" dirty="0" smtClean="0"/>
              <a:t> (1888),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ru-RU" dirty="0" err="1" smtClean="0"/>
              <a:t>рядковий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внесення</a:t>
            </a:r>
            <a:r>
              <a:rPr lang="ru-RU" dirty="0" smtClean="0"/>
              <a:t> суперфосфату; П. А. </a:t>
            </a:r>
            <a:r>
              <a:rPr lang="ru-RU" dirty="0" err="1" smtClean="0"/>
              <a:t>Костичева</a:t>
            </a:r>
            <a:r>
              <a:rPr lang="ru-RU" dirty="0" smtClean="0"/>
              <a:t> (1884), автора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посібника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агрохімії</a:t>
            </a:r>
            <a:r>
              <a:rPr lang="ru-RU" dirty="0" smtClean="0"/>
              <a:t>. Великий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агрохімії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 К. А. </a:t>
            </a:r>
            <a:r>
              <a:rPr lang="ru-RU" dirty="0" err="1" smtClean="0"/>
              <a:t>Тімірязєв</a:t>
            </a:r>
            <a:r>
              <a:rPr lang="ru-RU" dirty="0" smtClean="0"/>
              <a:t>. </a:t>
            </a:r>
            <a:endParaRPr lang="uk-UA" dirty="0"/>
          </a:p>
        </p:txBody>
      </p:sp>
      <p:sp>
        <p:nvSpPr>
          <p:cNvPr id="13314" name="AutoShape 2" descr="http://histpol.narod.ru/person/pers-11/pers11-19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16" name="AutoShape 4" descr="http://histpol.narod.ru/person/pers-11/pers11-19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318" name="Picture 6" descr="http://histpol.narod.ru/person/pers-11/pers11-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191" y="1643050"/>
            <a:ext cx="3196841" cy="4262454"/>
          </a:xfrm>
          <a:prstGeom prst="rect">
            <a:avLst/>
          </a:prstGeom>
          <a:noFill/>
        </p:spPr>
      </p:pic>
      <p:pic>
        <p:nvPicPr>
          <p:cNvPr id="13320" name="Picture 8" descr="Oбозник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630670"/>
            <a:ext cx="4143404" cy="445575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82</TotalTime>
  <Words>399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Агрохімія</vt:lpstr>
      <vt:lpstr>Агрохімія</vt:lpstr>
      <vt:lpstr>Загальна характеристика</vt:lpstr>
      <vt:lpstr>Слайд 4</vt:lpstr>
      <vt:lpstr>Основні розділи агрохімії:</vt:lpstr>
      <vt:lpstr>Слайд 6</vt:lpstr>
      <vt:lpstr>Зародження агрохімії</vt:lpstr>
      <vt:lpstr>Слайд 8</vt:lpstr>
      <vt:lpstr>Агрохімія в Російській імперії</vt:lpstr>
      <vt:lpstr>Слайд 10</vt:lpstr>
      <vt:lpstr>Агрохімія в СРСР</vt:lpstr>
      <vt:lpstr>Слайд 12</vt:lpstr>
      <vt:lpstr>Агрохімія в Україні</vt:lpstr>
      <vt:lpstr>Слайд 14</vt:lpstr>
      <vt:lpstr>Слайд 15</vt:lpstr>
      <vt:lpstr>Слайд 16</vt:lpstr>
      <vt:lpstr>Напрямки досліджень</vt:lpstr>
      <vt:lpstr>Напрямки досліджень</vt:lpstr>
      <vt:lpstr>Напрямки досліджень</vt:lpstr>
      <vt:lpstr>Напрямки досліджень</vt:lpstr>
      <vt:lpstr>Напрямки досліджень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Агрохімія</dc:title>
  <dc:creator>Татьяна</dc:creator>
  <cp:lastModifiedBy>Татьяна</cp:lastModifiedBy>
  <cp:revision>9</cp:revision>
  <dcterms:created xsi:type="dcterms:W3CDTF">2015-02-10T21:05:46Z</dcterms:created>
  <dcterms:modified xsi:type="dcterms:W3CDTF">2015-02-10T22:28:39Z</dcterms:modified>
</cp:coreProperties>
</file>