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4" r:id="rId4"/>
    <p:sldId id="257" r:id="rId5"/>
    <p:sldId id="258" r:id="rId6"/>
    <p:sldId id="259" r:id="rId7"/>
    <p:sldId id="260" r:id="rId8"/>
    <p:sldId id="261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/>
  </p:normalViewPr>
  <p:slideViewPr>
    <p:cSldViewPr>
      <p:cViewPr varScale="1">
        <p:scale>
          <a:sx n="68" d="100"/>
          <a:sy n="6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7965C-4D5A-426B-8E48-11E3831FA16C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A73C-2284-4058-91B4-509EFC8BCC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7965C-4D5A-426B-8E48-11E3831FA16C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A73C-2284-4058-91B4-509EFC8BCC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7965C-4D5A-426B-8E48-11E3831FA16C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A73C-2284-4058-91B4-509EFC8BCC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7965C-4D5A-426B-8E48-11E3831FA16C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A73C-2284-4058-91B4-509EFC8BCC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7965C-4D5A-426B-8E48-11E3831FA16C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A73C-2284-4058-91B4-509EFC8BCC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7965C-4D5A-426B-8E48-11E3831FA16C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A73C-2284-4058-91B4-509EFC8BCC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7965C-4D5A-426B-8E48-11E3831FA16C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A73C-2284-4058-91B4-509EFC8BCC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7965C-4D5A-426B-8E48-11E3831FA16C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A73C-2284-4058-91B4-509EFC8BCC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7965C-4D5A-426B-8E48-11E3831FA16C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A73C-2284-4058-91B4-509EFC8BCC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7965C-4D5A-426B-8E48-11E3831FA16C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A73C-2284-4058-91B4-509EFC8BCC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7965C-4D5A-426B-8E48-11E3831FA16C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A73C-2284-4058-91B4-509EFC8BCC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7965C-4D5A-426B-8E48-11E3831FA16C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DA73C-2284-4058-91B4-509EFC8BCC3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.ua/url?sa=i&amp;rct=j&amp;q=&amp;esrc=s&amp;source=images&amp;cd=&amp;cad=rja&amp;docid=d4D4iGG4ypolKM&amp;tbnid=LJ4aqnsYNCd4CM:&amp;ved=0CAUQjRw&amp;url=http%3A%2F%2Ffirtka.if.ua%2F%3Faction%3Dshow%26id%3D35225&amp;ei=FF3uUuSaLI7n4QS3uoGIBQ&amp;psig=AFQjCNEQB5X9I_NL1gXEFjI1HrHtb_DNig&amp;ust=1391439379797748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2.jpeg"/><Relationship Id="rId7" Type="http://schemas.openxmlformats.org/officeDocument/2006/relationships/hyperlink" Target="http://images.yandex.ua/yandsearch?tld=ua&amp;p=5&amp;text=%D0%B0%D0%BD%D1%96%D0%BC%D0%B0%D1%86%D1%96%D1%8F%20%D0%B4%D0%BB%D1%8F%20%D0%BF%D1%80%D0%B5%D0%B7%D0%B5%D0%BD%D1%82%D0%B0%D1%86%D1%96%D1%97&amp;fp=5&amp;pos=168&amp;uinfo=ww-1349-wh-673-fw-1124-fh-467-pd-1&amp;rpt=simage&amp;img_url=http%3A%2F%2Fanimashky.ru%2Fflist%2Fobludi%2F8%2F92.gif" TargetMode="External"/><Relationship Id="rId2" Type="http://schemas.openxmlformats.org/officeDocument/2006/relationships/hyperlink" Target="http://images.yandex.ua/yandsearch?tld=ua&amp;p=1&amp;text=%D0%B5%D0%BA%D0%BE%D0%BB%D0%BE%D0%B3%D1%96%D1%8F&amp;fp=1&amp;pos=49&amp;uinfo=ww-1349-wh-673-fw-1124-fh-467-pd-1&amp;rpt=simage&amp;img_url=http%3A%2F%2Frkc.oblcit.ru%2Fsystem%2Ffiles%2Fimages%2F%25D0%259F%25D1%2580%25D0%25B8%25D1%2580%25D0%25BE%25D0%25B4%25D0%25B013.preview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://images.yandex.ua/yandsearch?text=%D0%9F%D0%B5%D1%80%D1%96%D0%BE%D0%B4%20%D0%BC%D0%B8%D1%81%D0%BB%D0%B8%D0%B2%D1%81%D1%8C%D0%BA%D0%BE%20%E2%80%93%20%D0%B7%D0%B1%D0%B8%D1%80%D0%B0%D0%BB%D1%8C%D0%BD%D0%B8%D1%86%D1%8C%D0%BA%D0%BE%D1%97%20%20%D0%BA%D1%83%D0%BB%D1%8C%D1%82%D1%83%D1%80%D0%B8%20(%D0%B2%D1%96%D0%B4%20%D0%BF%D0%B0%D0%BB%D0%B5%D0%BE%D0%BB%D1%96%D1%82%D1%83%20(2%20%D0%BC%D0%BB%D0%BD-25-30%20%D1%82%D0%B8%D1%81.%20%D1%80%D0%BE%D0%BA%D1%96%D0%B2%20%D1%82%D0%BE%D0%BC%D1%83)%20%D0%B4%D0%BE%20%D0%BD%D0%B5%D0%BE%D0%BB%D1%96%D1%82%D1%83%20(8-4%20%D1%82%D0%B8%D1%81.%20%D1%80%D0%BE%D0%BA%D1%96%D0%B2%20%D1%82%D0%BE%D0%BC%D1%83%20.&amp;fp=0&amp;pos=8&amp;uinfo=ww-1349-wh-673-fw-1124-fh-467-pd-1&amp;rpt=simage&amp;img_url=http%3A%2F%2Fwww.publy.ru%2Fwp-content%2Fuploads%2F2013%2F05%2F615.jpg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ua/yandsearch?tld=ua&amp;p=1&amp;text=%D0%9F%D0%B5%D1%80%D1%96%D0%BE%D0%B4%20%D0%BC%D0%B8%D1%81%D0%BB%D0%B8%D0%B2%D1%81%D1%8C%D0%BA%D0%BE%20%E2%80%93%20%D0%B7%D0%B1%D0%B8%D1%80%D0%B0%D0%BB%D1%8C%D0%BD%D0%B8%D1%86%D1%8C%D0%BA%D0%BE%D1%97%20%20%D0%BA%D1%83%D0%BB%D1%8C%D1%82%D1%83%D1%80%D0%B8%20(%D0%B2%D1%96%D0%B4%20%D0%BF%D0%B0%D0%BB%D0%B5%D0%BE%D0%BB%D1%96%D1%82%D1%83%20(2%20%D0%BC%D0%BB%D0%BD-25-30%20%D1%82%D0%B8%D1%81.%20%D1%80%D0%BE%D0%BA%D1%96%D0%B2%20%D1%82%D0%BE%D0%BC%D1%83)%20%D0%B4%D0%BE%20%D0%BD%D0%B5%D0%BE%D0%BB%D1%96%D1%82%D1%83%20(8-4%20%D1%82%D0%B8%D1%81.%20%D1%80%D0%BE%D0%BA%D1%96%D0%B2%20%D1%82%D0%BE%D0%BC%D1%83%20.&amp;fp=1&amp;pos=32&amp;uinfo=ww-1349-wh-673-fw-1124-fh-467-pd-1&amp;rpt=simage&amp;img_url=http%3A%2F%2Fwww.marketingleadsusa.com%2Fimages%2Fstone-age.jpg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hyperlink" Target="http://images.yandex.ua/yandsearch?tld=ua&amp;p=2&amp;text=%D0%B5%D0%BA%D0%BE%D0%BB%D0%BE%D0%B3%D1%96%D1%8F&amp;fp=2&amp;pos=61&amp;uinfo=ww-1349-wh-673-fw-1124-fh-467-pd-1&amp;rpt=simage&amp;img_url=http%3A%2F%2Fwww.nezabarom.com.ua%2Fimg%2Fobjects%2Fi5%3Fi%3Dfccca2322e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ua/yandsearch?text=%D0%9F%D0%B5%D1%80%D1%96%D0%BE%D0%B4%20%D0%BC%D0%B8%D1%81%D0%BB%D0%B8%D0%B2%D1%81%D1%8C%D0%BA%D0%BE%20%E2%80%93%20%D0%B7%D0%B1%D0%B8%D1%80%D0%B0%D0%BB%D1%8C%D0%BD%D0%B8%D1%86%D1%8C%D0%BA%D0%BE%D1%97%20%20%D0%BA%D1%83%D0%BB%D1%8C%D1%82%D1%83%D1%80%D0%B8%20(%D0%B2%D1%96%D0%B4%20%D0%BF%D0%B0%D0%BB%D0%B5%D0%BE%D0%BB%D1%96%D1%82%D1%83%20(2%20%D0%BC%D0%BB%D0%BD-25-30%20%D1%82%D0%B8%D1%81.%20%D1%80%D0%BE%D0%BA%D1%96%D0%B2%20%D1%82%D0%BE%D0%BC%D1%83)%20%D0%B4%D0%BE%20%D0%BD%D0%B5%D0%BE%D0%BB%D1%96%D1%82%D1%83%20(8-4%20%D1%82%D0%B8%D1%81.%20%D1%80%D0%BE%D0%BA%D1%96%D0%B2%20%D1%82%D0%BE%D0%BC%D1%83%20.&amp;fp=0&amp;pos=10&amp;uinfo=ww-1349-wh-673-fw-1124-fh-467-pd-1&amp;rpt=simage&amp;img_url=http%3A%2F%2Fperunica.ru%2Fuploads%2Fposts%2F2009-10%2F1256144541_sculptor.jpg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://images.yandex.ua/yandsearch?text=%D0%9F%D0%B5%D1%80%D1%96%D0%BE%D0%B4%20%D0%BC%D0%B8%D1%81%D0%BB%D0%B8%D0%B2%D1%81%D1%8C%D0%BA%D0%BE%20%E2%80%93%20%D0%B7%D0%B1%D0%B8%D1%80%D0%B0%D0%BB%D1%8C%D0%BD%D0%B8%D1%86%D1%8C%D0%BA%D0%BE%D1%97%20%20%D0%BA%D1%83%D0%BB%D1%8C%D1%82%D1%83%D1%80%D0%B8%20(%D0%B2%D1%96%D0%B4%20%D0%BF%D0%B0%D0%BB%D0%B5%D0%BE%D0%BB%D1%96%D1%82%D1%83%20(2%20%D0%BC%D0%BB%D0%BD-25-30%20%D1%82%D0%B8%D1%81.%20%D1%80%D0%BE%D0%BA%D1%96%D0%B2%20%D1%82%D0%BE%D0%BC%D1%83)%20%D0%B4%D0%BE%20%D0%BD%D0%B5%D0%BE%D0%BB%D1%96%D1%82%D1%83%20(8-4%20%D1%82%D0%B8%D1%81.%20%D1%80%D0%BE%D0%BA%D1%96%D0%B2%20%D1%82%D0%BE%D0%BC%D1%83%20.&amp;fp=0&amp;pos=12&amp;uinfo=ww-1349-wh-673-fw-1124-fh-467-pd-1&amp;rpt=simage&amp;img_url=http%3A%2F%2Fdreamworlds.ru%2Fuploads%2Fposts%2F2008-12%2F1228955516_2.jpg" TargetMode="External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ages.yandex.ua/yandsearch?text=%D0%B5%D0%BA%D0%BE%D0%BB%D0%BE%D0%B3%D1%96%D1%8F&amp;fp=0&amp;pos=1&amp;uinfo=ww-1349-wh-673-fw-1124-fh-467-pd-1&amp;rpt=simage&amp;img_url=http%3A%2F%2Fwww.ecocarwash.ru%2Fuploads%2Fimages%2Feco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5.gif"/><Relationship Id="rId2" Type="http://schemas.openxmlformats.org/officeDocument/2006/relationships/hyperlink" Target="http://images.yandex.ua/yandsearch?text=%D0%B5%D0%BA%D0%BE%D0%BB%D0%BE%D0%B3%D1%96%D1%8F&amp;fp=0&amp;pos=4&amp;uinfo=ww-1349-wh-673-fw-1124-fh-467-pd-1&amp;rpt=simage&amp;img_url=http%3A%2F%2Fdobrivikna.com.ua%2Fspaw2%2Fuploads%2Fimages%2FEcology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ua/yandsearch?tld=ua&amp;p=1&amp;text=%D0%B0%D0%BD%D1%96%D0%BC%D0%B0%D1%86%D1%96%D1%8F%20%D0%B4%D0%BB%D1%8F%20%D0%BF%D1%80%D0%B5%D0%B7%D0%B5%D0%BD%D1%82%D0%B0%D1%86%D1%96%D1%97&amp;fp=1&amp;pos=35&amp;uinfo=ww-1349-wh-673-fw-1124-fh-467-pd-1&amp;rpt=simage&amp;img_url=http%3A%2F%2Fs5.rimg.info%2Fbcb91369ad071c02c59283c4bb0aedb9.gif" TargetMode="External"/><Relationship Id="rId5" Type="http://schemas.openxmlformats.org/officeDocument/2006/relationships/image" Target="../media/image14.jpeg"/><Relationship Id="rId4" Type="http://schemas.openxmlformats.org/officeDocument/2006/relationships/hyperlink" Target="http://images.yandex.ua/yandsearch?text=%D0%A6%D0%B5%20%D0%B1%D1%83%D0%BB%D0%B8%20%D0%BD%D0%BE%D0%B6%D1%96%2C%20%D0%BF%D0%B8%D0%BB%D0%BA%D0%B8%2C%20%D1%81%D0%B2%D0%B5%D1%80%D0%BB%D0%B0%2C%20%D1%81%D0%BA%D1%80%D0%B5%D0%B1%D0%BB%D0%B0%2C%20%D1%80%D1%83%D0%B1%D0%B8%D0%BB%D0%B0%2C%20%D0%BC%D0%BE%D0%BB%D0%BE%D1%82%D0%BA%D0%B8.&amp;fp=0&amp;pos=2&amp;uinfo=ww-1349-wh-673-fw-1124-fh-467-pd-1&amp;rpt=simage&amp;img_url=http%3A%2F%2F900igr.net%2Fdatai%2Fbiologija%2FPervobytnoe-obschestvo%2F0041-035-Verojatno-oni-byli-pervymi-ljudmi-nauchivshimisja-delat-igly-i-shit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gif"/><Relationship Id="rId2" Type="http://schemas.openxmlformats.org/officeDocument/2006/relationships/hyperlink" Target="http://images.yandex.ua/yandsearch?text=%D0%B5%D0%BA%D0%BE%D0%BB%D0%BE%D0%B3%D1%96%D1%8F&amp;fp=0&amp;pos=23&amp;uinfo=ww-1349-wh-673-fw-1124-fh-467-pd-1&amp;rpt=simage&amp;img_url=http%3A%2F%2Fimg-2003-10.photosight.ru%2F26%2F332085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ua/yandsearch?tld=ua&amp;p=4&amp;text=%D0%B0%D0%BD%D1%96%D0%BC%D0%B0%D1%86%D1%96%D1%8F%20%D0%B4%D0%BB%D1%8F%20%D0%BF%D1%80%D0%B5%D0%B7%D0%B5%D0%BD%D1%82%D0%B0%D1%86%D1%96%D1%97&amp;fp=4&amp;pos=141&amp;uinfo=ww-1349-wh-673-fw-1124-fh-467-pd-1&amp;rpt=simage&amp;img_url=http%3A%2F%2Fusers.atw.hu%2Fk500i%2Fk500i_download_animations_villam2.gif" TargetMode="Externa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images.yandex.ua/yandsearch?text=%D0%B5%D0%BA%D0%BE%D0%BB%D0%BE%D0%B3%D1%96%D1%8F&amp;fp=0&amp;pos=27&amp;uinfo=ww-1349-wh-673-fw-1124-fh-467-pd-1&amp;rpt=simage&amp;img_url=http%3A%2F%2Fmgyie.ru%2Fimages%2Fstories%2Fstatui%2Fekologyia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4.gif"/><Relationship Id="rId2" Type="http://schemas.openxmlformats.org/officeDocument/2006/relationships/hyperlink" Target="http://images.yandex.ua/yandsearch?tld=ua&amp;p=1&amp;text=%D0%B5%D0%BA%D0%BE%D0%BB%D0%BE%D0%B3%D1%96%D1%8F&amp;fp=1&amp;pos=31&amp;uinfo=ww-1349-wh-673-fw-1124-fh-467-pd-1&amp;rpt=simage&amp;img_url=http%3A%2F%2Fwww.companion.ua%2Fdata%2Ffilestorage%2F0-images%2Fukr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ua/yandsearch?tld=ua&amp;p=3&amp;text=%D0%B0%D0%BD%D1%96%D0%BC%D0%B0%D1%86%D1%96%D1%8F%20%D0%B4%D0%BB%D1%8F%20%D0%BF%D1%80%D0%B5%D0%B7%D0%B5%D0%BD%D1%82%D0%B0%D1%86%D1%96%D1%97&amp;fp=3&amp;pos=103&amp;uinfo=ww-1349-wh-673-fw-1124-fh-467-pd-1&amp;rpt=simage&amp;img_url=http%3A%2F%2Fs17.rimg.info%2Fb5bc131fe9bb04ad61a93cd73ce8e12d.gif" TargetMode="External"/><Relationship Id="rId5" Type="http://schemas.openxmlformats.org/officeDocument/2006/relationships/image" Target="../media/image23.png"/><Relationship Id="rId4" Type="http://schemas.openxmlformats.org/officeDocument/2006/relationships/hyperlink" Target="http://images.yandex.ua/yandsearch?text=%D0%9F%D0%B5%D1%80%D0%B2%D1%96%D1%81%D0%BD%D0%B0%20%D0%BB%D1%8E%D0%B4%D0%B8%D0%BD%D0%B0%20%D0%BC%D0%BE%D0%B3%D0%BB%D0%B0%20%D1%96%D1%81%D1%82%D0%BE%D1%82%D0%BD%D0%BE%20%D1%80%D0%B5%D0%B3%D1%83%D0%BB%D1%8E%D0%B2%D0%B0%D1%82%D0%B8%20%D1%87%D0%B8%D1%81%D0%B5%D0%BB%D1%8C%D0%BD%D1%96%D1%81%D1%82%D1%8C%20&amp;fp=0&amp;pos=20&amp;uinfo=ww-1349-wh-673-fw-1124-fh-467-pd-1&amp;rpt=simage&amp;img_url=http%3A%2F%2Fcs5895.userapi.com%2Fg34689116%2Fa_909df565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hyperlink" Target="http://images.yandex.ua/yandsearch?text=%D0%B4%D1%8F%D0%BA%D1%83%D1%8E%20%D0%B7%D0%B0%20%D1%83%D0%B2%D0%B0%D0%B3%D1%83&amp;fp=0&amp;pos=3&amp;uinfo=ww-1349-wh-673-fw-1124-fh-467-pd-1&amp;rpt=simage&amp;img_url=http%3A%2F%2Fanyamashka.ru%2F_ph%2F44%2F2%2F622734717.gi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ukrainaincognita.com/sites/default/files/u3/1_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24744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dirty="0" err="1">
                <a:solidFill>
                  <a:srgbClr val="FF0000"/>
                </a:solidFill>
                <a:latin typeface="Segoe Script" pitchFamily="34" charset="0"/>
              </a:rPr>
              <a:t>Е</a:t>
            </a:r>
            <a:r>
              <a:rPr lang="ru-RU" sz="5400" dirty="0" err="1" smtClean="0">
                <a:solidFill>
                  <a:srgbClr val="FF0000"/>
                </a:solidFill>
                <a:latin typeface="Segoe Script" pitchFamily="34" charset="0"/>
              </a:rPr>
              <a:t>тапи</a:t>
            </a:r>
            <a:r>
              <a:rPr lang="ru-RU" sz="5400" dirty="0" smtClean="0">
                <a:solidFill>
                  <a:srgbClr val="FF0000"/>
                </a:solidFill>
                <a:latin typeface="Segoe Script" pitchFamily="34" charset="0"/>
              </a:rPr>
              <a:t> </a:t>
            </a:r>
            <a:r>
              <a:rPr lang="ru-RU" sz="5400" dirty="0" err="1" smtClean="0">
                <a:solidFill>
                  <a:srgbClr val="FF0000"/>
                </a:solidFill>
                <a:latin typeface="Segoe Script" pitchFamily="34" charset="0"/>
              </a:rPr>
              <a:t>мисливсько</a:t>
            </a:r>
            <a:r>
              <a:rPr lang="ru-RU" sz="5400" dirty="0" smtClean="0">
                <a:solidFill>
                  <a:srgbClr val="FF0000"/>
                </a:solidFill>
                <a:latin typeface="Segoe Script" pitchFamily="34" charset="0"/>
              </a:rPr>
              <a:t> </a:t>
            </a:r>
            <a:r>
              <a:rPr lang="ru-RU" sz="5400" dirty="0" err="1" smtClean="0">
                <a:solidFill>
                  <a:srgbClr val="FF0000"/>
                </a:solidFill>
                <a:latin typeface="Segoe Script" pitchFamily="34" charset="0"/>
              </a:rPr>
              <a:t>збиральної</a:t>
            </a:r>
            <a:r>
              <a:rPr lang="ru-RU" sz="5400" dirty="0" smtClean="0">
                <a:solidFill>
                  <a:srgbClr val="FF0000"/>
                </a:solidFill>
                <a:latin typeface="Segoe Script" pitchFamily="34" charset="0"/>
              </a:rPr>
              <a:t> </a:t>
            </a:r>
            <a:r>
              <a:rPr lang="ru-RU" sz="5400" dirty="0" err="1" smtClean="0">
                <a:solidFill>
                  <a:srgbClr val="FF0000"/>
                </a:solidFill>
                <a:latin typeface="Segoe Script" pitchFamily="34" charset="0"/>
              </a:rPr>
              <a:t>культури</a:t>
            </a:r>
            <a:endParaRPr lang="ru-RU" sz="5400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96136" y="4869160"/>
            <a:ext cx="2984376" cy="1752600"/>
          </a:xfrm>
        </p:spPr>
        <p:txBody>
          <a:bodyPr/>
          <a:lstStyle/>
          <a:p>
            <a:r>
              <a:rPr lang="uk-UA" dirty="0" smtClean="0"/>
              <a:t>Підготовила </a:t>
            </a:r>
            <a:r>
              <a:rPr lang="uk-UA" dirty="0" err="1" smtClean="0"/>
              <a:t>Йойна</a:t>
            </a:r>
            <a:r>
              <a:rPr lang="uk-UA" dirty="0" smtClean="0"/>
              <a:t> Юлія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stat18.privet.ru/lr/0a2fcd51e0d9baac20e770ce480ed1d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32656"/>
            <a:ext cx="4860032" cy="3096344"/>
          </a:xfrm>
        </p:spPr>
        <p:txBody>
          <a:bodyPr>
            <a:normAutofit fontScale="70000" lnSpcReduction="20000"/>
          </a:bodyPr>
          <a:lstStyle/>
          <a:p>
            <a:r>
              <a:rPr lang="uk-UA" dirty="0"/>
              <a:t>Період </a:t>
            </a:r>
            <a:r>
              <a:rPr lang="uk-UA" dirty="0" err="1"/>
              <a:t>мисливсько</a:t>
            </a:r>
            <a:r>
              <a:rPr lang="uk-UA" dirty="0"/>
              <a:t> – </a:t>
            </a:r>
            <a:r>
              <a:rPr lang="uk-UA" dirty="0" err="1"/>
              <a:t>збиральницької</a:t>
            </a:r>
            <a:r>
              <a:rPr lang="uk-UA" dirty="0"/>
              <a:t>  культури (від палеоліту (2 млн-25-30 тис. років тому) до неоліту (8-4 тис. років тому)). Це період накопичення знань про природу, пристосування людини до природи. У всіх регіонах розселення людей відбувається винищення великих тварин </a:t>
            </a:r>
            <a:r>
              <a:rPr lang="uk-UA" dirty="0" smtClean="0"/>
              <a:t>перша </a:t>
            </a:r>
            <a:r>
              <a:rPr lang="uk-UA" dirty="0"/>
              <a:t>глобальна екологічна </a:t>
            </a:r>
            <a:r>
              <a:rPr lang="uk-UA" dirty="0" smtClean="0"/>
              <a:t>криза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9462" name="Picture 6" descr="http://m.pm-magazin.de/sites/www.pm-magazin.de/files/images/gewalt-steinzeit.previe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005064"/>
            <a:ext cx="3346830" cy="2627016"/>
          </a:xfrm>
          <a:prstGeom prst="rect">
            <a:avLst/>
          </a:prstGeom>
          <a:noFill/>
        </p:spPr>
      </p:pic>
      <p:pic>
        <p:nvPicPr>
          <p:cNvPr id="19464" name="Picture 8" descr="http://www.technologijos.lt/upload/image/n/mokslas/geografija/straipsnis-10837/aurign4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4005064"/>
            <a:ext cx="3291333" cy="2555008"/>
          </a:xfrm>
          <a:prstGeom prst="rect">
            <a:avLst/>
          </a:prstGeom>
          <a:noFill/>
        </p:spPr>
      </p:pic>
      <p:pic>
        <p:nvPicPr>
          <p:cNvPr id="19466" name="Picture 10" descr="http://bilder.gifmania.li/Animierte-Gifs-Liebe/Bilder-Paaren/Gif-Animationen-Romantischen-Jungen/boy-love4.gif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0312" y="332656"/>
            <a:ext cx="1066800" cy="205740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mukachevo.net/Content/img/news/p_39781_1_gallerybi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472"/>
            <a:ext cx="9144000" cy="6826528"/>
          </a:xfrm>
          <a:prstGeom prst="rect">
            <a:avLst/>
          </a:prstGeom>
          <a:noFill/>
        </p:spPr>
      </p:pic>
      <p:pic>
        <p:nvPicPr>
          <p:cNvPr id="21508" name="Picture 4" descr="http://sphotos-f.ak.fbcdn.net/hphotos-ak-ash4/429681_294986867233061_1052183467_n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32656"/>
            <a:ext cx="4536504" cy="2755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0" name="Picture 6" descr="http://www.dijimecmua.com/dergiler/aktuel-arkeoloji/s31/m/68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8104" y="404664"/>
            <a:ext cx="3276600" cy="5832648"/>
          </a:xfrm>
          <a:prstGeom prst="rect">
            <a:avLst/>
          </a:prstGeom>
          <a:noFill/>
        </p:spPr>
      </p:pic>
      <p:pic>
        <p:nvPicPr>
          <p:cNvPr id="21512" name="Picture 8" descr="http://www.snowlineschools.com/departments/EL/6thgrade_files/image043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3429000"/>
            <a:ext cx="5100033" cy="321297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mukachevo.net/Content/img/news/p_34093_1_gallerybi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648"/>
            <a:ext cx="4716016" cy="633670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  </a:t>
            </a:r>
            <a:r>
              <a:rPr lang="ru-RU" sz="3100" dirty="0" smtClean="0">
                <a:solidFill>
                  <a:srgbClr val="FF0000"/>
                </a:solidFill>
                <a:cs typeface="AngsanaUPC" pitchFamily="18" charset="-34"/>
              </a:rPr>
              <a:t>В </a:t>
            </a:r>
            <a:r>
              <a:rPr lang="ru-RU" sz="3100" dirty="0" err="1" smtClean="0">
                <a:solidFill>
                  <a:srgbClr val="FF0000"/>
                </a:solidFill>
                <a:cs typeface="AngsanaUPC" pitchFamily="18" charset="-34"/>
              </a:rPr>
              <a:t>епоху</a:t>
            </a:r>
            <a:r>
              <a:rPr lang="ru-RU" sz="3100" dirty="0" smtClean="0">
                <a:solidFill>
                  <a:srgbClr val="FF0000"/>
                </a:solidFill>
                <a:cs typeface="AngsanaUPC" pitchFamily="18" charset="-34"/>
              </a:rPr>
              <a:t> </a:t>
            </a:r>
            <a:r>
              <a:rPr lang="ru-RU" sz="3100" dirty="0" err="1" smtClean="0">
                <a:solidFill>
                  <a:srgbClr val="FF0000"/>
                </a:solidFill>
                <a:cs typeface="AngsanaUPC" pitchFamily="18" charset="-34"/>
              </a:rPr>
              <a:t>палеоліту</a:t>
            </a:r>
            <a:r>
              <a:rPr lang="ru-RU" sz="3100" dirty="0" smtClean="0">
                <a:solidFill>
                  <a:srgbClr val="FF0000"/>
                </a:solidFill>
                <a:cs typeface="AngsanaUPC" pitchFamily="18" charset="-34"/>
              </a:rPr>
              <a:t> основу </a:t>
            </a:r>
            <a:r>
              <a:rPr lang="ru-RU" sz="3100" dirty="0" err="1" smtClean="0">
                <a:solidFill>
                  <a:srgbClr val="FF0000"/>
                </a:solidFill>
                <a:cs typeface="AngsanaUPC" pitchFamily="18" charset="-34"/>
              </a:rPr>
              <a:t>існування</a:t>
            </a:r>
            <a:r>
              <a:rPr lang="ru-RU" sz="3100" dirty="0" smtClean="0">
                <a:solidFill>
                  <a:srgbClr val="FF0000"/>
                </a:solidFill>
                <a:cs typeface="AngsanaUPC" pitchFamily="18" charset="-34"/>
              </a:rPr>
              <a:t> </a:t>
            </a:r>
            <a:r>
              <a:rPr lang="ru-RU" sz="3100" dirty="0" err="1" smtClean="0">
                <a:solidFill>
                  <a:srgbClr val="FF0000"/>
                </a:solidFill>
                <a:cs typeface="AngsanaUPC" pitchFamily="18" charset="-34"/>
              </a:rPr>
              <a:t>первісного</a:t>
            </a:r>
            <a:r>
              <a:rPr lang="ru-RU" sz="3100" dirty="0" smtClean="0">
                <a:solidFill>
                  <a:srgbClr val="FF0000"/>
                </a:solidFill>
                <a:cs typeface="AngsanaUPC" pitchFamily="18" charset="-34"/>
              </a:rPr>
              <a:t> </a:t>
            </a:r>
            <a:r>
              <a:rPr lang="ru-RU" sz="3100" dirty="0" err="1" smtClean="0">
                <a:solidFill>
                  <a:srgbClr val="FF0000"/>
                </a:solidFill>
                <a:cs typeface="AngsanaUPC" pitchFamily="18" charset="-34"/>
              </a:rPr>
              <a:t>супільства</a:t>
            </a:r>
            <a:r>
              <a:rPr lang="ru-RU" sz="3100" dirty="0" smtClean="0">
                <a:solidFill>
                  <a:srgbClr val="FF0000"/>
                </a:solidFill>
                <a:cs typeface="AngsanaUPC" pitchFamily="18" charset="-34"/>
              </a:rPr>
              <a:t> </a:t>
            </a:r>
            <a:r>
              <a:rPr lang="ru-RU" sz="3100" dirty="0" err="1" smtClean="0">
                <a:solidFill>
                  <a:srgbClr val="FF0000"/>
                </a:solidFill>
                <a:cs typeface="AngsanaUPC" pitchFamily="18" charset="-34"/>
              </a:rPr>
              <a:t>складало</a:t>
            </a:r>
            <a:r>
              <a:rPr lang="ru-RU" sz="3100" dirty="0" smtClean="0">
                <a:solidFill>
                  <a:srgbClr val="FF0000"/>
                </a:solidFill>
                <a:cs typeface="AngsanaUPC" pitchFamily="18" charset="-34"/>
              </a:rPr>
              <a:t> </a:t>
            </a:r>
            <a:r>
              <a:rPr lang="ru-RU" sz="3100" dirty="0" err="1" smtClean="0">
                <a:solidFill>
                  <a:srgbClr val="FF0000"/>
                </a:solidFill>
                <a:cs typeface="AngsanaUPC" pitchFamily="18" charset="-34"/>
              </a:rPr>
              <a:t>мисливство</a:t>
            </a:r>
            <a:r>
              <a:rPr lang="ru-RU" sz="3100" dirty="0" smtClean="0">
                <a:solidFill>
                  <a:srgbClr val="FF0000"/>
                </a:solidFill>
                <a:cs typeface="AngsanaUPC" pitchFamily="18" charset="-34"/>
              </a:rPr>
              <a:t> на </a:t>
            </a:r>
            <a:r>
              <a:rPr lang="ru-RU" sz="3100" dirty="0" err="1" smtClean="0">
                <a:solidFill>
                  <a:srgbClr val="FF0000"/>
                </a:solidFill>
                <a:cs typeface="AngsanaUPC" pitchFamily="18" charset="-34"/>
              </a:rPr>
              <a:t>крупних</a:t>
            </a:r>
            <a:r>
              <a:rPr lang="ru-RU" sz="3100" dirty="0" smtClean="0">
                <a:solidFill>
                  <a:srgbClr val="FF0000"/>
                </a:solidFill>
                <a:cs typeface="AngsanaUPC" pitchFamily="18" charset="-34"/>
              </a:rPr>
              <a:t> </a:t>
            </a:r>
            <a:r>
              <a:rPr lang="ru-RU" sz="3100" dirty="0" err="1" smtClean="0">
                <a:solidFill>
                  <a:srgbClr val="FF0000"/>
                </a:solidFill>
                <a:cs typeface="AngsanaUPC" pitchFamily="18" charset="-34"/>
              </a:rPr>
              <a:t>тварин</a:t>
            </a:r>
            <a:r>
              <a:rPr lang="ru-RU" sz="3100" dirty="0" smtClean="0">
                <a:solidFill>
                  <a:srgbClr val="FF0000"/>
                </a:solidFill>
                <a:cs typeface="AngsanaUPC" pitchFamily="18" charset="-34"/>
              </a:rPr>
              <a:t>, яке </a:t>
            </a:r>
            <a:r>
              <a:rPr lang="ru-RU" sz="3100" dirty="0" err="1" smtClean="0">
                <a:solidFill>
                  <a:srgbClr val="FF0000"/>
                </a:solidFill>
                <a:cs typeface="AngsanaUPC" pitchFamily="18" charset="-34"/>
              </a:rPr>
              <a:t>супроводжувалось</a:t>
            </a:r>
            <a:r>
              <a:rPr lang="ru-RU" sz="3100" dirty="0" smtClean="0">
                <a:solidFill>
                  <a:srgbClr val="FF0000"/>
                </a:solidFill>
                <a:cs typeface="AngsanaUPC" pitchFamily="18" charset="-34"/>
              </a:rPr>
              <a:t> </a:t>
            </a:r>
            <a:r>
              <a:rPr lang="ru-RU" sz="3100" dirty="0" err="1" smtClean="0">
                <a:solidFill>
                  <a:srgbClr val="FF0000"/>
                </a:solidFill>
                <a:cs typeface="AngsanaUPC" pitchFamily="18" charset="-34"/>
              </a:rPr>
              <a:t>збором</a:t>
            </a:r>
            <a:r>
              <a:rPr lang="ru-RU" sz="3100" dirty="0" smtClean="0">
                <a:solidFill>
                  <a:srgbClr val="FF0000"/>
                </a:solidFill>
                <a:cs typeface="AngsanaUPC" pitchFamily="18" charset="-34"/>
              </a:rPr>
              <a:t> комах, </a:t>
            </a:r>
            <a:r>
              <a:rPr lang="ru-RU" sz="3100" dirty="0" err="1" smtClean="0">
                <a:solidFill>
                  <a:srgbClr val="FF0000"/>
                </a:solidFill>
                <a:cs typeface="AngsanaUPC" pitchFamily="18" charset="-34"/>
              </a:rPr>
              <a:t>молюсків</a:t>
            </a:r>
            <a:r>
              <a:rPr lang="ru-RU" sz="3100" dirty="0" smtClean="0">
                <a:solidFill>
                  <a:srgbClr val="FF0000"/>
                </a:solidFill>
                <a:cs typeface="AngsanaUPC" pitchFamily="18" charset="-34"/>
              </a:rPr>
              <a:t>, </a:t>
            </a:r>
            <a:r>
              <a:rPr lang="ru-RU" sz="3100" dirty="0" err="1" smtClean="0">
                <a:solidFill>
                  <a:srgbClr val="FF0000"/>
                </a:solidFill>
                <a:cs typeface="AngsanaUPC" pitchFamily="18" charset="-34"/>
              </a:rPr>
              <a:t>рослинної</a:t>
            </a:r>
            <a:r>
              <a:rPr lang="ru-RU" sz="3100" dirty="0" smtClean="0">
                <a:solidFill>
                  <a:srgbClr val="FF0000"/>
                </a:solidFill>
                <a:cs typeface="AngsanaUPC" pitchFamily="18" charset="-34"/>
              </a:rPr>
              <a:t> </a:t>
            </a:r>
            <a:r>
              <a:rPr lang="ru-RU" sz="3100" dirty="0" err="1" smtClean="0">
                <a:solidFill>
                  <a:srgbClr val="FF0000"/>
                </a:solidFill>
                <a:cs typeface="AngsanaUPC" pitchFamily="18" charset="-34"/>
              </a:rPr>
              <a:t>їжі</a:t>
            </a:r>
            <a:r>
              <a:rPr lang="ru-RU" sz="3100" dirty="0" smtClean="0">
                <a:solidFill>
                  <a:srgbClr val="FF0000"/>
                </a:solidFill>
                <a:cs typeface="AngsanaUPC" pitchFamily="18" charset="-34"/>
              </a:rPr>
              <a:t> </a:t>
            </a:r>
            <a:r>
              <a:rPr lang="ru-RU" sz="3100" dirty="0" err="1" smtClean="0">
                <a:solidFill>
                  <a:srgbClr val="FF0000"/>
                </a:solidFill>
                <a:cs typeface="AngsanaUPC" pitchFamily="18" charset="-34"/>
              </a:rPr>
              <a:t>і</a:t>
            </a:r>
            <a:r>
              <a:rPr lang="ru-RU" sz="3100" dirty="0" smtClean="0">
                <a:solidFill>
                  <a:srgbClr val="FF0000"/>
                </a:solidFill>
                <a:cs typeface="AngsanaUPC" pitchFamily="18" charset="-34"/>
              </a:rPr>
              <a:t> т .</a:t>
            </a:r>
            <a:r>
              <a:rPr lang="ru-RU" sz="3100" dirty="0" err="1" smtClean="0">
                <a:solidFill>
                  <a:srgbClr val="FF0000"/>
                </a:solidFill>
                <a:cs typeface="AngsanaUPC" pitchFamily="18" charset="-34"/>
              </a:rPr>
              <a:t>і</a:t>
            </a:r>
            <a:r>
              <a:rPr lang="ru-RU" sz="3100" dirty="0" smtClean="0">
                <a:solidFill>
                  <a:srgbClr val="FF0000"/>
                </a:solidFill>
                <a:cs typeface="AngsanaUPC" pitchFamily="18" charset="-34"/>
              </a:rPr>
              <a:t>. </a:t>
            </a:r>
            <a:r>
              <a:rPr lang="ru-RU" sz="3100" dirty="0" err="1" smtClean="0">
                <a:solidFill>
                  <a:srgbClr val="FF0000"/>
                </a:solidFill>
                <a:cs typeface="AngsanaUPC" pitchFamily="18" charset="-34"/>
              </a:rPr>
              <a:t>Первісна</a:t>
            </a:r>
            <a:r>
              <a:rPr lang="ru-RU" sz="3100" dirty="0" smtClean="0">
                <a:solidFill>
                  <a:srgbClr val="FF0000"/>
                </a:solidFill>
                <a:cs typeface="AngsanaUPC" pitchFamily="18" charset="-34"/>
              </a:rPr>
              <a:t> </a:t>
            </a:r>
            <a:r>
              <a:rPr lang="ru-RU" sz="3100" dirty="0" err="1" smtClean="0">
                <a:solidFill>
                  <a:srgbClr val="FF0000"/>
                </a:solidFill>
                <a:cs typeface="AngsanaUPC" pitchFamily="18" charset="-34"/>
              </a:rPr>
              <a:t>людина</a:t>
            </a:r>
            <a:r>
              <a:rPr lang="ru-RU" sz="3100" dirty="0" smtClean="0">
                <a:solidFill>
                  <a:srgbClr val="FF0000"/>
                </a:solidFill>
                <a:cs typeface="AngsanaUPC" pitchFamily="18" charset="-34"/>
              </a:rPr>
              <a:t> брала </a:t>
            </a:r>
            <a:r>
              <a:rPr lang="ru-RU" sz="3100" dirty="0" err="1" smtClean="0">
                <a:solidFill>
                  <a:srgbClr val="FF0000"/>
                </a:solidFill>
                <a:cs typeface="AngsanaUPC" pitchFamily="18" charset="-34"/>
              </a:rPr>
              <a:t>від</a:t>
            </a:r>
            <a:r>
              <a:rPr lang="ru-RU" sz="3100" dirty="0" smtClean="0">
                <a:solidFill>
                  <a:srgbClr val="FF0000"/>
                </a:solidFill>
                <a:cs typeface="AngsanaUPC" pitchFamily="18" charset="-34"/>
              </a:rPr>
              <a:t> </a:t>
            </a:r>
            <a:r>
              <a:rPr lang="ru-RU" sz="3100" dirty="0" err="1" smtClean="0">
                <a:solidFill>
                  <a:srgbClr val="FF0000"/>
                </a:solidFill>
                <a:cs typeface="AngsanaUPC" pitchFamily="18" charset="-34"/>
              </a:rPr>
              <a:t>природи</a:t>
            </a:r>
            <a:r>
              <a:rPr lang="ru-RU" sz="3100" dirty="0" smtClean="0">
                <a:solidFill>
                  <a:srgbClr val="FF0000"/>
                </a:solidFill>
                <a:cs typeface="AngsanaUPC" pitchFamily="18" charset="-34"/>
              </a:rPr>
              <a:t> </a:t>
            </a:r>
            <a:r>
              <a:rPr lang="ru-RU" sz="3100" dirty="0" err="1" smtClean="0">
                <a:solidFill>
                  <a:srgbClr val="FF0000"/>
                </a:solidFill>
                <a:cs typeface="AngsanaUPC" pitchFamily="18" charset="-34"/>
              </a:rPr>
              <a:t>рівно</a:t>
            </a:r>
            <a:r>
              <a:rPr lang="ru-RU" sz="3100" dirty="0" smtClean="0">
                <a:solidFill>
                  <a:srgbClr val="FF0000"/>
                </a:solidFill>
                <a:cs typeface="AngsanaUPC" pitchFamily="18" charset="-34"/>
              </a:rPr>
              <a:t> </a:t>
            </a:r>
            <a:r>
              <a:rPr lang="ru-RU" sz="3100" dirty="0" err="1" smtClean="0">
                <a:solidFill>
                  <a:srgbClr val="FF0000"/>
                </a:solidFill>
                <a:cs typeface="AngsanaUPC" pitchFamily="18" charset="-34"/>
              </a:rPr>
              <a:t>стільки</a:t>
            </a:r>
            <a:r>
              <a:rPr lang="ru-RU" sz="3100" dirty="0" smtClean="0">
                <a:solidFill>
                  <a:srgbClr val="FF0000"/>
                </a:solidFill>
                <a:cs typeface="AngsanaUPC" pitchFamily="18" charset="-34"/>
              </a:rPr>
              <a:t>, </a:t>
            </a:r>
            <a:r>
              <a:rPr lang="ru-RU" sz="3100" dirty="0" err="1" smtClean="0">
                <a:solidFill>
                  <a:srgbClr val="FF0000"/>
                </a:solidFill>
                <a:cs typeface="AngsanaUPC" pitchFamily="18" charset="-34"/>
              </a:rPr>
              <a:t>скільки</a:t>
            </a:r>
            <a:r>
              <a:rPr lang="ru-RU" sz="3100" dirty="0" smtClean="0">
                <a:solidFill>
                  <a:srgbClr val="FF0000"/>
                </a:solidFill>
                <a:cs typeface="AngsanaUPC" pitchFamily="18" charset="-34"/>
              </a:rPr>
              <a:t> </a:t>
            </a:r>
            <a:r>
              <a:rPr lang="ru-RU" sz="3100" dirty="0" err="1" smtClean="0">
                <a:solidFill>
                  <a:srgbClr val="FF0000"/>
                </a:solidFill>
                <a:cs typeface="AngsanaUPC" pitchFamily="18" charset="-34"/>
              </a:rPr>
              <a:t>було</a:t>
            </a:r>
            <a:r>
              <a:rPr lang="ru-RU" sz="3100" dirty="0" smtClean="0">
                <a:solidFill>
                  <a:srgbClr val="FF0000"/>
                </a:solidFill>
                <a:cs typeface="AngsanaUPC" pitchFamily="18" charset="-34"/>
              </a:rPr>
              <a:t> </a:t>
            </a:r>
            <a:r>
              <a:rPr lang="ru-RU" sz="3100" dirty="0" err="1" smtClean="0">
                <a:solidFill>
                  <a:srgbClr val="FF0000"/>
                </a:solidFill>
                <a:cs typeface="AngsanaUPC" pitchFamily="18" charset="-34"/>
              </a:rPr>
              <a:t>необхідно</a:t>
            </a:r>
            <a:r>
              <a:rPr lang="ru-RU" sz="3100" dirty="0" smtClean="0">
                <a:solidFill>
                  <a:srgbClr val="FF0000"/>
                </a:solidFill>
                <a:cs typeface="AngsanaUPC" pitchFamily="18" charset="-34"/>
              </a:rPr>
              <a:t> для </a:t>
            </a:r>
            <a:r>
              <a:rPr lang="ru-RU" sz="3100" dirty="0" err="1" smtClean="0">
                <a:solidFill>
                  <a:srgbClr val="FF0000"/>
                </a:solidFill>
                <a:cs typeface="AngsanaUPC" pitchFamily="18" charset="-34"/>
              </a:rPr>
              <a:t>забезпечення</a:t>
            </a:r>
            <a:r>
              <a:rPr lang="ru-RU" sz="3100" dirty="0" smtClean="0">
                <a:solidFill>
                  <a:srgbClr val="FF0000"/>
                </a:solidFill>
                <a:cs typeface="AngsanaUPC" pitchFamily="18" charset="-34"/>
              </a:rPr>
              <a:t> </a:t>
            </a:r>
            <a:r>
              <a:rPr lang="ru-RU" sz="3100" dirty="0" err="1" smtClean="0">
                <a:solidFill>
                  <a:srgbClr val="FF0000"/>
                </a:solidFill>
                <a:cs typeface="AngsanaUPC" pitchFamily="18" charset="-34"/>
              </a:rPr>
              <a:t>її</a:t>
            </a:r>
            <a:r>
              <a:rPr lang="ru-RU" sz="3100" dirty="0" smtClean="0">
                <a:solidFill>
                  <a:srgbClr val="FF0000"/>
                </a:solidFill>
                <a:cs typeface="AngsanaUPC" pitchFamily="18" charset="-34"/>
              </a:rPr>
              <a:t> </a:t>
            </a:r>
            <a:r>
              <a:rPr lang="ru-RU" sz="3100" dirty="0" err="1" smtClean="0">
                <a:solidFill>
                  <a:srgbClr val="FF0000"/>
                </a:solidFill>
                <a:cs typeface="AngsanaUPC" pitchFamily="18" charset="-34"/>
              </a:rPr>
              <a:t>харчування.Важливим</a:t>
            </a:r>
            <a:r>
              <a:rPr lang="ru-RU" sz="3100" dirty="0" smtClean="0">
                <a:solidFill>
                  <a:srgbClr val="FF0000"/>
                </a:solidFill>
                <a:cs typeface="AngsanaUPC" pitchFamily="18" charset="-34"/>
              </a:rPr>
              <a:t> </a:t>
            </a:r>
            <a:r>
              <a:rPr lang="ru-RU" sz="3100" dirty="0" err="1" smtClean="0">
                <a:solidFill>
                  <a:srgbClr val="FF0000"/>
                </a:solidFill>
                <a:cs typeface="AngsanaUPC" pitchFamily="18" charset="-34"/>
              </a:rPr>
              <a:t>чинником</a:t>
            </a:r>
            <a:r>
              <a:rPr lang="ru-RU" sz="3100" dirty="0" smtClean="0">
                <a:solidFill>
                  <a:srgbClr val="FF0000"/>
                </a:solidFill>
                <a:cs typeface="AngsanaUPC" pitchFamily="18" charset="-34"/>
              </a:rPr>
              <a:t> </a:t>
            </a:r>
            <a:r>
              <a:rPr lang="ru-RU" sz="3100" dirty="0" err="1" smtClean="0">
                <a:solidFill>
                  <a:srgbClr val="FF0000"/>
                </a:solidFill>
                <a:cs typeface="AngsanaUPC" pitchFamily="18" charset="-34"/>
              </a:rPr>
              <a:t>відділення</a:t>
            </a:r>
            <a:r>
              <a:rPr lang="ru-RU" sz="3100" dirty="0" smtClean="0">
                <a:solidFill>
                  <a:srgbClr val="FF0000"/>
                </a:solidFill>
                <a:cs typeface="AngsanaUPC" pitchFamily="18" charset="-34"/>
              </a:rPr>
              <a:t> </a:t>
            </a:r>
            <a:r>
              <a:rPr lang="ru-RU" sz="3100" dirty="0" err="1" smtClean="0">
                <a:solidFill>
                  <a:srgbClr val="FF0000"/>
                </a:solidFill>
                <a:cs typeface="AngsanaUPC" pitchFamily="18" charset="-34"/>
              </a:rPr>
              <a:t>людини</a:t>
            </a:r>
            <a:r>
              <a:rPr lang="ru-RU" sz="3100" dirty="0" smtClean="0">
                <a:solidFill>
                  <a:srgbClr val="FF0000"/>
                </a:solidFill>
                <a:cs typeface="AngsanaUPC" pitchFamily="18" charset="-34"/>
              </a:rPr>
              <a:t> </a:t>
            </a:r>
            <a:r>
              <a:rPr lang="ru-RU" sz="3100" dirty="0" err="1" smtClean="0">
                <a:solidFill>
                  <a:srgbClr val="FF0000"/>
                </a:solidFill>
                <a:cs typeface="AngsanaUPC" pitchFamily="18" charset="-34"/>
              </a:rPr>
              <a:t>від</a:t>
            </a:r>
            <a:r>
              <a:rPr lang="ru-RU" sz="3100" dirty="0" smtClean="0">
                <a:solidFill>
                  <a:srgbClr val="FF0000"/>
                </a:solidFill>
                <a:cs typeface="AngsanaUPC" pitchFamily="18" charset="-34"/>
              </a:rPr>
              <a:t> </a:t>
            </a:r>
            <a:r>
              <a:rPr lang="ru-RU" sz="3100" dirty="0" err="1" smtClean="0">
                <a:solidFill>
                  <a:srgbClr val="FF0000"/>
                </a:solidFill>
                <a:cs typeface="AngsanaUPC" pitchFamily="18" charset="-34"/>
              </a:rPr>
              <a:t>еволюції</a:t>
            </a:r>
            <a:r>
              <a:rPr lang="ru-RU" sz="3100" dirty="0" smtClean="0">
                <a:solidFill>
                  <a:srgbClr val="FF0000"/>
                </a:solidFill>
                <a:cs typeface="AngsanaUPC" pitchFamily="18" charset="-34"/>
              </a:rPr>
              <a:t> </a:t>
            </a:r>
            <a:r>
              <a:rPr lang="ru-RU" sz="3100" dirty="0" err="1" smtClean="0">
                <a:solidFill>
                  <a:srgbClr val="FF0000"/>
                </a:solidFill>
                <a:cs typeface="AngsanaUPC" pitchFamily="18" charset="-34"/>
              </a:rPr>
              <a:t>тваринного</a:t>
            </a:r>
            <a:r>
              <a:rPr lang="ru-RU" sz="3100" dirty="0" smtClean="0">
                <a:solidFill>
                  <a:srgbClr val="FF0000"/>
                </a:solidFill>
                <a:cs typeface="AngsanaUPC" pitchFamily="18" charset="-34"/>
              </a:rPr>
              <a:t> </a:t>
            </a:r>
            <a:r>
              <a:rPr lang="ru-RU" sz="3100" dirty="0" err="1" smtClean="0">
                <a:solidFill>
                  <a:srgbClr val="FF0000"/>
                </a:solidFill>
                <a:cs typeface="AngsanaUPC" pitchFamily="18" charset="-34"/>
              </a:rPr>
              <a:t>світу</a:t>
            </a:r>
            <a:r>
              <a:rPr lang="ru-RU" sz="3100" dirty="0" smtClean="0">
                <a:solidFill>
                  <a:srgbClr val="FF0000"/>
                </a:solidFill>
                <a:cs typeface="AngsanaUPC" pitchFamily="18" charset="-34"/>
              </a:rPr>
              <a:t> став </a:t>
            </a:r>
            <a:r>
              <a:rPr lang="ru-RU" sz="3100" dirty="0" err="1" smtClean="0">
                <a:solidFill>
                  <a:srgbClr val="FF0000"/>
                </a:solidFill>
                <a:cs typeface="AngsanaUPC" pitchFamily="18" charset="-34"/>
              </a:rPr>
              <a:t>перехід</a:t>
            </a:r>
            <a:r>
              <a:rPr lang="ru-RU" sz="3100" dirty="0" smtClean="0">
                <a:solidFill>
                  <a:srgbClr val="FF0000"/>
                </a:solidFill>
                <a:cs typeface="AngsanaUPC" pitchFamily="18" charset="-34"/>
              </a:rPr>
              <a:t> до </a:t>
            </a:r>
            <a:r>
              <a:rPr lang="ru-RU" sz="3100" dirty="0" err="1" smtClean="0">
                <a:solidFill>
                  <a:srgbClr val="FF0000"/>
                </a:solidFill>
                <a:cs typeface="AngsanaUPC" pitchFamily="18" charset="-34"/>
              </a:rPr>
              <a:t>виготовлення</a:t>
            </a:r>
            <a:r>
              <a:rPr lang="ru-RU" sz="3100" dirty="0" smtClean="0">
                <a:solidFill>
                  <a:srgbClr val="FF0000"/>
                </a:solidFill>
                <a:cs typeface="AngsanaUPC" pitchFamily="18" charset="-34"/>
              </a:rPr>
              <a:t> </a:t>
            </a:r>
            <a:r>
              <a:rPr lang="ru-RU" sz="3100" dirty="0" err="1" smtClean="0">
                <a:solidFill>
                  <a:srgbClr val="FF0000"/>
                </a:solidFill>
                <a:cs typeface="AngsanaUPC" pitchFamily="18" charset="-34"/>
              </a:rPr>
              <a:t>і</a:t>
            </a:r>
            <a:r>
              <a:rPr lang="ru-RU" sz="3100" dirty="0" smtClean="0">
                <a:solidFill>
                  <a:srgbClr val="FF0000"/>
                </a:solidFill>
                <a:cs typeface="AngsanaUPC" pitchFamily="18" charset="-34"/>
              </a:rPr>
              <a:t> систематичного </a:t>
            </a:r>
            <a:r>
              <a:rPr lang="ru-RU" sz="3100" dirty="0" err="1" smtClean="0">
                <a:solidFill>
                  <a:srgbClr val="FF0000"/>
                </a:solidFill>
                <a:cs typeface="AngsanaUPC" pitchFamily="18" charset="-34"/>
              </a:rPr>
              <a:t>використання</a:t>
            </a:r>
            <a:r>
              <a:rPr lang="ru-RU" sz="3100" dirty="0" smtClean="0">
                <a:solidFill>
                  <a:srgbClr val="FF0000"/>
                </a:solidFill>
                <a:cs typeface="AngsanaUPC" pitchFamily="18" charset="-34"/>
              </a:rPr>
              <a:t> </a:t>
            </a:r>
            <a:r>
              <a:rPr lang="ru-RU" sz="3100" dirty="0" err="1" smtClean="0">
                <a:solidFill>
                  <a:srgbClr val="FF0000"/>
                </a:solidFill>
                <a:cs typeface="AngsanaUPC" pitchFamily="18" charset="-34"/>
              </a:rPr>
              <a:t>знарядь</a:t>
            </a:r>
            <a:r>
              <a:rPr lang="ru-RU" sz="3100" dirty="0" smtClean="0">
                <a:solidFill>
                  <a:srgbClr val="FF0000"/>
                </a:solidFill>
                <a:cs typeface="AngsanaUPC" pitchFamily="18" charset="-34"/>
              </a:rPr>
              <a:t> </a:t>
            </a:r>
            <a:r>
              <a:rPr lang="ru-RU" sz="3100" dirty="0" err="1" smtClean="0">
                <a:solidFill>
                  <a:srgbClr val="FF0000"/>
                </a:solidFill>
                <a:cs typeface="AngsanaUPC" pitchFamily="18" charset="-34"/>
              </a:rPr>
              <a:t>мисливства</a:t>
            </a:r>
            <a:r>
              <a:rPr lang="ru-RU" sz="3100" dirty="0" smtClean="0">
                <a:solidFill>
                  <a:srgbClr val="FF0000"/>
                </a:solidFill>
                <a:cs typeface="AngsanaUPC" pitchFamily="18" charset="-34"/>
              </a:rPr>
              <a:t> </a:t>
            </a:r>
            <a:r>
              <a:rPr lang="ru-RU" sz="3100" dirty="0" err="1" smtClean="0">
                <a:solidFill>
                  <a:srgbClr val="FF0000"/>
                </a:solidFill>
                <a:cs typeface="AngsanaUPC" pitchFamily="18" charset="-34"/>
              </a:rPr>
              <a:t>і</a:t>
            </a:r>
            <a:r>
              <a:rPr lang="ru-RU" sz="3100" dirty="0" smtClean="0">
                <a:solidFill>
                  <a:srgbClr val="FF0000"/>
                </a:solidFill>
                <a:cs typeface="AngsanaUPC" pitchFamily="18" charset="-34"/>
              </a:rPr>
              <a:t> </a:t>
            </a:r>
            <a:r>
              <a:rPr lang="ru-RU" sz="3100" dirty="0" err="1" smtClean="0">
                <a:solidFill>
                  <a:srgbClr val="FF0000"/>
                </a:solidFill>
                <a:cs typeface="AngsanaUPC" pitchFamily="18" charset="-34"/>
              </a:rPr>
              <a:t>праці</a:t>
            </a:r>
            <a:r>
              <a:rPr lang="ru-RU" sz="3100" dirty="0" smtClean="0">
                <a:solidFill>
                  <a:srgbClr val="FF0000"/>
                </a:solidFill>
                <a:cs typeface="AngsanaUPC" pitchFamily="18" charset="-34"/>
              </a:rPr>
              <a:t>.</a:t>
            </a:r>
            <a:endParaRPr lang="ru-RU" sz="3100" dirty="0">
              <a:solidFill>
                <a:srgbClr val="FF0000"/>
              </a:solidFill>
              <a:cs typeface="AngsanaUPC" pitchFamily="18" charset="-34"/>
            </a:endParaRPr>
          </a:p>
        </p:txBody>
      </p:sp>
      <p:pic>
        <p:nvPicPr>
          <p:cNvPr id="14340" name="Picture 4" descr="http://fishgid.ru/sites/default/files/i/2013/02/07/7a604444a2e26898c6c7524370ae6a1b.jpg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5508104" y="3212976"/>
            <a:ext cx="3455709" cy="3384376"/>
          </a:xfrm>
          <a:prstGeom prst="rect">
            <a:avLst/>
          </a:prstGeom>
          <a:noFill/>
        </p:spPr>
      </p:pic>
      <p:pic>
        <p:nvPicPr>
          <p:cNvPr id="7" name="Picture 6" descr="IMG_0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404664"/>
            <a:ext cx="3131840" cy="263691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v3wall.com/wallpaper/medium/0910/medium_2009101906153929976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0"/>
            <a:ext cx="7139136" cy="3484984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ножі</a:t>
            </a:r>
            <a:r>
              <a:rPr lang="ru-RU" dirty="0" smtClean="0"/>
              <a:t>, пилки, сверла, скребла, рубила, молотки. Для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 </a:t>
            </a:r>
            <a:r>
              <a:rPr lang="ru-RU" dirty="0" err="1" smtClean="0"/>
              <a:t>використовувався</a:t>
            </a:r>
            <a:r>
              <a:rPr lang="ru-RU" dirty="0" smtClean="0"/>
              <a:t> </a:t>
            </a:r>
            <a:r>
              <a:rPr lang="ru-RU" dirty="0" err="1" smtClean="0"/>
              <a:t>кремінь</a:t>
            </a:r>
            <a:r>
              <a:rPr lang="ru-RU" dirty="0" smtClean="0"/>
              <a:t>, кварц, </a:t>
            </a:r>
            <a:r>
              <a:rPr lang="ru-RU" dirty="0" err="1" smtClean="0"/>
              <a:t>гірський</a:t>
            </a:r>
            <a:r>
              <a:rPr lang="ru-RU" dirty="0" smtClean="0"/>
              <a:t> </a:t>
            </a:r>
            <a:r>
              <a:rPr lang="ru-RU" dirty="0" err="1" smtClean="0"/>
              <a:t>кришталь</a:t>
            </a:r>
            <a:r>
              <a:rPr lang="ru-RU" dirty="0" smtClean="0"/>
              <a:t>, </a:t>
            </a:r>
            <a:r>
              <a:rPr lang="ru-RU" dirty="0" err="1" smtClean="0"/>
              <a:t>вулканічна</a:t>
            </a:r>
            <a:r>
              <a:rPr lang="ru-RU" dirty="0" smtClean="0"/>
              <a:t> лава. </a:t>
            </a:r>
            <a:r>
              <a:rPr lang="ru-RU" dirty="0" err="1" smtClean="0"/>
              <a:t>Техніка</a:t>
            </a:r>
            <a:r>
              <a:rPr lang="ru-RU" dirty="0" smtClean="0"/>
              <a:t> </a:t>
            </a:r>
            <a:r>
              <a:rPr lang="ru-RU" dirty="0" err="1" smtClean="0"/>
              <a:t>виготовленн</a:t>
            </a:r>
            <a:r>
              <a:rPr lang="ru-RU" dirty="0" smtClean="0"/>
              <a:t> </a:t>
            </a:r>
            <a:r>
              <a:rPr lang="ru-RU" dirty="0" err="1" smtClean="0"/>
              <a:t>знарядь</a:t>
            </a:r>
            <a:r>
              <a:rPr lang="ru-RU" dirty="0" smtClean="0"/>
              <a:t> </a:t>
            </a:r>
            <a:r>
              <a:rPr lang="ru-RU" dirty="0" err="1" smtClean="0"/>
              <a:t>поступово</a:t>
            </a:r>
            <a:r>
              <a:rPr lang="ru-RU" dirty="0" smtClean="0"/>
              <a:t> </a:t>
            </a:r>
            <a:r>
              <a:rPr lang="ru-RU" dirty="0" err="1" smtClean="0"/>
              <a:t>вдосконалювалась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5364" name="Picture 4" descr="http://900igr.net/datai/biologija/Pervobytnoe-obschestvo/0041-035-Verojatno-oni-byli-pervymi-ljudmi-nauchivshimisja-delat-igly-i-shi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212976"/>
            <a:ext cx="3699897" cy="3440039"/>
          </a:xfrm>
          <a:prstGeom prst="rect">
            <a:avLst/>
          </a:prstGeom>
          <a:noFill/>
        </p:spPr>
      </p:pic>
      <p:pic>
        <p:nvPicPr>
          <p:cNvPr id="15366" name="Picture 6" descr="http://smiles24.ru/data/smiles/anime-knigi-127.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5905500"/>
            <a:ext cx="1428750" cy="9525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vsluh.ru/system/post_images/original/236/236089/%D0%9C%D0%BE%D0%BD%D0%B8%D1%82%D0%BE%D1%80%D0%B8%D0%BD%D0%B3.jpg?131702812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166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332656"/>
            <a:ext cx="4788024" cy="6525344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>
                <a:solidFill>
                  <a:srgbClr val="00B0F0"/>
                </a:solidFill>
              </a:rPr>
              <a:t>Важливою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відмінністю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між</a:t>
            </a:r>
            <a:r>
              <a:rPr lang="ru-RU" dirty="0" smtClean="0">
                <a:solidFill>
                  <a:srgbClr val="00B0F0"/>
                </a:solidFill>
              </a:rPr>
              <a:t> людьми </a:t>
            </a:r>
            <a:r>
              <a:rPr lang="ru-RU" dirty="0" err="1" smtClean="0">
                <a:solidFill>
                  <a:srgbClr val="00B0F0"/>
                </a:solidFill>
              </a:rPr>
              <a:t>і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іншими</a:t>
            </a:r>
            <a:r>
              <a:rPr lang="ru-RU" dirty="0" smtClean="0">
                <a:solidFill>
                  <a:srgbClr val="00B0F0"/>
                </a:solidFill>
              </a:rPr>
              <a:t> видами </a:t>
            </a:r>
            <a:r>
              <a:rPr lang="ru-RU" dirty="0" err="1" smtClean="0">
                <a:solidFill>
                  <a:srgbClr val="00B0F0"/>
                </a:solidFill>
              </a:rPr>
              <a:t>тварин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було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використання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вогню</a:t>
            </a:r>
            <a:r>
              <a:rPr lang="ru-RU" dirty="0" smtClean="0">
                <a:solidFill>
                  <a:srgbClr val="00B0F0"/>
                </a:solidFill>
              </a:rPr>
              <a:t>. </a:t>
            </a:r>
            <a:r>
              <a:rPr lang="ru-RU" dirty="0" err="1" smtClean="0">
                <a:solidFill>
                  <a:srgbClr val="00B0F0"/>
                </a:solidFill>
              </a:rPr>
              <a:t>Спеціалісти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вважають</a:t>
            </a:r>
            <a:r>
              <a:rPr lang="ru-RU" dirty="0" smtClean="0">
                <a:solidFill>
                  <a:srgbClr val="00B0F0"/>
                </a:solidFill>
              </a:rPr>
              <a:t>, </a:t>
            </a:r>
            <a:r>
              <a:rPr lang="ru-RU" dirty="0" err="1" smtClean="0">
                <a:solidFill>
                  <a:srgbClr val="00B0F0"/>
                </a:solidFill>
              </a:rPr>
              <a:t>що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близько</a:t>
            </a:r>
            <a:r>
              <a:rPr lang="ru-RU" dirty="0" smtClean="0">
                <a:solidFill>
                  <a:srgbClr val="00B0F0"/>
                </a:solidFill>
              </a:rPr>
              <a:t> 300 тис. </a:t>
            </a:r>
            <a:r>
              <a:rPr lang="ru-RU" dirty="0" err="1" smtClean="0">
                <a:solidFill>
                  <a:srgbClr val="00B0F0"/>
                </a:solidFill>
              </a:rPr>
              <a:t>років</a:t>
            </a:r>
            <a:r>
              <a:rPr lang="ru-RU" dirty="0" smtClean="0">
                <a:solidFill>
                  <a:srgbClr val="00B0F0"/>
                </a:solidFill>
              </a:rPr>
              <a:t> тому </a:t>
            </a:r>
            <a:r>
              <a:rPr lang="ru-RU" dirty="0" err="1" smtClean="0">
                <a:solidFill>
                  <a:srgbClr val="00B0F0"/>
                </a:solidFill>
              </a:rPr>
              <a:t>людина</a:t>
            </a:r>
            <a:r>
              <a:rPr lang="ru-RU" dirty="0" smtClean="0">
                <a:solidFill>
                  <a:srgbClr val="00B0F0"/>
                </a:solidFill>
              </a:rPr>
              <a:t> почала </a:t>
            </a:r>
            <a:r>
              <a:rPr lang="ru-RU" dirty="0" err="1" smtClean="0">
                <a:solidFill>
                  <a:srgbClr val="00B0F0"/>
                </a:solidFill>
              </a:rPr>
              <a:t>використовувати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вогонь</a:t>
            </a:r>
            <a:r>
              <a:rPr lang="ru-RU" dirty="0" smtClean="0">
                <a:solidFill>
                  <a:srgbClr val="00B0F0"/>
                </a:solidFill>
              </a:rPr>
              <a:t>, </a:t>
            </a:r>
            <a:r>
              <a:rPr lang="ru-RU" dirty="0" err="1" smtClean="0">
                <a:solidFill>
                  <a:srgbClr val="00B0F0"/>
                </a:solidFill>
              </a:rPr>
              <a:t>що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виникав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від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блискавок</a:t>
            </a:r>
            <a:r>
              <a:rPr lang="ru-RU" dirty="0" smtClean="0">
                <a:solidFill>
                  <a:srgbClr val="00B0F0"/>
                </a:solidFill>
              </a:rPr>
              <a:t> та </a:t>
            </a:r>
            <a:r>
              <a:rPr lang="ru-RU" dirty="0" err="1" smtClean="0">
                <a:solidFill>
                  <a:srgbClr val="00B0F0"/>
                </a:solidFill>
              </a:rPr>
              <a:t>інших</a:t>
            </a:r>
            <a:r>
              <a:rPr lang="ru-RU" dirty="0" smtClean="0">
                <a:solidFill>
                  <a:srgbClr val="00B0F0"/>
                </a:solidFill>
              </a:rPr>
              <a:t> причин, а </a:t>
            </a:r>
            <a:r>
              <a:rPr lang="ru-RU" dirty="0" err="1" smtClean="0">
                <a:solidFill>
                  <a:srgbClr val="00B0F0"/>
                </a:solidFill>
              </a:rPr>
              <a:t>близько</a:t>
            </a:r>
            <a:r>
              <a:rPr lang="ru-RU" dirty="0" smtClean="0">
                <a:solidFill>
                  <a:srgbClr val="00B0F0"/>
                </a:solidFill>
              </a:rPr>
              <a:t> 150 тис. </a:t>
            </a:r>
            <a:r>
              <a:rPr lang="ru-RU" dirty="0" err="1" smtClean="0">
                <a:solidFill>
                  <a:srgbClr val="00B0F0"/>
                </a:solidFill>
              </a:rPr>
              <a:t>років</a:t>
            </a:r>
            <a:r>
              <a:rPr lang="ru-RU" dirty="0" smtClean="0">
                <a:solidFill>
                  <a:srgbClr val="00B0F0"/>
                </a:solidFill>
              </a:rPr>
              <a:t> тому </a:t>
            </a:r>
            <a:r>
              <a:rPr lang="ru-RU" dirty="0" err="1" smtClean="0">
                <a:solidFill>
                  <a:srgbClr val="00B0F0"/>
                </a:solidFill>
              </a:rPr>
              <a:t>людина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навчилась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добувати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його</a:t>
            </a:r>
            <a:r>
              <a:rPr lang="ru-RU" dirty="0" smtClean="0">
                <a:solidFill>
                  <a:srgbClr val="00B0F0"/>
                </a:solidFill>
              </a:rPr>
              <a:t>. </a:t>
            </a:r>
            <a:r>
              <a:rPr lang="ru-RU" dirty="0" err="1" smtClean="0">
                <a:solidFill>
                  <a:srgbClr val="00B0F0"/>
                </a:solidFill>
              </a:rPr>
              <a:t>Його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використання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зробило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людину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менш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залежну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від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кліматичних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змін</a:t>
            </a:r>
            <a:r>
              <a:rPr lang="ru-RU" dirty="0" smtClean="0">
                <a:solidFill>
                  <a:srgbClr val="00B0F0"/>
                </a:solidFill>
              </a:rPr>
              <a:t>.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16388" name="Picture 4" descr="http://lib.rus.ec/i/2/294102/i_0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04664"/>
            <a:ext cx="3343755" cy="2699024"/>
          </a:xfrm>
          <a:prstGeom prst="rect">
            <a:avLst/>
          </a:prstGeom>
          <a:noFill/>
        </p:spPr>
      </p:pic>
      <p:pic>
        <p:nvPicPr>
          <p:cNvPr id="16390" name="Picture 6" descr="http://www.polnaja-jenciklopedija.ru/images/stories/ljudi%20nauchilis%20dobyvat%20og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645024"/>
            <a:ext cx="3312368" cy="2750343"/>
          </a:xfrm>
          <a:prstGeom prst="rect">
            <a:avLst/>
          </a:prstGeom>
          <a:noFill/>
        </p:spPr>
      </p:pic>
      <p:pic>
        <p:nvPicPr>
          <p:cNvPr id="16392" name="Picture 8" descr="http://www.spbgu.ru/forums/uploads/av-1894.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332656"/>
            <a:ext cx="1143000" cy="114300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fotokonkurs.ru/uploads/photos/contests/2011/12/13/4/5778d00ec49442c991dbc6e17b64a738/8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3196952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Відходи</a:t>
            </a:r>
            <a:r>
              <a:rPr lang="ru-RU" dirty="0" smtClean="0"/>
              <a:t> </a:t>
            </a:r>
            <a:r>
              <a:rPr lang="ru-RU" dirty="0" err="1" smtClean="0"/>
              <a:t>життєдіяльності</a:t>
            </a:r>
            <a:r>
              <a:rPr lang="ru-RU" dirty="0" smtClean="0"/>
              <a:t> </a:t>
            </a:r>
            <a:r>
              <a:rPr lang="ru-RU" dirty="0" err="1" smtClean="0"/>
              <a:t>первісних</a:t>
            </a:r>
            <a:r>
              <a:rPr lang="ru-RU" dirty="0" smtClean="0"/>
              <a:t> </a:t>
            </a:r>
            <a:r>
              <a:rPr lang="ru-RU" dirty="0" err="1" smtClean="0"/>
              <a:t>мисливців</a:t>
            </a:r>
            <a:r>
              <a:rPr lang="ru-RU" dirty="0" smtClean="0"/>
              <a:t> </a:t>
            </a:r>
            <a:r>
              <a:rPr lang="ru-RU" dirty="0" err="1" smtClean="0"/>
              <a:t>швидко</a:t>
            </a:r>
            <a:r>
              <a:rPr lang="ru-RU" dirty="0" smtClean="0"/>
              <a:t> </a:t>
            </a:r>
            <a:r>
              <a:rPr lang="ru-RU" dirty="0" err="1" smtClean="0"/>
              <a:t>утилізувались</a:t>
            </a:r>
            <a:r>
              <a:rPr lang="ru-RU" dirty="0" smtClean="0"/>
              <a:t> природою. </a:t>
            </a:r>
            <a:r>
              <a:rPr lang="ru-RU" dirty="0" err="1" smtClean="0"/>
              <a:t>Згідно</a:t>
            </a:r>
            <a:r>
              <a:rPr lang="ru-RU" dirty="0" smtClean="0"/>
              <a:t> Б. Прохорову </a:t>
            </a:r>
            <a:r>
              <a:rPr lang="ru-RU" dirty="0" err="1" smtClean="0"/>
              <a:t>загальнорічна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нечистот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в 20 </a:t>
            </a:r>
            <a:r>
              <a:rPr lang="ru-RU" dirty="0" err="1" smtClean="0"/>
              <a:t>осіб</a:t>
            </a:r>
            <a:r>
              <a:rPr lang="ru-RU" dirty="0" smtClean="0"/>
              <a:t> </a:t>
            </a:r>
            <a:r>
              <a:rPr lang="ru-RU" dirty="0" err="1" smtClean="0"/>
              <a:t>складала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10 т.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розсіювалась</a:t>
            </a:r>
            <a:r>
              <a:rPr lang="ru-RU" dirty="0" smtClean="0"/>
              <a:t> по </a:t>
            </a:r>
            <a:r>
              <a:rPr lang="ru-RU" dirty="0" err="1" smtClean="0"/>
              <a:t>території</a:t>
            </a:r>
            <a:r>
              <a:rPr lang="ru-RU" dirty="0" smtClean="0"/>
              <a:t> в 400 км</a:t>
            </a:r>
            <a:r>
              <a:rPr lang="ru-RU" baseline="30000" dirty="0" smtClean="0"/>
              <a:t>2</a:t>
            </a:r>
            <a:r>
              <a:rPr lang="ru-RU" dirty="0" smtClean="0"/>
              <a:t>. За </a:t>
            </a:r>
            <a:r>
              <a:rPr lang="ru-RU" dirty="0" err="1" smtClean="0"/>
              <a:t>своїм</a:t>
            </a:r>
            <a:r>
              <a:rPr lang="ru-RU" dirty="0" smtClean="0"/>
              <a:t> складом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органічні</a:t>
            </a:r>
            <a:r>
              <a:rPr lang="ru-RU" dirty="0" smtClean="0"/>
              <a:t> </a:t>
            </a:r>
            <a:r>
              <a:rPr lang="ru-RU" dirty="0" err="1" smtClean="0"/>
              <a:t>відходи</a:t>
            </a:r>
            <a:r>
              <a:rPr lang="ru-RU" dirty="0" smtClean="0"/>
              <a:t> </a:t>
            </a:r>
            <a:r>
              <a:rPr lang="ru-RU" dirty="0" err="1" smtClean="0"/>
              <a:t>іжі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одежі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звичними</a:t>
            </a:r>
            <a:r>
              <a:rPr lang="ru-RU" dirty="0" smtClean="0"/>
              <a:t> для </a:t>
            </a:r>
            <a:r>
              <a:rPr lang="ru-RU" dirty="0" err="1" smtClean="0"/>
              <a:t>навколишнього</a:t>
            </a:r>
            <a:r>
              <a:rPr lang="ru-RU" dirty="0" smtClean="0"/>
              <a:t> </a:t>
            </a:r>
            <a:r>
              <a:rPr lang="ru-RU" dirty="0" err="1" smtClean="0"/>
              <a:t>середовища</a:t>
            </a:r>
            <a:endParaRPr lang="ru-RU" dirty="0"/>
          </a:p>
        </p:txBody>
      </p:sp>
      <p:pic>
        <p:nvPicPr>
          <p:cNvPr id="17412" name="Picture 4" descr="http://rpp.nashaucheba.ru/pars_docs/refs/84/83455/img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3789040"/>
            <a:ext cx="5184576" cy="269865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ku.img.com.ua/img/forall/b/836/13.jpg?138456579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7153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0"/>
            <a:ext cx="8229600" cy="2636912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Первісна</a:t>
            </a:r>
            <a:r>
              <a:rPr lang="ru-RU" dirty="0" smtClean="0"/>
              <a:t> </a:t>
            </a:r>
            <a:r>
              <a:rPr lang="ru-RU" dirty="0" err="1" smtClean="0"/>
              <a:t>людина</a:t>
            </a:r>
            <a:r>
              <a:rPr lang="ru-RU" dirty="0" smtClean="0"/>
              <a:t> могла </a:t>
            </a:r>
            <a:r>
              <a:rPr lang="ru-RU" dirty="0" err="1" smtClean="0"/>
              <a:t>істотно</a:t>
            </a:r>
            <a:r>
              <a:rPr lang="ru-RU" dirty="0" smtClean="0"/>
              <a:t> </a:t>
            </a:r>
            <a:r>
              <a:rPr lang="ru-RU" dirty="0" err="1" smtClean="0"/>
              <a:t>регулювати</a:t>
            </a:r>
            <a:r>
              <a:rPr lang="ru-RU" dirty="0" smtClean="0"/>
              <a:t> </a:t>
            </a:r>
            <a:r>
              <a:rPr lang="ru-RU" dirty="0" err="1" smtClean="0"/>
              <a:t>чисельність</a:t>
            </a:r>
            <a:r>
              <a:rPr lang="ru-RU" dirty="0" smtClean="0"/>
              <a:t> </a:t>
            </a:r>
            <a:r>
              <a:rPr lang="ru-RU" dirty="0" err="1" smtClean="0"/>
              <a:t>окремих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 </a:t>
            </a:r>
            <a:r>
              <a:rPr lang="ru-RU" dirty="0" err="1" smtClean="0"/>
              <a:t>тварин</a:t>
            </a:r>
            <a:r>
              <a:rPr lang="ru-RU" dirty="0" smtClean="0"/>
              <a:t>, </a:t>
            </a:r>
            <a:r>
              <a:rPr lang="ru-RU" dirty="0" err="1" smtClean="0"/>
              <a:t>рослин</a:t>
            </a:r>
            <a:r>
              <a:rPr lang="ru-RU" dirty="0" smtClean="0"/>
              <a:t>, </a:t>
            </a:r>
            <a:r>
              <a:rPr lang="ru-RU" dirty="0" err="1" smtClean="0"/>
              <a:t>забруднювати</a:t>
            </a:r>
            <a:r>
              <a:rPr lang="ru-RU" dirty="0" smtClean="0"/>
              <a:t> </a:t>
            </a:r>
            <a:r>
              <a:rPr lang="ru-RU" dirty="0" err="1" smtClean="0"/>
              <a:t>продуктамижиттєдіяльності</a:t>
            </a:r>
            <a:r>
              <a:rPr lang="ru-RU" dirty="0" smtClean="0"/>
              <a:t> </a:t>
            </a:r>
            <a:r>
              <a:rPr lang="ru-RU" dirty="0" err="1" smtClean="0"/>
              <a:t>місця</a:t>
            </a:r>
            <a:r>
              <a:rPr lang="ru-RU" dirty="0" smtClean="0"/>
              <a:t> </a:t>
            </a:r>
            <a:r>
              <a:rPr lang="ru-RU" dirty="0" err="1" smtClean="0"/>
              <a:t>свого</a:t>
            </a:r>
            <a:r>
              <a:rPr lang="ru-RU" dirty="0" smtClean="0"/>
              <a:t> </a:t>
            </a:r>
            <a:r>
              <a:rPr lang="ru-RU" dirty="0" err="1" smtClean="0"/>
              <a:t>розселення</a:t>
            </a:r>
            <a:r>
              <a:rPr lang="ru-RU" dirty="0" smtClean="0"/>
              <a:t>. </a:t>
            </a:r>
            <a:r>
              <a:rPr lang="ru-RU" dirty="0" err="1" smtClean="0"/>
              <a:t>Однак</a:t>
            </a:r>
            <a:r>
              <a:rPr lang="ru-RU" dirty="0" smtClean="0"/>
              <a:t> в </a:t>
            </a:r>
            <a:r>
              <a:rPr lang="ru-RU" dirty="0" err="1" smtClean="0"/>
              <a:t>цілому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взаємостосунки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природою носили </a:t>
            </a:r>
            <a:r>
              <a:rPr lang="ru-RU" dirty="0" err="1" smtClean="0"/>
              <a:t>гармонійний</a:t>
            </a:r>
            <a:r>
              <a:rPr lang="ru-RU" dirty="0" smtClean="0"/>
              <a:t> характер</a:t>
            </a:r>
            <a:endParaRPr lang="ru-RU" dirty="0"/>
          </a:p>
        </p:txBody>
      </p:sp>
      <p:pic>
        <p:nvPicPr>
          <p:cNvPr id="18436" name="Picture 4" descr="http://www.saqafa.com/wp-content/uploads/2013/08/usability_11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717032"/>
            <a:ext cx="4032448" cy="2899191"/>
          </a:xfrm>
          <a:prstGeom prst="rect">
            <a:avLst/>
          </a:prstGeom>
          <a:noFill/>
        </p:spPr>
      </p:pic>
      <p:pic>
        <p:nvPicPr>
          <p:cNvPr id="18438" name="Picture 6" descr="http://s17.rimg.info/b5bc131fe9bb04ad61a93cd73ce8e12d.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7704" y="3861048"/>
            <a:ext cx="2088232" cy="250588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031.radikal.ru/1304/b7/ed8898430b2c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8964488" cy="640871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225</Words>
  <Application>Microsoft Office PowerPoint</Application>
  <PresentationFormat>Экран (4:3)</PresentationFormat>
  <Paragraphs>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Етапи мисливсько збиральної культури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13</cp:revision>
  <dcterms:created xsi:type="dcterms:W3CDTF">2014-02-02T14:46:24Z</dcterms:created>
  <dcterms:modified xsi:type="dcterms:W3CDTF">2014-02-02T16:53:21Z</dcterms:modified>
</cp:coreProperties>
</file>