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4509120"/>
            <a:ext cx="7020272" cy="1368152"/>
          </a:xfrm>
          <a:prstGeom prst="roundRect">
            <a:avLst>
              <a:gd name="adj" fmla="val 19705"/>
            </a:avLst>
          </a:prstGeom>
          <a:gradFill>
            <a:gsLst>
              <a:gs pos="0">
                <a:schemeClr val="bg2">
                  <a:tint val="80000"/>
                  <a:satMod val="400000"/>
                  <a:alpha val="67000"/>
                </a:schemeClr>
              </a:gs>
              <a:gs pos="25000">
                <a:schemeClr val="accent2">
                  <a:alpha val="80000"/>
                </a:schemeClr>
              </a:gs>
              <a:gs pos="100000">
                <a:schemeClr val="accent3">
                  <a:alpha val="44000"/>
                </a:schemeClr>
              </a:gs>
            </a:gsLst>
            <a:path path="circle">
              <a:fillToRect l="10000" t="110000" r="1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3645024"/>
            <a:ext cx="6984776" cy="208823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6600" b="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КУЛЬТУРА ЯПОНІЇ</a:t>
            </a:r>
            <a:endParaRPr lang="ru-RU" sz="6600" b="0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7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  <a:noFill/>
        </p:spPr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Кітаґава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Утамаро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(1753 – 1806)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7992888" cy="1656184"/>
          </a:xfrm>
          <a:gradFill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54000"/>
                </a:srgbClr>
              </a:gs>
              <a:gs pos="100000">
                <a:srgbClr val="FF0300">
                  <a:alpha val="38000"/>
                </a:srgbClr>
              </a:gs>
            </a:gsLst>
            <a:lin ang="5400000" scaled="0"/>
          </a:gradFill>
        </p:spPr>
        <p:txBody>
          <a:bodyPr/>
          <a:lstStyle/>
          <a:p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японський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Едо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гравюр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укійо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-е.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Засновник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школи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Кітаґава</a:t>
            </a:r>
            <a:endParaRPr lang="ru-RU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176464" cy="53285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3816424" cy="5184576"/>
          </a:xfrm>
        </p:spPr>
      </p:pic>
    </p:spTree>
    <p:extLst>
      <p:ext uri="{BB962C8B-B14F-4D97-AF65-F5344CB8AC3E}">
        <p14:creationId xmlns:p14="http://schemas.microsoft.com/office/powerpoint/2010/main" val="230648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83768" y="2132856"/>
            <a:ext cx="4104456" cy="1152128"/>
          </a:xfrm>
          <a:prstGeom prst="roundRect">
            <a:avLst/>
          </a:prstGeom>
          <a:gradFill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54000"/>
                </a:srgbClr>
              </a:gs>
              <a:gs pos="100000">
                <a:srgbClr val="FF0300">
                  <a:alpha val="38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305800" cy="1143000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5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4188" y="2204864"/>
            <a:ext cx="8424936" cy="2880320"/>
          </a:xfrm>
          <a:prstGeom prst="roundRect">
            <a:avLst/>
          </a:prstGeom>
          <a:gradFill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54000"/>
                </a:srgbClr>
              </a:gs>
              <a:gs pos="100000">
                <a:srgbClr val="FF0300">
                  <a:alpha val="38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2492896"/>
            <a:ext cx="8146104" cy="237626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Кабукі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один із видів традиційного театру Японії. Являє собою синтез співу, музики, танцю й драми, виконавці використовують складний грим і костюми з потужним символічним навантаженням.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89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2481"/>
            <a:ext cx="770485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36" y="565924"/>
            <a:ext cx="5040560" cy="5959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2481"/>
            <a:ext cx="7704855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36" y="188641"/>
            <a:ext cx="4895524" cy="6336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803299"/>
            <a:ext cx="5715000" cy="527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759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79712" y="2204864"/>
            <a:ext cx="5256584" cy="1368152"/>
          </a:xfrm>
          <a:prstGeom prst="roundRect">
            <a:avLst/>
          </a:prstGeom>
          <a:gradFill>
            <a:gsLst>
              <a:gs pos="0">
                <a:schemeClr val="bg2">
                  <a:tint val="80000"/>
                  <a:satMod val="400000"/>
                  <a:alpha val="67000"/>
                </a:schemeClr>
              </a:gs>
              <a:gs pos="25000">
                <a:schemeClr val="accent2">
                  <a:alpha val="80000"/>
                </a:schemeClr>
              </a:gs>
              <a:gs pos="100000">
                <a:schemeClr val="accent3">
                  <a:alpha val="44000"/>
                </a:schemeClr>
              </a:gs>
            </a:gsLst>
            <a:path path="circle">
              <a:fillToRect l="10000" t="110000" r="1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2348880"/>
            <a:ext cx="4896544" cy="93610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3">
                    <a:lumMod val="75000"/>
                  </a:schemeClr>
                </a:solidFill>
              </a:rPr>
              <a:t>Література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6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2708920"/>
            <a:ext cx="9144000" cy="2088232"/>
          </a:xfrm>
          <a:prstGeom prst="roundRect">
            <a:avLst/>
          </a:prstGeom>
          <a:gradFill>
            <a:gsLst>
              <a:gs pos="0">
                <a:schemeClr val="bg2">
                  <a:tint val="80000"/>
                  <a:satMod val="400000"/>
                  <a:alpha val="44000"/>
                </a:schemeClr>
              </a:gs>
              <a:gs pos="25000">
                <a:schemeClr val="accent2">
                  <a:alpha val="44000"/>
                </a:schemeClr>
              </a:gs>
              <a:gs pos="100000">
                <a:schemeClr val="accent3">
                  <a:alpha val="34000"/>
                </a:schemeClr>
              </a:gs>
            </a:gsLst>
            <a:path path="circle">
              <a:fillToRect l="10000" t="110000" r="1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події у японській літературі середини Х</a:t>
            </a:r>
            <a:r>
              <a:rPr lang="en-US" dirty="0" smtClean="0"/>
              <a:t>VII – XIX c</a:t>
            </a:r>
            <a:r>
              <a:rPr lang="ru-RU" dirty="0" smtClean="0"/>
              <a:t>т.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3140968"/>
            <a:ext cx="8686800" cy="1358828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У</a:t>
            </a:r>
            <a:r>
              <a:rPr lang="uk-UA" sz="2700" dirty="0" smtClean="0"/>
              <a:t> 70-х − 80-х рр. </a:t>
            </a:r>
            <a:r>
              <a:rPr lang="en-US" sz="2700" dirty="0"/>
              <a:t>XIX c</a:t>
            </a:r>
            <a:r>
              <a:rPr lang="uk-UA" sz="2700" dirty="0"/>
              <a:t>т</a:t>
            </a:r>
            <a:r>
              <a:rPr lang="uk-UA" sz="2700" dirty="0" smtClean="0"/>
              <a:t>. японці стали захоплюватись перекладами європейський письменників та поетів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2906650"/>
            <a:ext cx="79208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</a:pPr>
            <a:r>
              <a:rPr lang="uk-UA" sz="2600" dirty="0">
                <a:solidFill>
                  <a:prstClr val="black"/>
                </a:solidFill>
              </a:rPr>
              <a:t>У другій половині </a:t>
            </a:r>
            <a:r>
              <a:rPr lang="en-US" sz="2600" dirty="0">
                <a:solidFill>
                  <a:prstClr val="black"/>
                </a:solidFill>
              </a:rPr>
              <a:t>XIX c</a:t>
            </a:r>
            <a:r>
              <a:rPr lang="uk-UA" sz="2600" dirty="0">
                <a:solidFill>
                  <a:prstClr val="black"/>
                </a:solidFill>
              </a:rPr>
              <a:t>т. в японській літературі відбувається розквіт і занепад романтичної школи, розквіт натуралізму, утвердження натуралізму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3306760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</a:pPr>
            <a:r>
              <a:rPr lang="uk-UA" sz="2600" dirty="0">
                <a:solidFill>
                  <a:prstClr val="black"/>
                </a:solidFill>
              </a:rPr>
              <a:t>Наприкінці  </a:t>
            </a:r>
            <a:r>
              <a:rPr lang="en-US" sz="2600" dirty="0">
                <a:solidFill>
                  <a:prstClr val="black"/>
                </a:solidFill>
              </a:rPr>
              <a:t>XIX c</a:t>
            </a:r>
            <a:r>
              <a:rPr lang="uk-UA" sz="2600" dirty="0">
                <a:solidFill>
                  <a:prstClr val="black"/>
                </a:solidFill>
              </a:rPr>
              <a:t>т. з´являються японські «вірші нової форми»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024" y="3342933"/>
            <a:ext cx="7344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</a:pPr>
            <a:r>
              <a:rPr lang="uk-UA" sz="2600" dirty="0">
                <a:solidFill>
                  <a:prstClr val="black"/>
                </a:solidFill>
              </a:rPr>
              <a:t>У </a:t>
            </a:r>
            <a:r>
              <a:rPr lang="en-US" sz="2600" dirty="0">
                <a:solidFill>
                  <a:prstClr val="black"/>
                </a:solidFill>
              </a:rPr>
              <a:t>XVII c</a:t>
            </a:r>
            <a:r>
              <a:rPr lang="uk-UA" sz="2600" dirty="0">
                <a:solidFill>
                  <a:prstClr val="black"/>
                </a:solidFill>
              </a:rPr>
              <a:t>т. Відокремлюються й стають самостійним три перші рядки танка − </a:t>
            </a:r>
            <a:r>
              <a:rPr lang="uk-UA" sz="2600" dirty="0" err="1">
                <a:solidFill>
                  <a:prstClr val="black"/>
                </a:solidFill>
              </a:rPr>
              <a:t>хокку</a:t>
            </a:r>
            <a:r>
              <a:rPr lang="uk-UA" sz="2600" dirty="0">
                <a:solidFill>
                  <a:prstClr val="black"/>
                </a:solidFill>
              </a:rPr>
              <a:t>.</a:t>
            </a:r>
            <a:endParaRPr lang="ru-RU" sz="2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306760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C32D2E"/>
              </a:buClr>
              <a:buSzPct val="95000"/>
              <a:buFont typeface="Wingdings 2"/>
              <a:buChar char=""/>
            </a:pPr>
            <a:r>
              <a:rPr lang="uk-UA" sz="2600" dirty="0">
                <a:solidFill>
                  <a:prstClr val="black"/>
                </a:solidFill>
              </a:rPr>
              <a:t>У цей час продовжують розвиватися традиції танка (у перекладі − «коротка пісня») </a:t>
            </a:r>
          </a:p>
        </p:txBody>
      </p:sp>
    </p:spTree>
    <p:extLst>
      <p:ext uri="{BB962C8B-B14F-4D97-AF65-F5344CB8AC3E}">
        <p14:creationId xmlns:p14="http://schemas.microsoft.com/office/powerpoint/2010/main" val="178376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10" grpId="0"/>
      <p:bldP spid="10" grpId="1"/>
      <p:bldP spid="11" grpId="0"/>
      <p:bldP spid="11" grpId="1"/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95536" y="1124744"/>
            <a:ext cx="3888432" cy="1440160"/>
          </a:xfrm>
          <a:prstGeom prst="roundRect">
            <a:avLst/>
          </a:prstGeom>
          <a:gradFill>
            <a:gsLst>
              <a:gs pos="0">
                <a:schemeClr val="bg2">
                  <a:tint val="80000"/>
                  <a:satMod val="400000"/>
                  <a:alpha val="34000"/>
                </a:schemeClr>
              </a:gs>
              <a:gs pos="25000">
                <a:schemeClr val="accent2">
                  <a:alpha val="43000"/>
                </a:schemeClr>
              </a:gs>
              <a:gs pos="100000">
                <a:schemeClr val="accent3">
                  <a:alpha val="34000"/>
                </a:schemeClr>
              </a:gs>
            </a:gsLst>
            <a:path path="circle">
              <a:fillToRect l="10000" t="110000" r="1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124744"/>
            <a:ext cx="3672408" cy="1440160"/>
          </a:xfrm>
        </p:spPr>
        <p:txBody>
          <a:bodyPr/>
          <a:lstStyle/>
          <a:p>
            <a:pPr algn="ctr"/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Дзіппенся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Ікку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/>
              <a:t>(1765-1831)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99000"/>
                    </a14:imgEffect>
                    <a14:imgEffect>
                      <a14:sharpenSoften amount="-5000"/>
                    </a14:imgEffect>
                    <a14:imgEffect>
                      <a14:brightnessContrast bright="23000"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7163"/>
            <a:ext cx="4536504" cy="3324125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400000"/>
                  <a:alpha val="0"/>
                  <a:lumMod val="83000"/>
                </a:schemeClr>
              </a:gs>
              <a:gs pos="25000">
                <a:schemeClr val="accent2">
                  <a:alpha val="0"/>
                </a:schemeClr>
              </a:gs>
              <a:gs pos="100000">
                <a:schemeClr val="accent3">
                  <a:alpha val="0"/>
                </a:schemeClr>
              </a:gs>
            </a:gsLst>
            <a:path path="circle">
              <a:fillToRect l="10000" t="110000" r="10000" b="100000"/>
            </a:path>
          </a:gradFill>
          <a:ln>
            <a:noFill/>
          </a:ln>
          <a:effectLst>
            <a:glow rad="63500">
              <a:schemeClr val="accent2">
                <a:satMod val="175000"/>
                <a:alpha val="13000"/>
              </a:schemeClr>
            </a:glow>
            <a:outerShdw dist="35921" dir="2700000" algn="ctr" rotWithShape="0">
              <a:schemeClr val="bg2"/>
            </a:outerShdw>
            <a:softEdge rad="444500"/>
          </a:effectLst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51520" y="2697163"/>
            <a:ext cx="4392488" cy="3324125"/>
          </a:xfrm>
          <a:gradFill>
            <a:gsLst>
              <a:gs pos="0">
                <a:schemeClr val="bg2">
                  <a:tint val="80000"/>
                  <a:satMod val="400000"/>
                  <a:alpha val="10000"/>
                </a:schemeClr>
              </a:gs>
              <a:gs pos="25000">
                <a:schemeClr val="accent2">
                  <a:alpha val="10000"/>
                </a:schemeClr>
              </a:gs>
              <a:gs pos="100000">
                <a:schemeClr val="accent3">
                  <a:alpha val="10000"/>
                </a:schemeClr>
              </a:gs>
            </a:gsLst>
            <a:path path="circle">
              <a:fillToRect l="10000" t="110000" r="10000" b="100000"/>
            </a:path>
          </a:gradFill>
          <a:effectLst>
            <a:softEdge rad="31750"/>
          </a:effectLst>
        </p:spPr>
        <p:txBody>
          <a:bodyPr>
            <a:normAutofit fontScale="77500" lnSpcReduction="20000"/>
          </a:bodyPr>
          <a:lstStyle/>
          <a:p>
            <a:pPr algn="r"/>
            <a:endParaRPr lang="uk-UA" sz="31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1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Японський </a:t>
            </a:r>
            <a:r>
              <a:rPr lang="uk-UA" sz="31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письменник. Писав в різних жанрах - повчальні повісті, сентиментальні романи та </a:t>
            </a:r>
            <a:r>
              <a:rPr lang="uk-UA" sz="31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ін.</a:t>
            </a:r>
            <a:endParaRPr lang="uk-UA" sz="31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</a:t>
            </a:r>
            <a:r>
              <a:rPr lang="ru-RU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31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Токайдіскому</a:t>
            </a:r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тракту"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888432" cy="4680520"/>
          </a:xfrm>
          <a:effectLst>
            <a:reflection blurRad="6350" stA="50000" endA="300" endPos="38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0542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139952" y="836712"/>
            <a:ext cx="4896544" cy="1296144"/>
          </a:xfrm>
          <a:prstGeom prst="roundRect">
            <a:avLst/>
          </a:prstGeom>
          <a:gradFill>
            <a:gsLst>
              <a:gs pos="0">
                <a:srgbClr val="FFF200">
                  <a:alpha val="28000"/>
                </a:srgbClr>
              </a:gs>
              <a:gs pos="45000">
                <a:srgbClr val="FF7A00">
                  <a:alpha val="33000"/>
                </a:srgbClr>
              </a:gs>
              <a:gs pos="86000">
                <a:srgbClr val="FF0300">
                  <a:alpha val="25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432" y="1052736"/>
            <a:ext cx="5112568" cy="1080120"/>
          </a:xfrm>
        </p:spPr>
        <p:txBody>
          <a:bodyPr/>
          <a:lstStyle/>
          <a:p>
            <a:pPr algn="ctr"/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Тікамацу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Мондзаемон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/>
              <a:t>(1653 – 1724)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4499992" y="2276872"/>
            <a:ext cx="4320480" cy="3960440"/>
          </a:xfrm>
          <a:prstGeom prst="ellipse">
            <a:avLst/>
          </a:prstGeom>
          <a:gradFill flip="none" rotWithShape="1">
            <a:gsLst>
              <a:gs pos="43360">
                <a:srgbClr val="FFFF00">
                  <a:alpha val="17000"/>
                </a:srgbClr>
              </a:gs>
              <a:gs pos="0">
                <a:schemeClr val="bg2">
                  <a:tint val="80000"/>
                  <a:satMod val="400000"/>
                  <a:lumMod val="83000"/>
                  <a:alpha val="28000"/>
                </a:schemeClr>
              </a:gs>
              <a:gs pos="55000">
                <a:srgbClr val="FFFF00">
                  <a:alpha val="22000"/>
                </a:srgbClr>
              </a:gs>
              <a:gs pos="100000">
                <a:srgbClr val="C00000">
                  <a:alpha val="35000"/>
                </a:srgbClr>
              </a:gs>
            </a:gsLst>
            <a:lin ang="5400000" scaled="1"/>
            <a:tileRect/>
          </a:gradFill>
          <a:ln>
            <a:solidFill>
              <a:srgbClr val="FFFF00">
                <a:alpha val="11000"/>
              </a:srgbClr>
            </a:solidFill>
          </a:ln>
          <a:effectLst>
            <a:glow rad="63500">
              <a:schemeClr val="accent2">
                <a:satMod val="175000"/>
                <a:alpha val="2000"/>
              </a:scheme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3968" y="2271401"/>
            <a:ext cx="4608512" cy="3965911"/>
          </a:xfrm>
          <a:gradFill flip="none" rotWithShape="1">
            <a:gsLst>
              <a:gs pos="0">
                <a:schemeClr val="bg2">
                  <a:tint val="80000"/>
                  <a:satMod val="400000"/>
                  <a:lumMod val="83000"/>
                  <a:alpha val="15000"/>
                </a:schemeClr>
              </a:gs>
              <a:gs pos="25000">
                <a:schemeClr val="accent2">
                  <a:alpha val="31000"/>
                </a:schemeClr>
              </a:gs>
              <a:gs pos="100000">
                <a:srgbClr val="FFC000">
                  <a:alpha val="32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першим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створив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психологічну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драму.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п'єс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зараз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виконуються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театрі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кабукі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японському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театрі</a:t>
            </a:r>
            <a:r>
              <a:rPr lang="ru-RU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ляльок</a:t>
            </a: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Подвійне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самогубство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Сонедзакі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endParaRPr lang="ru-RU" sz="2400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4" y="1484784"/>
            <a:ext cx="3992907" cy="4464496"/>
          </a:xfrm>
          <a:effectLst>
            <a:reflection blurRad="6350" stA="50000" endA="300" endPos="38500" dist="508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2000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99592" y="2564904"/>
            <a:ext cx="7488832" cy="1296144"/>
          </a:xfrm>
          <a:prstGeom prst="roundRect">
            <a:avLst/>
          </a:prstGeom>
          <a:gradFill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54000"/>
                </a:srgbClr>
              </a:gs>
              <a:gs pos="100000">
                <a:srgbClr val="FF0300">
                  <a:alpha val="38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473380" cy="100811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Образотворче мистецтво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38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3528" y="2996951"/>
            <a:ext cx="7992888" cy="1872208"/>
          </a:xfrm>
          <a:prstGeom prst="roundRect">
            <a:avLst/>
          </a:prstGeom>
          <a:gradFill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54000"/>
                </a:srgbClr>
              </a:gs>
              <a:gs pos="100000">
                <a:srgbClr val="FF0300">
                  <a:alpha val="38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08912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риси японського живопису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4452" y="3258304"/>
            <a:ext cx="8229600" cy="1349504"/>
          </a:xfrm>
        </p:spPr>
        <p:txBody>
          <a:bodyPr>
            <a:normAutofit/>
          </a:bodyPr>
          <a:lstStyle/>
          <a:p>
            <a:r>
              <a:rPr lang="uk-UA" dirty="0" smtClean="0"/>
              <a:t>Художники надають превагу лінії, малюнку, виконаній у одному кольорі картині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8568"/>
            <a:ext cx="70596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12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99592" y="2060848"/>
            <a:ext cx="7272808" cy="2448272"/>
          </a:xfrm>
          <a:prstGeom prst="roundRect">
            <a:avLst/>
          </a:prstGeom>
          <a:gradFill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54000"/>
                </a:srgbClr>
              </a:gs>
              <a:gs pos="100000">
                <a:srgbClr val="FF0300">
                  <a:alpha val="38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" y="476672"/>
            <a:ext cx="5230924" cy="135676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Хісікава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Моронобу</a:t>
            </a:r>
            <a:r>
              <a:rPr lang="ru-RU" sz="2400" dirty="0">
                <a:solidFill>
                  <a:srgbClr val="C32D2E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rgbClr val="C32D2E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rgbClr val="C32D2E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ru-RU" sz="4000" dirty="0" smtClean="0">
                <a:solidFill>
                  <a:srgbClr val="C32D2E">
                    <a:lumMod val="50000"/>
                  </a:srgbClr>
                </a:solidFill>
                <a:ea typeface="+mn-ea"/>
                <a:cs typeface="+mn-cs"/>
              </a:rPr>
              <a:t>(1618 ―1694</a:t>
            </a:r>
            <a:r>
              <a:rPr lang="ru-RU" sz="4000" dirty="0">
                <a:solidFill>
                  <a:srgbClr val="C32D2E">
                    <a:lumMod val="50000"/>
                  </a:srgbClr>
                </a:solidFill>
                <a:ea typeface="+mn-ea"/>
                <a:cs typeface="+mn-cs"/>
              </a:rPr>
              <a:t>)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19672" y="2215288"/>
            <a:ext cx="6264696" cy="2293832"/>
          </a:xfrm>
        </p:spPr>
        <p:txBody>
          <a:bodyPr/>
          <a:lstStyle/>
          <a:p>
            <a:r>
              <a:rPr lang="ru-RU" sz="2800" b="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японський</a:t>
            </a:r>
            <a:r>
              <a:rPr lang="ru-RU" sz="2800" b="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художник </a:t>
            </a:r>
            <a:r>
              <a:rPr lang="ru-RU" sz="2800" b="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періоду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Едо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800" b="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Засновник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ru-RU" sz="2800" b="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майстер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гравюр </a:t>
            </a:r>
            <a:r>
              <a:rPr lang="ru-RU" sz="2800" b="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укійо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-е. </a:t>
            </a:r>
            <a:r>
              <a:rPr lang="ru-RU" sz="2800" b="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Патріарх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худжньої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0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школи</a:t>
            </a:r>
            <a:r>
              <a:rPr lang="ru-RU" sz="2800" b="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0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Хісікава</a:t>
            </a:r>
            <a:r>
              <a:rPr lang="ru-RU" sz="2800" b="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800" b="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744416" cy="545726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5279182" cy="4968552"/>
          </a:xfrm>
        </p:spPr>
      </p:pic>
    </p:spTree>
    <p:extLst>
      <p:ext uri="{BB962C8B-B14F-4D97-AF65-F5344CB8AC3E}">
        <p14:creationId xmlns:p14="http://schemas.microsoft.com/office/powerpoint/2010/main" val="105892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2348880"/>
            <a:ext cx="7920880" cy="2016224"/>
          </a:xfrm>
          <a:prstGeom prst="roundRect">
            <a:avLst/>
          </a:prstGeom>
          <a:gradFill>
            <a:gsLst>
              <a:gs pos="0">
                <a:srgbClr val="FFF200">
                  <a:alpha val="33000"/>
                </a:srgbClr>
              </a:gs>
              <a:gs pos="50000">
                <a:srgbClr val="FF7A00">
                  <a:alpha val="54000"/>
                </a:srgbClr>
              </a:gs>
              <a:gs pos="100000">
                <a:srgbClr val="FF0300">
                  <a:alpha val="38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Харунобу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Судзукі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>(</a:t>
            </a:r>
            <a:r>
              <a:rPr lang="ru-RU" dirty="0" smtClean="0"/>
              <a:t>1725 </a:t>
            </a:r>
            <a:r>
              <a:rPr lang="ru-RU" dirty="0"/>
              <a:t>– </a:t>
            </a:r>
            <a:r>
              <a:rPr lang="ru-RU" dirty="0" smtClean="0"/>
              <a:t>1770)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7787208" cy="2160240"/>
          </a:xfrm>
        </p:spPr>
        <p:txBody>
          <a:bodyPr/>
          <a:lstStyle/>
          <a:p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японський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 і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Один з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перших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графіків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звернувся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багатоколірних</a:t>
            </a:r>
            <a:r>
              <a:rPr lang="ru-R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гравюр.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3816424" cy="52565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960440" cy="5328592"/>
          </a:xfrm>
        </p:spPr>
      </p:pic>
    </p:spTree>
    <p:extLst>
      <p:ext uri="{BB962C8B-B14F-4D97-AF65-F5344CB8AC3E}">
        <p14:creationId xmlns:p14="http://schemas.microsoft.com/office/powerpoint/2010/main" val="258477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261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КУЛЬТУРА ЯПОНІЇ</vt:lpstr>
      <vt:lpstr>Література</vt:lpstr>
      <vt:lpstr>Основні події у японській літературі середини ХVII – XIX cт.</vt:lpstr>
      <vt:lpstr>Дзіппенся Ікку (1765-1831)</vt:lpstr>
      <vt:lpstr>Тікамацу Мондзаемон (1653 – 1724)</vt:lpstr>
      <vt:lpstr>Образотворче мистецтво</vt:lpstr>
      <vt:lpstr>Основні риси японського живопису </vt:lpstr>
      <vt:lpstr>Хісікава Моронобу  (1618 ―1694)</vt:lpstr>
      <vt:lpstr>Харунобу Судзукі (1725 – 1770)</vt:lpstr>
      <vt:lpstr>Кітаґава Утамаро (1753 – 1806)</vt:lpstr>
      <vt:lpstr>Театр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ЯПОНІЇ</dc:title>
  <dc:creator>urchik</dc:creator>
  <cp:lastModifiedBy>urchik</cp:lastModifiedBy>
  <cp:revision>27</cp:revision>
  <dcterms:created xsi:type="dcterms:W3CDTF">2012-03-11T10:05:41Z</dcterms:created>
  <dcterms:modified xsi:type="dcterms:W3CDTF">2012-03-11T16:22:53Z</dcterms:modified>
</cp:coreProperties>
</file>