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59D1"/>
    <a:srgbClr val="400A38"/>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7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smtClean="0"/>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87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4889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17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2093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A61015F-7CC6-4D0A-9D87-873EA4C304CC}"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40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422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smtClean="0"/>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2/16/2015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343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2/16/2015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6976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2/16/2015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9230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smtClean="0"/>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5C68B11-C5A8-448C-8CE9-B1A273C79CFC}"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6080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7616CA0-919D-4A49-9C8A-62FDFB3A5183}"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92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2/16/2015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549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3.png"/><Relationship Id="rId4" Type="http://schemas.openxmlformats.org/officeDocument/2006/relationships/image" Target="../media/image13.jp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3.png"/><Relationship Id="rId4" Type="http://schemas.openxmlformats.org/officeDocument/2006/relationships/image" Target="../media/image20.jp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3.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b="1" dirty="0" smtClean="0"/>
              <a:t>LEGOLAND</a:t>
            </a:r>
            <a:endParaRPr lang="ru-RU" dirty="0"/>
          </a:p>
        </p:txBody>
      </p:sp>
      <p:sp>
        <p:nvSpPr>
          <p:cNvPr id="3" name="Подзаголовок 2"/>
          <p:cNvSpPr>
            <a:spLocks noGrp="1"/>
          </p:cNvSpPr>
          <p:nvPr>
            <p:ph type="subTitle" idx="1"/>
          </p:nvPr>
        </p:nvSpPr>
        <p:spPr/>
        <p:txBody>
          <a:bodyPr/>
          <a:lstStyle/>
          <a:p>
            <a:r>
              <a:rPr lang="en-US" dirty="0" err="1" smtClean="0"/>
              <a:t>Ventseslavsky</a:t>
            </a:r>
            <a:r>
              <a:rPr lang="en-US" dirty="0" smtClean="0"/>
              <a:t> Daniil</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41" y="4766051"/>
            <a:ext cx="1851212" cy="1851212"/>
          </a:xfrm>
          <a:prstGeom prst="rect">
            <a:avLst/>
          </a:prstGeom>
        </p:spPr>
      </p:pic>
    </p:spTree>
    <p:extLst>
      <p:ext uri="{BB962C8B-B14F-4D97-AF65-F5344CB8AC3E}">
        <p14:creationId xmlns:p14="http://schemas.microsoft.com/office/powerpoint/2010/main" val="980000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4348"/>
            <a:ext cx="2278470" cy="1499616"/>
          </a:xfrm>
        </p:spPr>
        <p:txBody>
          <a:bodyPr/>
          <a:lstStyle/>
          <a:p>
            <a:r>
              <a:rPr lang="en-US" dirty="0" smtClean="0"/>
              <a:t>Lego city</a:t>
            </a:r>
            <a:endParaRPr lang="ru-RU"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3586" y="-884519"/>
            <a:ext cx="3908411" cy="2927535"/>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5" name="Прямоугольник 4"/>
          <p:cNvSpPr/>
          <p:nvPr/>
        </p:nvSpPr>
        <p:spPr>
          <a:xfrm>
            <a:off x="966753" y="1027354"/>
            <a:ext cx="6096000" cy="2031325"/>
          </a:xfrm>
          <a:prstGeom prst="rect">
            <a:avLst/>
          </a:prstGeom>
        </p:spPr>
        <p:txBody>
          <a:bodyPr>
            <a:spAutoFit/>
          </a:bodyPr>
          <a:lstStyle/>
          <a:p>
            <a:pPr marL="285750" indent="-285750">
              <a:buFont typeface="Wingdings" panose="05000000000000000000" pitchFamily="2" charset="2"/>
              <a:buChar char="q"/>
            </a:pPr>
            <a:r>
              <a:rPr lang="en-US" dirty="0">
                <a:solidFill>
                  <a:srgbClr val="252525"/>
                </a:solidFill>
                <a:latin typeface="Arial" panose="020B0604020202020204" pitchFamily="34" charset="0"/>
              </a:rPr>
              <a:t>This part of the park previously contained power builders, a </a:t>
            </a:r>
            <a:r>
              <a:rPr lang="en-US" dirty="0" err="1">
                <a:solidFill>
                  <a:srgbClr val="252525"/>
                </a:solidFill>
                <a:latin typeface="Arial" panose="020B0604020202020204" pitchFamily="34" charset="0"/>
              </a:rPr>
              <a:t>bionicles</a:t>
            </a:r>
            <a:r>
              <a:rPr lang="en-US" dirty="0">
                <a:solidFill>
                  <a:srgbClr val="252525"/>
                </a:solidFill>
                <a:latin typeface="Arial" panose="020B0604020202020204" pitchFamily="34" charset="0"/>
              </a:rPr>
              <a:t> themed ride (now changed to ice pilots school), now only contains the </a:t>
            </a:r>
            <a:r>
              <a:rPr lang="en-US" dirty="0" err="1">
                <a:solidFill>
                  <a:srgbClr val="252525"/>
                </a:solidFill>
                <a:latin typeface="Arial" panose="020B0604020202020204" pitchFamily="34" charset="0"/>
              </a:rPr>
              <a:t>Flunck</a:t>
            </a:r>
            <a:r>
              <a:rPr lang="en-US" dirty="0">
                <a:solidFill>
                  <a:srgbClr val="252525"/>
                </a:solidFill>
                <a:latin typeface="Arial" panose="020B0604020202020204" pitchFamily="34" charset="0"/>
              </a:rPr>
              <a:t> Fire Brigade, a ride where you take your assigned vehicle to the scene of a fire where you and your fellow firefighters have to put out a fire in a building, the fastest team wins.</a:t>
            </a:r>
            <a:endParaRPr lang="ru-RU"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587" y="3926691"/>
            <a:ext cx="3908411" cy="2931309"/>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589" y="1484555"/>
            <a:ext cx="3908411" cy="2931308"/>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790" y="3267198"/>
            <a:ext cx="4641925" cy="3195192"/>
          </a:xfrm>
          <a:prstGeom prst="rect">
            <a:avLst/>
          </a:prstGeom>
        </p:spPr>
      </p:pic>
    </p:spTree>
    <p:extLst>
      <p:ext uri="{BB962C8B-B14F-4D97-AF65-F5344CB8AC3E}">
        <p14:creationId xmlns:p14="http://schemas.microsoft.com/office/powerpoint/2010/main" val="10423425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3123"/>
            <a:ext cx="4069033" cy="1499616"/>
          </a:xfrm>
        </p:spPr>
        <p:txBody>
          <a:bodyPr/>
          <a:lstStyle/>
          <a:p>
            <a:r>
              <a:rPr lang="en-US" dirty="0" smtClean="0"/>
              <a:t>Knight’s Kingdom</a:t>
            </a:r>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5657" y="1986741"/>
            <a:ext cx="3886343" cy="2914757"/>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6" name="Прямоугольник 5"/>
          <p:cNvSpPr/>
          <p:nvPr/>
        </p:nvSpPr>
        <p:spPr>
          <a:xfrm>
            <a:off x="1423748" y="1011218"/>
            <a:ext cx="6096000" cy="2862322"/>
          </a:xfrm>
          <a:prstGeom prst="rect">
            <a:avLst/>
          </a:prstGeom>
        </p:spPr>
        <p:txBody>
          <a:bodyPr>
            <a:spAutoFit/>
          </a:bodyPr>
          <a:lstStyle/>
          <a:p>
            <a:pPr marL="285750" indent="-285750">
              <a:buFont typeface="Wingdings" panose="05000000000000000000" pitchFamily="2" charset="2"/>
              <a:buChar char="q"/>
            </a:pPr>
            <a:r>
              <a:rPr lang="en-US" dirty="0">
                <a:solidFill>
                  <a:srgbClr val="252525"/>
                </a:solidFill>
                <a:latin typeface="Arial" panose="020B0604020202020204" pitchFamily="34" charset="0"/>
              </a:rPr>
              <a:t>Knight's Kingdom contains The Dragon coaster which is located inside a medieval Castle. The ride starts with a slow moving dark ride scene with Lego figures themed to medieval times that includes a mighty dragon. Viking's River Splash is a river rapids ride themed to Vikings that was added in 2006 and has plenty of wet surprises on the way, your photo is taken at the end of the ride. Knight's Kingdom also has granny's apple farms restaurant, Knight's barbecue grill and Castle burgers.</a:t>
            </a:r>
            <a:endParaRPr lang="ru-RU" dirty="0"/>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655" y="4655738"/>
            <a:ext cx="3886345" cy="2202262"/>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657" y="-349334"/>
            <a:ext cx="3886341" cy="2581835"/>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6732" y="3671630"/>
            <a:ext cx="1288475" cy="1821539"/>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6460" y="5127881"/>
            <a:ext cx="1049822" cy="149655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494" y="4951905"/>
            <a:ext cx="1641432" cy="1695695"/>
          </a:xfrm>
          <a:prstGeom prst="rect">
            <a:avLst/>
          </a:prstGeom>
        </p:spPr>
      </p:pic>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922" y="4071736"/>
            <a:ext cx="1238740" cy="1685133"/>
          </a:xfrm>
          <a:prstGeom prst="rect">
            <a:avLst/>
          </a:prstGeom>
          <a:ln>
            <a:noFill/>
          </a:ln>
          <a:effectLst>
            <a:softEdge rad="112500"/>
          </a:effectLst>
        </p:spPr>
      </p:pic>
      <p:pic>
        <p:nvPicPr>
          <p:cNvPr id="15" name="Рисунок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5443" y="4110874"/>
            <a:ext cx="1219169" cy="1733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3942253"/>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00093"/>
            <a:ext cx="9720072" cy="1499616"/>
          </a:xfrm>
        </p:spPr>
        <p:txBody>
          <a:bodyPr/>
          <a:lstStyle/>
          <a:p>
            <a:r>
              <a:rPr lang="en-US" dirty="0" smtClean="0"/>
              <a:t>Mini land</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57092" y="1876569"/>
            <a:ext cx="3734907" cy="4981432"/>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094" y="-552322"/>
            <a:ext cx="3734906" cy="280118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8" name="Прямоугольник 7"/>
          <p:cNvSpPr/>
          <p:nvPr/>
        </p:nvSpPr>
        <p:spPr>
          <a:xfrm>
            <a:off x="802344" y="848268"/>
            <a:ext cx="7654749" cy="3139321"/>
          </a:xfrm>
          <a:prstGeom prst="rect">
            <a:avLst/>
          </a:prstGeom>
        </p:spPr>
        <p:txBody>
          <a:bodyPr wrap="square">
            <a:spAutoFit/>
          </a:bodyPr>
          <a:lstStyle/>
          <a:p>
            <a:pPr marL="285750" indent="-285750">
              <a:buFont typeface="Wingdings" panose="05000000000000000000" pitchFamily="2" charset="2"/>
              <a:buChar char="q"/>
            </a:pPr>
            <a:r>
              <a:rPr lang="en-US" dirty="0">
                <a:solidFill>
                  <a:srgbClr val="252525"/>
                </a:solidFill>
                <a:latin typeface="Arial" panose="020B0604020202020204" pitchFamily="34" charset="0"/>
              </a:rPr>
              <a:t>Mini Land is the heart of any </a:t>
            </a:r>
            <a:r>
              <a:rPr lang="en-US" dirty="0" err="1">
                <a:solidFill>
                  <a:srgbClr val="252525"/>
                </a:solidFill>
                <a:latin typeface="Arial" panose="020B0604020202020204" pitchFamily="34" charset="0"/>
              </a:rPr>
              <a:t>Legoland</a:t>
            </a:r>
            <a:r>
              <a:rPr lang="en-US" dirty="0">
                <a:solidFill>
                  <a:srgbClr val="252525"/>
                </a:solidFill>
                <a:latin typeface="Arial" panose="020B0604020202020204" pitchFamily="34" charset="0"/>
              </a:rPr>
              <a:t> park. The 1:20 scale Lego brick models feature landscapes, sights and buildings from all over Denmark as well as famous landmarks from other parts of the world, these include from Denmark: </a:t>
            </a:r>
            <a:r>
              <a:rPr lang="en-US" dirty="0" err="1">
                <a:solidFill>
                  <a:srgbClr val="0B0080"/>
                </a:solidFill>
                <a:latin typeface="Arial" panose="020B0604020202020204" pitchFamily="34" charset="0"/>
              </a:rPr>
              <a:t>Amalienborg</a:t>
            </a:r>
            <a:r>
              <a:rPr lang="en-US" dirty="0">
                <a:solidFill>
                  <a:srgbClr val="0B0080"/>
                </a:solidFill>
                <a:latin typeface="Arial" panose="020B0604020202020204" pitchFamily="34" charset="0"/>
              </a:rPr>
              <a:t> Castle</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Nyhavn</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Skagen</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Klampenborg</a:t>
            </a:r>
            <a:r>
              <a:rPr lang="en-US" dirty="0">
                <a:solidFill>
                  <a:srgbClr val="0B0080"/>
                </a:solidFill>
                <a:latin typeface="Arial" panose="020B0604020202020204" pitchFamily="34" charset="0"/>
              </a:rPr>
              <a:t> Station</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Ribe</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Billund</a:t>
            </a:r>
            <a:r>
              <a:rPr lang="en-US" dirty="0">
                <a:solidFill>
                  <a:srgbClr val="0B0080"/>
                </a:solidFill>
                <a:latin typeface="Arial" panose="020B0604020202020204" pitchFamily="34" charset="0"/>
              </a:rPr>
              <a:t> Airport</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Dybbøl</a:t>
            </a:r>
            <a:r>
              <a:rPr lang="en-US" dirty="0">
                <a:solidFill>
                  <a:srgbClr val="0B0080"/>
                </a:solidFill>
                <a:latin typeface="Arial" panose="020B0604020202020204" pitchFamily="34" charset="0"/>
              </a:rPr>
              <a:t> Mill</a:t>
            </a:r>
            <a:r>
              <a:rPr lang="en-US" dirty="0">
                <a:solidFill>
                  <a:srgbClr val="252525"/>
                </a:solidFill>
                <a:latin typeface="Arial" panose="020B0604020202020204" pitchFamily="34" charset="0"/>
              </a:rPr>
              <a:t>, </a:t>
            </a:r>
            <a:r>
              <a:rPr lang="en-US" dirty="0" err="1">
                <a:solidFill>
                  <a:srgbClr val="0B0080"/>
                </a:solidFill>
                <a:latin typeface="Arial" panose="020B0604020202020204" pitchFamily="34" charset="0"/>
              </a:rPr>
              <a:t>Møgeltønder</a:t>
            </a:r>
            <a:r>
              <a:rPr lang="en-US" dirty="0">
                <a:solidFill>
                  <a:srgbClr val="252525"/>
                </a:solidFill>
                <a:latin typeface="Arial" panose="020B0604020202020204" pitchFamily="34" charset="0"/>
              </a:rPr>
              <a:t>, </a:t>
            </a:r>
            <a:r>
              <a:rPr lang="en-US" dirty="0" err="1">
                <a:solidFill>
                  <a:srgbClr val="252525"/>
                </a:solidFill>
                <a:latin typeface="Arial" panose="020B0604020202020204" pitchFamily="34" charset="0"/>
              </a:rPr>
              <a:t>Lilleby</a:t>
            </a:r>
            <a:r>
              <a:rPr lang="en-US" dirty="0">
                <a:solidFill>
                  <a:srgbClr val="252525"/>
                </a:solidFill>
                <a:latin typeface="Arial" panose="020B0604020202020204" pitchFamily="34" charset="0"/>
              </a:rPr>
              <a:t> (a fictional Danish village). In addition there are famous landmarks from Sweden, Bergen in Norway, Scotland, Germany, the Netherlands, </a:t>
            </a:r>
            <a:r>
              <a:rPr lang="en-US" dirty="0">
                <a:solidFill>
                  <a:srgbClr val="0B0080"/>
                </a:solidFill>
                <a:latin typeface="Arial" panose="020B0604020202020204" pitchFamily="34" charset="0"/>
              </a:rPr>
              <a:t>Kennedy Space Center</a:t>
            </a:r>
            <a:r>
              <a:rPr lang="en-US" dirty="0">
                <a:solidFill>
                  <a:srgbClr val="252525"/>
                </a:solidFill>
                <a:latin typeface="Arial" panose="020B0604020202020204" pitchFamily="34" charset="0"/>
              </a:rPr>
              <a:t>, </a:t>
            </a:r>
            <a:r>
              <a:rPr lang="en-US" dirty="0">
                <a:solidFill>
                  <a:srgbClr val="0B0080"/>
                </a:solidFill>
                <a:latin typeface="Arial" panose="020B0604020202020204" pitchFamily="34" charset="0"/>
              </a:rPr>
              <a:t>Mount Rushmore</a:t>
            </a:r>
            <a:r>
              <a:rPr lang="en-US" dirty="0">
                <a:solidFill>
                  <a:srgbClr val="252525"/>
                </a:solidFill>
                <a:latin typeface="Arial" panose="020B0604020202020204" pitchFamily="34" charset="0"/>
              </a:rPr>
              <a:t>, </a:t>
            </a:r>
            <a:r>
              <a:rPr lang="en-US" dirty="0">
                <a:solidFill>
                  <a:srgbClr val="0B0080"/>
                </a:solidFill>
                <a:latin typeface="Arial" panose="020B0604020202020204" pitchFamily="34" charset="0"/>
              </a:rPr>
              <a:t>Abu Simbel</a:t>
            </a:r>
            <a:r>
              <a:rPr lang="en-US" dirty="0">
                <a:solidFill>
                  <a:srgbClr val="252525"/>
                </a:solidFill>
                <a:latin typeface="Arial" panose="020B0604020202020204" pitchFamily="34" charset="0"/>
              </a:rPr>
              <a:t> in Egypt, </a:t>
            </a:r>
            <a:r>
              <a:rPr lang="en-US" dirty="0">
                <a:solidFill>
                  <a:srgbClr val="0B0080"/>
                </a:solidFill>
                <a:latin typeface="Arial" panose="020B0604020202020204" pitchFamily="34" charset="0"/>
              </a:rPr>
              <a:t>Statue of Liberty</a:t>
            </a:r>
            <a:r>
              <a:rPr lang="en-US" dirty="0">
                <a:solidFill>
                  <a:srgbClr val="252525"/>
                </a:solidFill>
                <a:latin typeface="Arial" panose="020B0604020202020204" pitchFamily="34" charset="0"/>
              </a:rPr>
              <a:t>, </a:t>
            </a:r>
            <a:r>
              <a:rPr lang="en-US" dirty="0">
                <a:solidFill>
                  <a:srgbClr val="0B0080"/>
                </a:solidFill>
                <a:latin typeface="Arial" panose="020B0604020202020204" pitchFamily="34" charset="0"/>
              </a:rPr>
              <a:t>Acropolis of Athens</a:t>
            </a:r>
            <a:r>
              <a:rPr lang="en-US" dirty="0">
                <a:solidFill>
                  <a:srgbClr val="252525"/>
                </a:solidFill>
                <a:latin typeface="Arial" panose="020B0604020202020204" pitchFamily="34" charset="0"/>
              </a:rPr>
              <a:t>, and Star Wars. The Lego Top offers a nice view of the entire park. The structures were made using more than 25 million Lego Bricks.</a:t>
            </a:r>
            <a:endParaRPr lang="ru-RU" dirty="0"/>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44" y="4036907"/>
            <a:ext cx="5781675" cy="2771775"/>
          </a:xfrm>
          <a:prstGeom prst="rect">
            <a:avLst/>
          </a:prstGeom>
        </p:spPr>
      </p:pic>
    </p:spTree>
    <p:extLst>
      <p:ext uri="{BB962C8B-B14F-4D97-AF65-F5344CB8AC3E}">
        <p14:creationId xmlns:p14="http://schemas.microsoft.com/office/powerpoint/2010/main" val="410551741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01168"/>
            <a:ext cx="9720072" cy="1499616"/>
          </a:xfrm>
        </p:spPr>
        <p:txBody>
          <a:bodyPr/>
          <a:lstStyle/>
          <a:p>
            <a:r>
              <a:rPr lang="en-US" dirty="0" smtClean="0"/>
              <a:t>Pirate land</a:t>
            </a:r>
            <a:endParaRPr lang="ru-RU" dirty="0"/>
          </a:p>
        </p:txBody>
      </p:sp>
      <p:pic>
        <p:nvPicPr>
          <p:cNvPr id="11" name="Объект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5704" y="-201168"/>
            <a:ext cx="5430697" cy="3513896"/>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7" name="Прямоугольник 6"/>
          <p:cNvSpPr/>
          <p:nvPr/>
        </p:nvSpPr>
        <p:spPr>
          <a:xfrm>
            <a:off x="1316019" y="884390"/>
            <a:ext cx="5482814" cy="1200329"/>
          </a:xfrm>
          <a:prstGeom prst="rect">
            <a:avLst/>
          </a:prstGeom>
        </p:spPr>
        <p:txBody>
          <a:bodyPr wrap="square">
            <a:spAutoFit/>
          </a:bodyPr>
          <a:lstStyle/>
          <a:p>
            <a:pPr marL="285750" indent="-285750">
              <a:buFont typeface="Wingdings" panose="05000000000000000000" pitchFamily="2" charset="2"/>
              <a:buChar char="q"/>
            </a:pPr>
            <a:r>
              <a:rPr lang="en-US" dirty="0">
                <a:solidFill>
                  <a:srgbClr val="252525"/>
                </a:solidFill>
                <a:latin typeface="Arial" panose="020B0604020202020204" pitchFamily="34" charset="0"/>
              </a:rPr>
              <a:t>Pirate Land is a pirate-themed area. It features the Pirate Splash Battle where participants get wet. Other rides include: Pirate Wave Breaker, Pirate Water Falls and Pirate Boats.</a:t>
            </a:r>
            <a:endParaRPr lang="ru-RU"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704" y="3238053"/>
            <a:ext cx="5430697" cy="3619947"/>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60" y="2900628"/>
            <a:ext cx="3723139" cy="3462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1780628"/>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1607"/>
            <a:ext cx="3547872" cy="1499616"/>
          </a:xfrm>
        </p:spPr>
        <p:txBody>
          <a:bodyPr/>
          <a:lstStyle/>
          <a:p>
            <a:r>
              <a:rPr lang="en-US" dirty="0" smtClean="0"/>
              <a:t>Polar land</a:t>
            </a:r>
            <a:endParaRPr lang="ru-RU" dirty="0"/>
          </a:p>
        </p:txBody>
      </p:sp>
      <p:sp>
        <p:nvSpPr>
          <p:cNvPr id="3" name="Объект 2"/>
          <p:cNvSpPr>
            <a:spLocks noGrp="1"/>
          </p:cNvSpPr>
          <p:nvPr>
            <p:ph idx="1"/>
          </p:nvPr>
        </p:nvSpPr>
        <p:spPr>
          <a:xfrm>
            <a:off x="1099433" y="1011218"/>
            <a:ext cx="5742432" cy="1866452"/>
          </a:xfrm>
        </p:spPr>
        <p:txBody>
          <a:bodyPr>
            <a:normAutofit lnSpcReduction="10000"/>
          </a:bodyPr>
          <a:lstStyle/>
          <a:p>
            <a:pPr>
              <a:buFont typeface="Wingdings" panose="05000000000000000000" pitchFamily="2" charset="2"/>
              <a:buChar char="q"/>
            </a:pPr>
            <a:r>
              <a:rPr lang="en-US" dirty="0"/>
              <a:t>The newest part the park opened in 2012. Its aim is to bring the North Pole and South </a:t>
            </a:r>
            <a:r>
              <a:rPr lang="en-US" dirty="0" smtClean="0"/>
              <a:t>Pole</a:t>
            </a:r>
            <a:r>
              <a:rPr lang="ru-RU" dirty="0"/>
              <a:t> </a:t>
            </a:r>
            <a:r>
              <a:rPr lang="en-US" dirty="0" smtClean="0"/>
              <a:t>together</a:t>
            </a:r>
            <a:r>
              <a:rPr lang="en-US" dirty="0"/>
              <a:t>, with </a:t>
            </a:r>
            <a:r>
              <a:rPr lang="en-US" i="1" dirty="0"/>
              <a:t>Polar X-</a:t>
            </a:r>
            <a:r>
              <a:rPr lang="en-US" i="1" dirty="0" err="1"/>
              <a:t>plorer</a:t>
            </a:r>
            <a:r>
              <a:rPr lang="en-US" dirty="0"/>
              <a:t> a new coaster and </a:t>
            </a:r>
            <a:r>
              <a:rPr lang="en-US" i="1" dirty="0"/>
              <a:t>Penguin Bay</a:t>
            </a:r>
            <a:r>
              <a:rPr lang="en-US" dirty="0"/>
              <a:t>, that will feature live penguins and a new restaurant called </a:t>
            </a:r>
            <a:r>
              <a:rPr lang="en-US" i="1" dirty="0"/>
              <a:t>Polar Pizza and Pasta</a:t>
            </a:r>
            <a:r>
              <a:rPr lang="en-US" dirty="0"/>
              <a:t>.</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87" y="3371915"/>
            <a:ext cx="4648113" cy="348608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87" y="-114169"/>
            <a:ext cx="4648113" cy="3486084"/>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225" y="2877670"/>
            <a:ext cx="2108558" cy="2422992"/>
          </a:xfrm>
          <a:prstGeom prst="rect">
            <a:avLst/>
          </a:prstGeom>
          <a:ln>
            <a:noFill/>
          </a:ln>
          <a:effectLst>
            <a:softEdge rad="112500"/>
          </a:effectLst>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5817" y="4367983"/>
            <a:ext cx="1945326" cy="2490017"/>
          </a:xfrm>
          <a:prstGeom prst="rect">
            <a:avLst/>
          </a:prstGeom>
          <a:ln>
            <a:noFill/>
          </a:ln>
          <a:effectLst>
            <a:softEdge rad="112500"/>
          </a:effectLst>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91" y="3428999"/>
            <a:ext cx="1726159" cy="2477038"/>
          </a:xfrm>
          <a:prstGeom prst="rect">
            <a:avLst/>
          </a:prstGeom>
        </p:spPr>
      </p:pic>
    </p:spTree>
    <p:extLst>
      <p:ext uri="{BB962C8B-B14F-4D97-AF65-F5344CB8AC3E}">
        <p14:creationId xmlns:p14="http://schemas.microsoft.com/office/powerpoint/2010/main" val="1275019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593976" y="4960137"/>
            <a:ext cx="2635624" cy="1463040"/>
          </a:xfrm>
        </p:spPr>
        <p:txBody>
          <a:bodyPr/>
          <a:lstStyle/>
          <a:p>
            <a:r>
              <a:rPr lang="en-US" dirty="0" smtClean="0"/>
              <a:t>The end</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46" y="4718769"/>
            <a:ext cx="1671274" cy="2139231"/>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412" y="5289064"/>
            <a:ext cx="3476625" cy="1314450"/>
          </a:xfrm>
          <a:prstGeom prst="rect">
            <a:avLst/>
          </a:prstGeom>
        </p:spPr>
      </p:pic>
    </p:spTree>
    <p:extLst>
      <p:ext uri="{BB962C8B-B14F-4D97-AF65-F5344CB8AC3E}">
        <p14:creationId xmlns:p14="http://schemas.microsoft.com/office/powerpoint/2010/main" val="1938551261"/>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11" name="Заголовок 1"/>
          <p:cNvSpPr>
            <a:spLocks noGrp="1"/>
          </p:cNvSpPr>
          <p:nvPr>
            <p:ph type="title"/>
          </p:nvPr>
        </p:nvSpPr>
        <p:spPr>
          <a:xfrm>
            <a:off x="-1182580" y="-15061"/>
            <a:ext cx="5593216" cy="1499616"/>
          </a:xfrm>
        </p:spPr>
        <p:txBody>
          <a:bodyPr>
            <a:noAutofit/>
          </a:bodyPr>
          <a:lstStyle/>
          <a:p>
            <a:pPr algn="ctr"/>
            <a:r>
              <a:rPr lang="en-US" sz="5400" dirty="0"/>
              <a:t>What's </a:t>
            </a:r>
            <a:r>
              <a:rPr lang="en-US" sz="5400" dirty="0" smtClean="0"/>
              <a:t>this?</a:t>
            </a:r>
            <a:r>
              <a:rPr lang="en-US" sz="4000" dirty="0"/>
              <a:t/>
            </a:r>
            <a:br>
              <a:rPr lang="en-US" sz="4000" dirty="0"/>
            </a:br>
            <a:endParaRPr lang="ru-RU" sz="4000" dirty="0"/>
          </a:p>
        </p:txBody>
      </p:sp>
      <p:pic>
        <p:nvPicPr>
          <p:cNvPr id="7" name="Объект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40548" y="4734167"/>
            <a:ext cx="2476500" cy="1962150"/>
          </a:xfrm>
        </p:spPr>
      </p:pic>
      <p:sp>
        <p:nvSpPr>
          <p:cNvPr id="9" name="Прямоугольник 8"/>
          <p:cNvSpPr/>
          <p:nvPr/>
        </p:nvSpPr>
        <p:spPr>
          <a:xfrm>
            <a:off x="530265" y="5115078"/>
            <a:ext cx="6096000" cy="1200329"/>
          </a:xfrm>
          <a:prstGeom prst="rect">
            <a:avLst/>
          </a:prstGeom>
        </p:spPr>
        <p:txBody>
          <a:bodyPr>
            <a:spAutoFit/>
          </a:bodyPr>
          <a:lstStyle/>
          <a:p>
            <a:r>
              <a:rPr lang="en-US" b="1" dirty="0" err="1">
                <a:solidFill>
                  <a:srgbClr val="00B050"/>
                </a:solidFill>
                <a:latin typeface="Arial" panose="020B0604020202020204" pitchFamily="34" charset="0"/>
              </a:rPr>
              <a:t>L</a:t>
            </a:r>
            <a:r>
              <a:rPr lang="en-US" b="1" dirty="0" err="1">
                <a:solidFill>
                  <a:srgbClr val="FF0000"/>
                </a:solidFill>
                <a:latin typeface="Arial" panose="020B0604020202020204" pitchFamily="34" charset="0"/>
              </a:rPr>
              <a:t>e</a:t>
            </a:r>
            <a:r>
              <a:rPr lang="en-US" b="1" dirty="0" err="1">
                <a:solidFill>
                  <a:srgbClr val="0070C0"/>
                </a:solidFill>
                <a:latin typeface="Arial" panose="020B0604020202020204" pitchFamily="34" charset="0"/>
              </a:rPr>
              <a:t>g</a:t>
            </a:r>
            <a:r>
              <a:rPr lang="en-US" b="1" dirty="0" err="1">
                <a:solidFill>
                  <a:srgbClr val="FFC000"/>
                </a:solidFill>
                <a:latin typeface="Arial" panose="020B0604020202020204" pitchFamily="34" charset="0"/>
              </a:rPr>
              <a:t>o</a:t>
            </a:r>
            <a:r>
              <a:rPr lang="en-US" b="1" dirty="0" err="1">
                <a:solidFill>
                  <a:srgbClr val="00B050"/>
                </a:solidFill>
                <a:latin typeface="Arial" panose="020B0604020202020204" pitchFamily="34" charset="0"/>
              </a:rPr>
              <a:t>l</a:t>
            </a:r>
            <a:r>
              <a:rPr lang="en-US" b="1" dirty="0" err="1">
                <a:solidFill>
                  <a:srgbClr val="FF0000"/>
                </a:solidFill>
                <a:latin typeface="Arial" panose="020B0604020202020204" pitchFamily="34" charset="0"/>
              </a:rPr>
              <a:t>a</a:t>
            </a:r>
            <a:r>
              <a:rPr lang="en-US" b="1" dirty="0" err="1">
                <a:solidFill>
                  <a:srgbClr val="0070C0"/>
                </a:solidFill>
                <a:latin typeface="Arial" panose="020B0604020202020204" pitchFamily="34" charset="0"/>
              </a:rPr>
              <a:t>n</a:t>
            </a:r>
            <a:r>
              <a:rPr lang="en-US" b="1" dirty="0" err="1">
                <a:solidFill>
                  <a:srgbClr val="FFC000"/>
                </a:solidFill>
                <a:latin typeface="Arial" panose="020B0604020202020204" pitchFamily="34" charset="0"/>
              </a:rPr>
              <a:t>d</a:t>
            </a:r>
            <a:r>
              <a:rPr lang="en-US" dirty="0">
                <a:solidFill>
                  <a:srgbClr val="252525"/>
                </a:solidFill>
                <a:latin typeface="Arial" panose="020B0604020202020204" pitchFamily="34" charset="0"/>
              </a:rPr>
              <a:t> </a:t>
            </a:r>
            <a:r>
              <a:rPr lang="en-US" dirty="0" smtClean="0">
                <a:solidFill>
                  <a:srgbClr val="252525"/>
                </a:solidFill>
                <a:latin typeface="Arial" panose="020B0604020202020204" pitchFamily="34" charset="0"/>
              </a:rPr>
              <a:t>is </a:t>
            </a:r>
            <a:r>
              <a:rPr lang="en-US" dirty="0">
                <a:solidFill>
                  <a:srgbClr val="252525"/>
                </a:solidFill>
                <a:latin typeface="Arial" panose="020B0604020202020204" pitchFamily="34" charset="0"/>
              </a:rPr>
              <a:t>a chain of </a:t>
            </a:r>
            <a:r>
              <a:rPr lang="en-US" dirty="0">
                <a:solidFill>
                  <a:srgbClr val="00B050"/>
                </a:solidFill>
                <a:latin typeface="Arial" panose="020B0604020202020204" pitchFamily="34" charset="0"/>
              </a:rPr>
              <a:t>Lego</a:t>
            </a:r>
            <a:r>
              <a:rPr lang="en-US" dirty="0">
                <a:solidFill>
                  <a:srgbClr val="252525"/>
                </a:solidFill>
                <a:latin typeface="Arial" panose="020B0604020202020204" pitchFamily="34" charset="0"/>
              </a:rPr>
              <a:t>-themed </a:t>
            </a:r>
            <a:r>
              <a:rPr lang="en-US" dirty="0">
                <a:latin typeface="Arial" panose="020B0604020202020204" pitchFamily="34" charset="0"/>
              </a:rPr>
              <a:t>theme parks</a:t>
            </a:r>
            <a:r>
              <a:rPr lang="en-US" dirty="0">
                <a:solidFill>
                  <a:srgbClr val="252525"/>
                </a:solidFill>
                <a:latin typeface="Arial" panose="020B0604020202020204" pitchFamily="34" charset="0"/>
              </a:rPr>
              <a:t>. They are not fully owned by </a:t>
            </a:r>
            <a:r>
              <a:rPr lang="en-US" dirty="0">
                <a:solidFill>
                  <a:srgbClr val="FF0000"/>
                </a:solidFill>
                <a:latin typeface="Arial" panose="020B0604020202020204" pitchFamily="34" charset="0"/>
              </a:rPr>
              <a:t>Lego Group</a:t>
            </a:r>
            <a:r>
              <a:rPr lang="en-US" dirty="0">
                <a:solidFill>
                  <a:srgbClr val="252525"/>
                </a:solidFill>
                <a:latin typeface="Arial" panose="020B0604020202020204" pitchFamily="34" charset="0"/>
              </a:rPr>
              <a:t> itself; rather they are owned and operated by the </a:t>
            </a:r>
            <a:r>
              <a:rPr lang="en-US" dirty="0">
                <a:latin typeface="Arial" panose="020B0604020202020204" pitchFamily="34" charset="0"/>
              </a:rPr>
              <a:t>British</a:t>
            </a:r>
            <a:r>
              <a:rPr lang="en-US" dirty="0">
                <a:solidFill>
                  <a:srgbClr val="252525"/>
                </a:solidFill>
                <a:latin typeface="Arial" panose="020B0604020202020204" pitchFamily="34" charset="0"/>
              </a:rPr>
              <a:t> theme park company </a:t>
            </a:r>
            <a:r>
              <a:rPr lang="en-US" dirty="0">
                <a:solidFill>
                  <a:srgbClr val="0B0080"/>
                </a:solidFill>
                <a:latin typeface="Arial" panose="020B0604020202020204" pitchFamily="34" charset="0"/>
              </a:rPr>
              <a:t>Merlin </a:t>
            </a:r>
            <a:r>
              <a:rPr lang="en-US" dirty="0">
                <a:solidFill>
                  <a:srgbClr val="FFC000"/>
                </a:solidFill>
                <a:latin typeface="Arial" panose="020B0604020202020204" pitchFamily="34" charset="0"/>
              </a:rPr>
              <a:t>Entertainments</a:t>
            </a:r>
            <a:r>
              <a:rPr lang="en-US" dirty="0">
                <a:solidFill>
                  <a:srgbClr val="252525"/>
                </a:solidFill>
                <a:latin typeface="Arial" panose="020B0604020202020204" pitchFamily="34" charset="0"/>
              </a:rPr>
              <a:t>.</a:t>
            </a:r>
            <a:endParaRPr lang="ru-RU" dirty="0"/>
          </a:p>
        </p:txBody>
      </p:sp>
      <p:sp>
        <p:nvSpPr>
          <p:cNvPr id="10" name="TextBox 9"/>
          <p:cNvSpPr txBox="1"/>
          <p:nvPr/>
        </p:nvSpPr>
        <p:spPr>
          <a:xfrm>
            <a:off x="5411096" y="322729"/>
            <a:ext cx="6411558" cy="3139321"/>
          </a:xfrm>
          <a:prstGeom prst="rect">
            <a:avLst/>
          </a:prstGeom>
          <a:noFill/>
        </p:spPr>
        <p:txBody>
          <a:bodyPr wrap="square" rtlCol="0">
            <a:spAutoFit/>
          </a:bodyPr>
          <a:lstStyle/>
          <a:p>
            <a:pPr marL="342900" indent="-342900">
              <a:buFont typeface="+mj-lt"/>
              <a:buAutoNum type="arabicPeriod"/>
            </a:pPr>
            <a:r>
              <a:rPr lang="en-US" dirty="0" err="1"/>
              <a:t>Legoland</a:t>
            </a:r>
            <a:r>
              <a:rPr lang="en-US" dirty="0"/>
              <a:t> </a:t>
            </a:r>
            <a:r>
              <a:rPr lang="en-US" dirty="0" err="1"/>
              <a:t>Billund</a:t>
            </a:r>
            <a:r>
              <a:rPr lang="en-US" dirty="0"/>
              <a:t> Resort (</a:t>
            </a:r>
            <a:r>
              <a:rPr lang="en-US" dirty="0" err="1"/>
              <a:t>Billund</a:t>
            </a:r>
            <a:r>
              <a:rPr lang="en-US" dirty="0"/>
              <a:t>, Denmark; opened in 1968)</a:t>
            </a:r>
          </a:p>
          <a:p>
            <a:pPr marL="342900" indent="-342900">
              <a:buFont typeface="+mj-lt"/>
              <a:buAutoNum type="arabicPeriod"/>
            </a:pPr>
            <a:r>
              <a:rPr lang="en-US" dirty="0" err="1"/>
              <a:t>Legoland</a:t>
            </a:r>
            <a:r>
              <a:rPr lang="en-US" dirty="0"/>
              <a:t> Windsor Resort (Windsor, United Kingdom; opened in 1996)</a:t>
            </a:r>
          </a:p>
          <a:p>
            <a:pPr marL="342900" indent="-342900">
              <a:buFont typeface="+mj-lt"/>
              <a:buAutoNum type="arabicPeriod"/>
            </a:pPr>
            <a:r>
              <a:rPr lang="en-US" dirty="0" err="1"/>
              <a:t>Legoland</a:t>
            </a:r>
            <a:r>
              <a:rPr lang="en-US" dirty="0"/>
              <a:t> California Resort (Carlsbad, San Diego County, California, USA; opened in 1999)</a:t>
            </a:r>
          </a:p>
          <a:p>
            <a:pPr marL="342900" indent="-342900">
              <a:buFont typeface="+mj-lt"/>
              <a:buAutoNum type="arabicPeriod"/>
            </a:pPr>
            <a:r>
              <a:rPr lang="en-US" dirty="0" err="1"/>
              <a:t>Legoland</a:t>
            </a:r>
            <a:r>
              <a:rPr lang="en-US" dirty="0"/>
              <a:t> Deutschland Resort (</a:t>
            </a:r>
            <a:r>
              <a:rPr lang="en-US" dirty="0" err="1"/>
              <a:t>Günzburg</a:t>
            </a:r>
            <a:r>
              <a:rPr lang="en-US" dirty="0"/>
              <a:t>, Germany; opened in 2002)</a:t>
            </a:r>
          </a:p>
          <a:p>
            <a:pPr marL="342900" indent="-342900">
              <a:buFont typeface="+mj-lt"/>
              <a:buAutoNum type="arabicPeriod"/>
            </a:pPr>
            <a:r>
              <a:rPr lang="en-US" dirty="0" err="1"/>
              <a:t>Legoland</a:t>
            </a:r>
            <a:r>
              <a:rPr lang="en-US" dirty="0"/>
              <a:t> Florida (Winter Haven, Florida, USA; opened in 2011)</a:t>
            </a:r>
          </a:p>
          <a:p>
            <a:pPr marL="342900" indent="-342900">
              <a:buFont typeface="+mj-lt"/>
              <a:buAutoNum type="arabicPeriod"/>
            </a:pPr>
            <a:r>
              <a:rPr lang="en-US" dirty="0" err="1"/>
              <a:t>Legoland</a:t>
            </a:r>
            <a:r>
              <a:rPr lang="en-US" dirty="0"/>
              <a:t> Malaysia Resort (</a:t>
            </a:r>
            <a:r>
              <a:rPr lang="en-US" dirty="0" err="1"/>
              <a:t>Nusajaya</a:t>
            </a:r>
            <a:r>
              <a:rPr lang="en-US" dirty="0"/>
              <a:t>, Johor, Malaysia; opened in 2012)</a:t>
            </a:r>
          </a:p>
          <a:p>
            <a:endParaRPr lang="ru-RU" dirty="0"/>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48" y="1108037"/>
            <a:ext cx="4007041" cy="4007041"/>
          </a:xfrm>
          <a:prstGeom prst="rect">
            <a:avLst/>
          </a:prstGeom>
        </p:spPr>
      </p:pic>
    </p:spTree>
    <p:extLst>
      <p:ext uri="{BB962C8B-B14F-4D97-AF65-F5344CB8AC3E}">
        <p14:creationId xmlns:p14="http://schemas.microsoft.com/office/powerpoint/2010/main" val="42608293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r>
              <a:rPr lang="en-US" dirty="0" err="1"/>
              <a:t>Billund</a:t>
            </a:r>
            <a:r>
              <a:rPr lang="en-US" dirty="0"/>
              <a:t>, Denmark</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375" y="4868204"/>
            <a:ext cx="4355950" cy="1646906"/>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998" y="5490623"/>
            <a:ext cx="643307" cy="402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43414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590910" y="-96820"/>
            <a:ext cx="2528047" cy="1499616"/>
          </a:xfrm>
        </p:spPr>
        <p:txBody>
          <a:bodyPr>
            <a:noAutofit/>
          </a:bodyPr>
          <a:lstStyle/>
          <a:p>
            <a:pPr algn="ctr"/>
            <a:r>
              <a:rPr lang="en-US" sz="3200" dirty="0"/>
              <a:t>What's </a:t>
            </a:r>
            <a:r>
              <a:rPr lang="ru-RU" sz="3200" dirty="0"/>
              <a:t/>
            </a:r>
            <a:br>
              <a:rPr lang="ru-RU" sz="3200" dirty="0"/>
            </a:br>
            <a:r>
              <a:rPr lang="en-US" sz="3200" dirty="0" smtClean="0"/>
              <a:t>this?</a:t>
            </a:r>
            <a:r>
              <a:rPr lang="en-US" sz="3200" dirty="0"/>
              <a:t/>
            </a:r>
            <a:br>
              <a:rPr lang="en-US" sz="3200" dirty="0"/>
            </a:br>
            <a:endParaRPr lang="ru-RU" sz="3200" dirty="0"/>
          </a:p>
        </p:txBody>
      </p:sp>
      <p:sp>
        <p:nvSpPr>
          <p:cNvPr id="3" name="Объект 2"/>
          <p:cNvSpPr>
            <a:spLocks noGrp="1"/>
          </p:cNvSpPr>
          <p:nvPr>
            <p:ph idx="1"/>
          </p:nvPr>
        </p:nvSpPr>
        <p:spPr>
          <a:xfrm>
            <a:off x="2347318" y="123713"/>
            <a:ext cx="9720073" cy="4023360"/>
          </a:xfrm>
        </p:spPr>
        <p:txBody>
          <a:bodyPr>
            <a:normAutofit/>
          </a:bodyPr>
          <a:lstStyle/>
          <a:p>
            <a:pPr>
              <a:buFont typeface="Wingdings" panose="05000000000000000000" pitchFamily="2" charset="2"/>
              <a:buChar char="q"/>
            </a:pPr>
            <a:r>
              <a:rPr lang="en-US" sz="2000" dirty="0" err="1"/>
              <a:t>Legoland</a:t>
            </a:r>
            <a:r>
              <a:rPr lang="en-US" sz="2000" dirty="0"/>
              <a:t> </a:t>
            </a:r>
            <a:r>
              <a:rPr lang="en-US" sz="2000" dirty="0" err="1"/>
              <a:t>Billund</a:t>
            </a:r>
            <a:r>
              <a:rPr lang="en-US" sz="2000" dirty="0"/>
              <a:t>, the original </a:t>
            </a:r>
            <a:r>
              <a:rPr lang="en-US" sz="2000" dirty="0" err="1"/>
              <a:t>Legoland</a:t>
            </a:r>
            <a:r>
              <a:rPr lang="en-US" sz="2000" dirty="0"/>
              <a:t> park, opened on June 7, 1968 in </a:t>
            </a:r>
            <a:r>
              <a:rPr lang="en-US" sz="2000" dirty="0" err="1"/>
              <a:t>Billund</a:t>
            </a:r>
            <a:r>
              <a:rPr lang="en-US" sz="2000" dirty="0"/>
              <a:t>, Denmark. The park is located next to the original Lego factory and Denmark's second busiest airport </a:t>
            </a:r>
            <a:r>
              <a:rPr lang="en-US" sz="2000" dirty="0" err="1"/>
              <a:t>Billund</a:t>
            </a:r>
            <a:r>
              <a:rPr lang="en-US" sz="2000" dirty="0"/>
              <a:t> Airport. Over 1.9 million guests visited the park in 2011 and since the opening more than 50 million guests have visited the park. This makes </a:t>
            </a:r>
            <a:r>
              <a:rPr lang="en-US" sz="2000" dirty="0" err="1"/>
              <a:t>Legoland</a:t>
            </a:r>
            <a:r>
              <a:rPr lang="en-US" sz="2000" dirty="0"/>
              <a:t> the largest tourist attraction in Denmark outside of Copenhagen. The </a:t>
            </a:r>
            <a:r>
              <a:rPr lang="en-US" sz="2000" dirty="0" err="1"/>
              <a:t>Legoland</a:t>
            </a:r>
            <a:r>
              <a:rPr lang="en-US" sz="2000" dirty="0"/>
              <a:t> parks that have since been built are modelled upon </a:t>
            </a:r>
            <a:r>
              <a:rPr lang="en-US" sz="2000" dirty="0" err="1"/>
              <a:t>Legoland</a:t>
            </a:r>
            <a:r>
              <a:rPr lang="en-US" sz="2000" dirty="0"/>
              <a:t> </a:t>
            </a:r>
            <a:r>
              <a:rPr lang="en-US" sz="2000" dirty="0" err="1"/>
              <a:t>Billund</a:t>
            </a:r>
            <a:r>
              <a:rPr lang="en-US" sz="2000" dirty="0"/>
              <a:t>, most noticeably the </a:t>
            </a:r>
            <a:r>
              <a:rPr lang="en-US" sz="2000" dirty="0" err="1"/>
              <a:t>Miniland</a:t>
            </a:r>
            <a:r>
              <a:rPr lang="en-US" sz="2000" dirty="0"/>
              <a:t> area which is made up of millions of Lego bricks.</a:t>
            </a:r>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41" y="2592593"/>
            <a:ext cx="2598593" cy="2822313"/>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553" y="2500418"/>
            <a:ext cx="9752793" cy="3901117"/>
          </a:xfrm>
          <a:prstGeom prst="rect">
            <a:avLst/>
          </a:prstGeom>
        </p:spPr>
      </p:pic>
    </p:spTree>
    <p:extLst>
      <p:ext uri="{BB962C8B-B14F-4D97-AF65-F5344CB8AC3E}">
        <p14:creationId xmlns:p14="http://schemas.microsoft.com/office/powerpoint/2010/main" val="413281727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858921" cy="1499616"/>
          </a:xfrm>
        </p:spPr>
        <p:txBody>
          <a:bodyPr/>
          <a:lstStyle/>
          <a:p>
            <a:r>
              <a:rPr lang="en-US" dirty="0"/>
              <a:t>History</a:t>
            </a:r>
            <a:br>
              <a:rPr lang="en-US" dirty="0"/>
            </a:br>
            <a:endParaRPr lang="ru-RU" dirty="0"/>
          </a:p>
        </p:txBody>
      </p:sp>
      <p:sp>
        <p:nvSpPr>
          <p:cNvPr id="3" name="Объект 2"/>
          <p:cNvSpPr>
            <a:spLocks noGrp="1"/>
          </p:cNvSpPr>
          <p:nvPr>
            <p:ph idx="1"/>
          </p:nvPr>
        </p:nvSpPr>
        <p:spPr>
          <a:xfrm>
            <a:off x="2023425" y="134470"/>
            <a:ext cx="9720073" cy="4023360"/>
          </a:xfrm>
        </p:spPr>
        <p:txBody>
          <a:bodyPr/>
          <a:lstStyle/>
          <a:p>
            <a:pPr>
              <a:buFont typeface="Wingdings" panose="05000000000000000000" pitchFamily="2" charset="2"/>
              <a:buChar char="q"/>
            </a:pPr>
            <a:r>
              <a:rPr lang="en-US" dirty="0"/>
              <a:t>The first </a:t>
            </a:r>
            <a:r>
              <a:rPr lang="en-US" dirty="0" err="1"/>
              <a:t>Legoland</a:t>
            </a:r>
            <a:r>
              <a:rPr lang="en-US" dirty="0"/>
              <a:t> was built next door to the Lego factory that was founded by Ole Kirk Christiansen in 1949. His son, </a:t>
            </a:r>
            <a:r>
              <a:rPr lang="en-US" dirty="0" err="1"/>
              <a:t>Godtfred</a:t>
            </a:r>
            <a:r>
              <a:rPr lang="en-US" dirty="0"/>
              <a:t>, took over the family business in 1958 when his father passed away and just two years later he bought out his three brothers. In 1968 </a:t>
            </a:r>
            <a:r>
              <a:rPr lang="en-US" dirty="0" err="1"/>
              <a:t>Godfredt</a:t>
            </a:r>
            <a:r>
              <a:rPr lang="en-US" dirty="0"/>
              <a:t> decided to open a 14-acre </a:t>
            </a:r>
            <a:r>
              <a:rPr lang="en-US" dirty="0" err="1"/>
              <a:t>Legoland</a:t>
            </a:r>
            <a:r>
              <a:rPr lang="en-US" dirty="0"/>
              <a:t> Park to promote his toy business. The park became an instant success and has over the years added many original rides and been divided into specific themed worlds. The now 45-acre park is divided into 9 themed </a:t>
            </a:r>
            <a:r>
              <a:rPr lang="en-US" dirty="0" smtClean="0"/>
              <a:t>areas</a:t>
            </a:r>
            <a:r>
              <a:rPr lang="ru-RU" dirty="0" smtClean="0"/>
              <a:t>.</a:t>
            </a:r>
            <a:endParaRPr lang="en-US"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5" name="Прямоугольник 4"/>
          <p:cNvSpPr/>
          <p:nvPr/>
        </p:nvSpPr>
        <p:spPr>
          <a:xfrm>
            <a:off x="9426571" y="3995678"/>
            <a:ext cx="2481431" cy="2862322"/>
          </a:xfrm>
          <a:prstGeom prst="rect">
            <a:avLst/>
          </a:prstGeom>
        </p:spPr>
        <p:txBody>
          <a:bodyPr wrap="square">
            <a:spAutoFit/>
          </a:bodyPr>
          <a:lstStyle/>
          <a:p>
            <a:r>
              <a:rPr lang="en-US" dirty="0">
                <a:solidFill>
                  <a:schemeClr val="accent5"/>
                </a:solidFill>
                <a:latin typeface="Arial" panose="020B0604020202020204" pitchFamily="34" charset="0"/>
              </a:rPr>
              <a:t>1.</a:t>
            </a:r>
            <a:r>
              <a:rPr lang="en-US" dirty="0">
                <a:solidFill>
                  <a:srgbClr val="252525"/>
                </a:solidFill>
                <a:latin typeface="Arial" panose="020B0604020202020204" pitchFamily="34" charset="0"/>
              </a:rPr>
              <a:t> </a:t>
            </a:r>
            <a:r>
              <a:rPr lang="en-US" dirty="0">
                <a:latin typeface="Arial" panose="020B0604020202020204" pitchFamily="34" charset="0"/>
              </a:rPr>
              <a:t>Duplo Land </a:t>
            </a:r>
            <a:endParaRPr lang="ru-RU" dirty="0" smtClean="0">
              <a:latin typeface="Arial" panose="020B0604020202020204" pitchFamily="34" charset="0"/>
            </a:endParaRPr>
          </a:p>
          <a:p>
            <a:r>
              <a:rPr lang="en-US" dirty="0" smtClean="0">
                <a:solidFill>
                  <a:srgbClr val="C00000"/>
                </a:solidFill>
                <a:latin typeface="Arial" panose="020B0604020202020204" pitchFamily="34" charset="0"/>
              </a:rPr>
              <a:t>2</a:t>
            </a:r>
            <a:r>
              <a:rPr lang="en-US" dirty="0">
                <a:solidFill>
                  <a:srgbClr val="C00000"/>
                </a:solidFill>
                <a:latin typeface="Arial" panose="020B0604020202020204" pitchFamily="34" charset="0"/>
              </a:rPr>
              <a:t>.</a:t>
            </a:r>
            <a:r>
              <a:rPr lang="en-US" dirty="0">
                <a:solidFill>
                  <a:srgbClr val="252525"/>
                </a:solidFill>
                <a:latin typeface="Arial" panose="020B0604020202020204" pitchFamily="34" charset="0"/>
              </a:rPr>
              <a:t> </a:t>
            </a:r>
            <a:r>
              <a:rPr lang="en-US" dirty="0">
                <a:latin typeface="Arial" panose="020B0604020202020204" pitchFamily="34" charset="0"/>
              </a:rPr>
              <a:t>Imagination Zone </a:t>
            </a:r>
            <a:endParaRPr lang="ru-RU" dirty="0" smtClean="0">
              <a:latin typeface="Arial" panose="020B0604020202020204" pitchFamily="34" charset="0"/>
            </a:endParaRPr>
          </a:p>
          <a:p>
            <a:r>
              <a:rPr lang="en-US" dirty="0" smtClean="0">
                <a:solidFill>
                  <a:schemeClr val="accent1">
                    <a:lumMod val="60000"/>
                    <a:lumOff val="40000"/>
                  </a:schemeClr>
                </a:solidFill>
                <a:latin typeface="Arial" panose="020B0604020202020204" pitchFamily="34" charset="0"/>
              </a:rPr>
              <a:t>3.</a:t>
            </a:r>
            <a:r>
              <a:rPr lang="ru-RU" dirty="0" smtClean="0">
                <a:solidFill>
                  <a:schemeClr val="accent1">
                    <a:lumMod val="60000"/>
                    <a:lumOff val="40000"/>
                  </a:schemeClr>
                </a:solidFill>
                <a:latin typeface="Arial" panose="020B0604020202020204" pitchFamily="34" charset="0"/>
              </a:rPr>
              <a:t> </a:t>
            </a:r>
            <a:r>
              <a:rPr lang="en-US" dirty="0" smtClean="0">
                <a:latin typeface="Arial" panose="020B0604020202020204" pitchFamily="34" charset="0"/>
              </a:rPr>
              <a:t>LEGOREDO Town</a:t>
            </a:r>
            <a:endParaRPr lang="ru-RU" dirty="0" smtClean="0">
              <a:latin typeface="Arial" panose="020B0604020202020204" pitchFamily="34" charset="0"/>
            </a:endParaRPr>
          </a:p>
          <a:p>
            <a:r>
              <a:rPr lang="en-US" dirty="0" smtClean="0">
                <a:solidFill>
                  <a:srgbClr val="FFC000"/>
                </a:solidFill>
                <a:latin typeface="Arial" panose="020B0604020202020204" pitchFamily="34" charset="0"/>
              </a:rPr>
              <a:t>4</a:t>
            </a:r>
            <a:r>
              <a:rPr lang="en-US" dirty="0">
                <a:solidFill>
                  <a:srgbClr val="FFC000"/>
                </a:solidFill>
                <a:latin typeface="Arial" panose="020B0604020202020204" pitchFamily="34" charset="0"/>
              </a:rPr>
              <a:t>.</a:t>
            </a:r>
            <a:r>
              <a:rPr lang="en-US" dirty="0">
                <a:solidFill>
                  <a:srgbClr val="252525"/>
                </a:solidFill>
                <a:latin typeface="Arial" panose="020B0604020202020204" pitchFamily="34" charset="0"/>
              </a:rPr>
              <a:t> </a:t>
            </a:r>
            <a:r>
              <a:rPr lang="en-US" dirty="0">
                <a:latin typeface="Arial" panose="020B0604020202020204" pitchFamily="34" charset="0"/>
              </a:rPr>
              <a:t>Adventure Land </a:t>
            </a:r>
            <a:endParaRPr lang="ru-RU" dirty="0" smtClean="0">
              <a:latin typeface="Arial" panose="020B0604020202020204" pitchFamily="34" charset="0"/>
            </a:endParaRPr>
          </a:p>
          <a:p>
            <a:r>
              <a:rPr lang="en-US" dirty="0" smtClean="0">
                <a:solidFill>
                  <a:srgbClr val="252525"/>
                </a:solidFill>
                <a:latin typeface="Arial" panose="020B0604020202020204" pitchFamily="34" charset="0"/>
              </a:rPr>
              <a:t>5</a:t>
            </a:r>
            <a:r>
              <a:rPr lang="en-US" dirty="0">
                <a:solidFill>
                  <a:srgbClr val="252525"/>
                </a:solidFill>
                <a:latin typeface="Arial" panose="020B0604020202020204" pitchFamily="34" charset="0"/>
              </a:rPr>
              <a:t>. </a:t>
            </a:r>
            <a:r>
              <a:rPr lang="en-US" dirty="0" smtClean="0">
                <a:latin typeface="Arial" panose="020B0604020202020204" pitchFamily="34" charset="0"/>
              </a:rPr>
              <a:t>Lego City</a:t>
            </a:r>
            <a:endParaRPr lang="ru-RU" dirty="0" smtClean="0">
              <a:latin typeface="Arial" panose="020B0604020202020204" pitchFamily="34" charset="0"/>
            </a:endParaRPr>
          </a:p>
          <a:p>
            <a:r>
              <a:rPr lang="en-US" dirty="0" smtClean="0">
                <a:solidFill>
                  <a:srgbClr val="7030A0"/>
                </a:solidFill>
                <a:latin typeface="Arial" panose="020B0604020202020204" pitchFamily="34" charset="0"/>
              </a:rPr>
              <a:t>6.</a:t>
            </a:r>
            <a:r>
              <a:rPr lang="en-US" dirty="0" smtClean="0">
                <a:solidFill>
                  <a:srgbClr val="252525"/>
                </a:solidFill>
                <a:latin typeface="Arial" panose="020B0604020202020204" pitchFamily="34" charset="0"/>
              </a:rPr>
              <a:t> </a:t>
            </a:r>
            <a:r>
              <a:rPr lang="en-US" dirty="0" smtClean="0">
                <a:latin typeface="Arial" panose="020B0604020202020204" pitchFamily="34" charset="0"/>
              </a:rPr>
              <a:t>Knight´s Kingdom</a:t>
            </a:r>
            <a:r>
              <a:rPr lang="en-US" dirty="0" smtClean="0">
                <a:solidFill>
                  <a:srgbClr val="252525"/>
                </a:solidFill>
                <a:latin typeface="Arial" panose="020B0604020202020204" pitchFamily="34" charset="0"/>
              </a:rPr>
              <a:t> </a:t>
            </a:r>
            <a:endParaRPr lang="ru-RU" dirty="0" smtClean="0">
              <a:solidFill>
                <a:srgbClr val="252525"/>
              </a:solidFill>
              <a:latin typeface="Arial" panose="020B0604020202020204" pitchFamily="34" charset="0"/>
            </a:endParaRPr>
          </a:p>
          <a:p>
            <a:r>
              <a:rPr lang="en-US" dirty="0" smtClean="0">
                <a:solidFill>
                  <a:schemeClr val="bg2">
                    <a:lumMod val="50000"/>
                  </a:schemeClr>
                </a:solidFill>
                <a:latin typeface="Arial" panose="020B0604020202020204" pitchFamily="34" charset="0"/>
              </a:rPr>
              <a:t>7</a:t>
            </a:r>
            <a:r>
              <a:rPr lang="en-US" dirty="0" smtClean="0">
                <a:solidFill>
                  <a:schemeClr val="bg2">
                    <a:lumMod val="50000"/>
                  </a:schemeClr>
                </a:solidFill>
                <a:latin typeface="Arial" panose="020B0604020202020204" pitchFamily="34" charset="0"/>
              </a:rPr>
              <a:t>.</a:t>
            </a:r>
            <a:r>
              <a:rPr lang="ru-RU" dirty="0" smtClean="0">
                <a:solidFill>
                  <a:schemeClr val="bg2">
                    <a:lumMod val="50000"/>
                  </a:schemeClr>
                </a:solidFill>
                <a:latin typeface="Arial" panose="020B0604020202020204" pitchFamily="34" charset="0"/>
              </a:rPr>
              <a:t> </a:t>
            </a:r>
            <a:r>
              <a:rPr lang="en-US" dirty="0" smtClean="0">
                <a:latin typeface="Arial" panose="020B0604020202020204" pitchFamily="34" charset="0"/>
              </a:rPr>
              <a:t>Mini Land</a:t>
            </a:r>
            <a:endParaRPr lang="ru-RU" dirty="0" smtClean="0">
              <a:latin typeface="Arial" panose="020B0604020202020204" pitchFamily="34" charset="0"/>
            </a:endParaRPr>
          </a:p>
          <a:p>
            <a:r>
              <a:rPr lang="en-US" dirty="0" smtClean="0">
                <a:solidFill>
                  <a:schemeClr val="accent1">
                    <a:lumMod val="50000"/>
                  </a:schemeClr>
                </a:solidFill>
                <a:latin typeface="Arial" panose="020B0604020202020204" pitchFamily="34" charset="0"/>
              </a:rPr>
              <a:t>8</a:t>
            </a:r>
            <a:r>
              <a:rPr lang="en-US" dirty="0">
                <a:solidFill>
                  <a:schemeClr val="accent1">
                    <a:lumMod val="50000"/>
                  </a:schemeClr>
                </a:solidFill>
                <a:latin typeface="Arial" panose="020B0604020202020204" pitchFamily="34" charset="0"/>
              </a:rPr>
              <a:t>.</a:t>
            </a:r>
            <a:r>
              <a:rPr lang="en-US" dirty="0">
                <a:solidFill>
                  <a:srgbClr val="252525"/>
                </a:solidFill>
                <a:latin typeface="Arial" panose="020B0604020202020204" pitchFamily="34" charset="0"/>
              </a:rPr>
              <a:t> </a:t>
            </a:r>
            <a:r>
              <a:rPr lang="en-US" dirty="0">
                <a:latin typeface="Arial" panose="020B0604020202020204" pitchFamily="34" charset="0"/>
              </a:rPr>
              <a:t>Pirate Land </a:t>
            </a:r>
            <a:endParaRPr lang="ru-RU" dirty="0" smtClean="0">
              <a:latin typeface="Arial" panose="020B0604020202020204" pitchFamily="34" charset="0"/>
            </a:endParaRPr>
          </a:p>
          <a:p>
            <a:r>
              <a:rPr lang="en-US" dirty="0" smtClean="0">
                <a:solidFill>
                  <a:srgbClr val="E559D1"/>
                </a:solidFill>
                <a:latin typeface="Arial" panose="020B0604020202020204" pitchFamily="34" charset="0"/>
              </a:rPr>
              <a:t>9.</a:t>
            </a:r>
            <a:r>
              <a:rPr lang="en-US" dirty="0">
                <a:solidFill>
                  <a:srgbClr val="252525"/>
                </a:solidFill>
                <a:latin typeface="Arial" panose="020B0604020202020204" pitchFamily="34" charset="0"/>
              </a:rPr>
              <a:t> </a:t>
            </a:r>
            <a:r>
              <a:rPr lang="en-US" dirty="0">
                <a:latin typeface="Arial" panose="020B0604020202020204" pitchFamily="34" charset="0"/>
              </a:rPr>
              <a:t>Polar </a:t>
            </a:r>
            <a:r>
              <a:rPr lang="en-US" dirty="0" smtClean="0">
                <a:latin typeface="Arial" panose="020B0604020202020204" pitchFamily="34" charset="0"/>
              </a:rPr>
              <a:t>Land</a:t>
            </a:r>
            <a:endParaRPr lang="ru-RU" dirty="0" smtClean="0">
              <a:latin typeface="Arial" panose="020B0604020202020204" pitchFamily="34" charset="0"/>
            </a:endParaRPr>
          </a:p>
          <a:p>
            <a:endParaRPr lang="ru-RU"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0" y="2335415"/>
            <a:ext cx="7043120" cy="4424844"/>
          </a:xfrm>
          <a:prstGeom prst="rect">
            <a:avLst/>
          </a:prstGeom>
        </p:spPr>
      </p:pic>
    </p:spTree>
    <p:extLst>
      <p:ext uri="{BB962C8B-B14F-4D97-AF65-F5344CB8AC3E}">
        <p14:creationId xmlns:p14="http://schemas.microsoft.com/office/powerpoint/2010/main" val="3876996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18426"/>
            <a:ext cx="2730291" cy="1499616"/>
          </a:xfrm>
        </p:spPr>
        <p:txBody>
          <a:bodyPr/>
          <a:lstStyle/>
          <a:p>
            <a:r>
              <a:rPr lang="en-US" dirty="0" smtClean="0"/>
              <a:t>Duplo Land</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39248" y="-452495"/>
            <a:ext cx="3529741" cy="234374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248" y="1675843"/>
            <a:ext cx="3452752" cy="258956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248" y="4265407"/>
            <a:ext cx="3452752" cy="2592593"/>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8" name="Прямоугольник 7"/>
          <p:cNvSpPr/>
          <p:nvPr/>
        </p:nvSpPr>
        <p:spPr>
          <a:xfrm>
            <a:off x="1531172" y="1011218"/>
            <a:ext cx="6096000" cy="3416320"/>
          </a:xfrm>
          <a:prstGeom prst="rect">
            <a:avLst/>
          </a:prstGeom>
        </p:spPr>
        <p:txBody>
          <a:bodyPr>
            <a:spAutoFit/>
          </a:bodyPr>
          <a:lstStyle/>
          <a:p>
            <a:pPr marL="285750" indent="-285750">
              <a:buFont typeface="Wingdings" panose="05000000000000000000" pitchFamily="2" charset="2"/>
              <a:buChar char="q"/>
            </a:pPr>
            <a:r>
              <a:rPr lang="ru-RU" dirty="0" err="1"/>
              <a:t>Duplo</a:t>
            </a:r>
            <a:r>
              <a:rPr lang="ru-RU" dirty="0"/>
              <a:t> </a:t>
            </a:r>
            <a:r>
              <a:rPr lang="ru-RU" dirty="0" err="1"/>
              <a:t>Land</a:t>
            </a:r>
            <a:r>
              <a:rPr lang="ru-RU" dirty="0"/>
              <a:t> </a:t>
            </a:r>
            <a:r>
              <a:rPr lang="ru-RU" dirty="0" err="1"/>
              <a:t>contains</a:t>
            </a:r>
            <a:r>
              <a:rPr lang="ru-RU" dirty="0"/>
              <a:t> </a:t>
            </a:r>
            <a:r>
              <a:rPr lang="ru-RU" dirty="0" err="1"/>
              <a:t>rides</a:t>
            </a:r>
            <a:r>
              <a:rPr lang="ru-RU" dirty="0"/>
              <a:t> </a:t>
            </a:r>
            <a:r>
              <a:rPr lang="ru-RU" dirty="0" err="1"/>
              <a:t>and</a:t>
            </a:r>
            <a:r>
              <a:rPr lang="ru-RU" dirty="0"/>
              <a:t> </a:t>
            </a:r>
            <a:r>
              <a:rPr lang="ru-RU" dirty="0" err="1"/>
              <a:t>attractions</a:t>
            </a:r>
            <a:r>
              <a:rPr lang="ru-RU" dirty="0"/>
              <a:t> </a:t>
            </a:r>
            <a:r>
              <a:rPr lang="ru-RU" dirty="0" err="1"/>
              <a:t>for</a:t>
            </a:r>
            <a:r>
              <a:rPr lang="ru-RU" dirty="0"/>
              <a:t> </a:t>
            </a:r>
            <a:r>
              <a:rPr lang="ru-RU" dirty="0" err="1"/>
              <a:t>young</a:t>
            </a:r>
            <a:r>
              <a:rPr lang="ru-RU" dirty="0"/>
              <a:t> </a:t>
            </a:r>
            <a:r>
              <a:rPr lang="ru-RU" dirty="0" err="1"/>
              <a:t>children</a:t>
            </a:r>
            <a:r>
              <a:rPr lang="ru-RU" dirty="0"/>
              <a:t>, </a:t>
            </a:r>
            <a:r>
              <a:rPr lang="ru-RU" dirty="0" err="1"/>
              <a:t>with</a:t>
            </a:r>
            <a:r>
              <a:rPr lang="ru-RU" dirty="0"/>
              <a:t> </a:t>
            </a:r>
            <a:r>
              <a:rPr lang="ru-RU" dirty="0" err="1"/>
              <a:t>the</a:t>
            </a:r>
            <a:r>
              <a:rPr lang="ru-RU" dirty="0"/>
              <a:t> </a:t>
            </a:r>
            <a:r>
              <a:rPr lang="ru-RU" dirty="0" err="1"/>
              <a:t>Lego</a:t>
            </a:r>
            <a:r>
              <a:rPr lang="ru-RU" dirty="0"/>
              <a:t> </a:t>
            </a:r>
            <a:r>
              <a:rPr lang="ru-RU" dirty="0" err="1"/>
              <a:t>Duplo</a:t>
            </a:r>
            <a:r>
              <a:rPr lang="ru-RU" dirty="0"/>
              <a:t> </a:t>
            </a:r>
            <a:r>
              <a:rPr lang="ru-RU" dirty="0" err="1"/>
              <a:t>brand</a:t>
            </a:r>
            <a:r>
              <a:rPr lang="ru-RU" dirty="0"/>
              <a:t> </a:t>
            </a:r>
            <a:r>
              <a:rPr lang="ru-RU" dirty="0" err="1"/>
              <a:t>name</a:t>
            </a:r>
            <a:r>
              <a:rPr lang="ru-RU" dirty="0"/>
              <a:t>. </a:t>
            </a:r>
            <a:r>
              <a:rPr lang="ru-RU" dirty="0" err="1"/>
              <a:t>The</a:t>
            </a:r>
            <a:r>
              <a:rPr lang="ru-RU" dirty="0"/>
              <a:t> </a:t>
            </a:r>
            <a:r>
              <a:rPr lang="ru-RU" dirty="0" err="1"/>
              <a:t>Duplo</a:t>
            </a:r>
            <a:r>
              <a:rPr lang="ru-RU" dirty="0"/>
              <a:t> </a:t>
            </a:r>
            <a:r>
              <a:rPr lang="ru-RU" dirty="0" err="1"/>
              <a:t>Playhouse</a:t>
            </a:r>
            <a:r>
              <a:rPr lang="ru-RU" dirty="0"/>
              <a:t> </a:t>
            </a:r>
            <a:r>
              <a:rPr lang="ru-RU" dirty="0" err="1"/>
              <a:t>is</a:t>
            </a:r>
            <a:r>
              <a:rPr lang="ru-RU" dirty="0"/>
              <a:t> a </a:t>
            </a:r>
            <a:r>
              <a:rPr lang="ru-RU" dirty="0" err="1"/>
              <a:t>play</a:t>
            </a:r>
            <a:r>
              <a:rPr lang="ru-RU" dirty="0"/>
              <a:t> </a:t>
            </a:r>
            <a:r>
              <a:rPr lang="ru-RU" dirty="0" err="1"/>
              <a:t>area</a:t>
            </a:r>
            <a:r>
              <a:rPr lang="ru-RU" dirty="0"/>
              <a:t> </a:t>
            </a:r>
            <a:r>
              <a:rPr lang="ru-RU" dirty="0" err="1"/>
              <a:t>for</a:t>
            </a:r>
            <a:r>
              <a:rPr lang="ru-RU" dirty="0"/>
              <a:t> </a:t>
            </a:r>
            <a:r>
              <a:rPr lang="ru-RU" dirty="0" err="1"/>
              <a:t>children</a:t>
            </a:r>
            <a:r>
              <a:rPr lang="ru-RU" dirty="0"/>
              <a:t> </a:t>
            </a:r>
            <a:r>
              <a:rPr lang="ru-RU" dirty="0" err="1"/>
              <a:t>ages</a:t>
            </a:r>
            <a:r>
              <a:rPr lang="ru-RU" dirty="0"/>
              <a:t> 2–6, </a:t>
            </a:r>
            <a:r>
              <a:rPr lang="ru-RU" dirty="0" err="1"/>
              <a:t>which</a:t>
            </a:r>
            <a:r>
              <a:rPr lang="ru-RU" dirty="0"/>
              <a:t> </a:t>
            </a:r>
            <a:r>
              <a:rPr lang="ru-RU" dirty="0" err="1"/>
              <a:t>is</a:t>
            </a:r>
            <a:r>
              <a:rPr lang="ru-RU" dirty="0"/>
              <a:t> </a:t>
            </a:r>
            <a:r>
              <a:rPr lang="ru-RU" dirty="0" err="1"/>
              <a:t>themed</a:t>
            </a:r>
            <a:r>
              <a:rPr lang="ru-RU" dirty="0"/>
              <a:t> </a:t>
            </a:r>
            <a:r>
              <a:rPr lang="ru-RU" dirty="0" err="1"/>
              <a:t>like</a:t>
            </a:r>
            <a:r>
              <a:rPr lang="ru-RU" dirty="0"/>
              <a:t> a </a:t>
            </a:r>
            <a:r>
              <a:rPr lang="ru-RU" dirty="0" err="1"/>
              <a:t>city</a:t>
            </a:r>
            <a:r>
              <a:rPr lang="ru-RU" dirty="0"/>
              <a:t> </a:t>
            </a:r>
            <a:r>
              <a:rPr lang="ru-RU" dirty="0" err="1"/>
              <a:t>that</a:t>
            </a:r>
            <a:r>
              <a:rPr lang="ru-RU" dirty="0"/>
              <a:t> </a:t>
            </a:r>
            <a:r>
              <a:rPr lang="ru-RU" dirty="0" err="1"/>
              <a:t>children</a:t>
            </a:r>
            <a:r>
              <a:rPr lang="ru-RU" dirty="0"/>
              <a:t> </a:t>
            </a:r>
            <a:r>
              <a:rPr lang="ru-RU" dirty="0" err="1"/>
              <a:t>can</a:t>
            </a:r>
            <a:r>
              <a:rPr lang="ru-RU" dirty="0"/>
              <a:t> </a:t>
            </a:r>
            <a:r>
              <a:rPr lang="ru-RU" dirty="0" err="1"/>
              <a:t>play</a:t>
            </a:r>
            <a:r>
              <a:rPr lang="ru-RU" dirty="0"/>
              <a:t> </a:t>
            </a:r>
            <a:r>
              <a:rPr lang="ru-RU" dirty="0" err="1"/>
              <a:t>in</a:t>
            </a:r>
            <a:r>
              <a:rPr lang="ru-RU" dirty="0"/>
              <a:t>. </a:t>
            </a:r>
            <a:r>
              <a:rPr lang="ru-RU" dirty="0" err="1"/>
              <a:t>They</a:t>
            </a:r>
            <a:r>
              <a:rPr lang="ru-RU" dirty="0"/>
              <a:t> </a:t>
            </a:r>
            <a:r>
              <a:rPr lang="ru-RU" dirty="0" err="1"/>
              <a:t>can</a:t>
            </a:r>
            <a:r>
              <a:rPr lang="ru-RU" dirty="0"/>
              <a:t> </a:t>
            </a:r>
            <a:r>
              <a:rPr lang="ru-RU" dirty="0" err="1"/>
              <a:t>build</a:t>
            </a:r>
            <a:r>
              <a:rPr lang="ru-RU" dirty="0"/>
              <a:t> </a:t>
            </a:r>
            <a:r>
              <a:rPr lang="ru-RU" dirty="0" err="1"/>
              <a:t>using</a:t>
            </a:r>
            <a:r>
              <a:rPr lang="ru-RU" dirty="0"/>
              <a:t> </a:t>
            </a:r>
            <a:r>
              <a:rPr lang="ru-RU" dirty="0" err="1"/>
              <a:t>Lego</a:t>
            </a:r>
            <a:r>
              <a:rPr lang="ru-RU" dirty="0"/>
              <a:t>, </a:t>
            </a:r>
            <a:r>
              <a:rPr lang="ru-RU" dirty="0" err="1"/>
              <a:t>or</a:t>
            </a:r>
            <a:r>
              <a:rPr lang="ru-RU" dirty="0"/>
              <a:t> </a:t>
            </a:r>
            <a:r>
              <a:rPr lang="ru-RU" dirty="0" err="1"/>
              <a:t>play</a:t>
            </a:r>
            <a:r>
              <a:rPr lang="ru-RU" dirty="0"/>
              <a:t> </a:t>
            </a:r>
            <a:r>
              <a:rPr lang="ru-RU" dirty="0" err="1"/>
              <a:t>on</a:t>
            </a:r>
            <a:r>
              <a:rPr lang="ru-RU" dirty="0"/>
              <a:t> </a:t>
            </a:r>
            <a:r>
              <a:rPr lang="ru-RU" dirty="0" err="1"/>
              <a:t>fake</a:t>
            </a:r>
            <a:r>
              <a:rPr lang="ru-RU" dirty="0"/>
              <a:t> </a:t>
            </a:r>
            <a:r>
              <a:rPr lang="ru-RU" dirty="0" err="1"/>
              <a:t>planes</a:t>
            </a:r>
            <a:r>
              <a:rPr lang="ru-RU" dirty="0"/>
              <a:t> </a:t>
            </a:r>
            <a:r>
              <a:rPr lang="ru-RU" dirty="0" err="1"/>
              <a:t>and</a:t>
            </a:r>
            <a:r>
              <a:rPr lang="ru-RU" dirty="0"/>
              <a:t> </a:t>
            </a:r>
            <a:r>
              <a:rPr lang="ru-RU" dirty="0" err="1"/>
              <a:t>fake</a:t>
            </a:r>
            <a:r>
              <a:rPr lang="ru-RU" dirty="0"/>
              <a:t> </a:t>
            </a:r>
            <a:r>
              <a:rPr lang="ru-RU" dirty="0" err="1"/>
              <a:t>cars</a:t>
            </a:r>
            <a:r>
              <a:rPr lang="ru-RU" dirty="0"/>
              <a:t>. </a:t>
            </a:r>
            <a:r>
              <a:rPr lang="ru-RU" dirty="0" err="1"/>
              <a:t>There</a:t>
            </a:r>
            <a:r>
              <a:rPr lang="ru-RU" dirty="0"/>
              <a:t> </a:t>
            </a:r>
            <a:r>
              <a:rPr lang="ru-RU" dirty="0" err="1"/>
              <a:t>are</a:t>
            </a:r>
            <a:r>
              <a:rPr lang="ru-RU" dirty="0"/>
              <a:t> </a:t>
            </a:r>
            <a:r>
              <a:rPr lang="ru-RU" dirty="0" err="1"/>
              <a:t>also</a:t>
            </a:r>
            <a:r>
              <a:rPr lang="ru-RU" dirty="0"/>
              <a:t> </a:t>
            </a:r>
            <a:r>
              <a:rPr lang="ru-RU" dirty="0" err="1"/>
              <a:t>slides</a:t>
            </a:r>
            <a:r>
              <a:rPr lang="ru-RU" dirty="0"/>
              <a:t>, </a:t>
            </a:r>
            <a:r>
              <a:rPr lang="ru-RU" dirty="0" err="1"/>
              <a:t>stairs</a:t>
            </a:r>
            <a:r>
              <a:rPr lang="ru-RU" dirty="0"/>
              <a:t>, </a:t>
            </a:r>
            <a:r>
              <a:rPr lang="ru-RU" dirty="0" err="1"/>
              <a:t>interactive</a:t>
            </a:r>
            <a:r>
              <a:rPr lang="ru-RU" dirty="0"/>
              <a:t> </a:t>
            </a:r>
            <a:r>
              <a:rPr lang="ru-RU" dirty="0" err="1"/>
              <a:t>elements</a:t>
            </a:r>
            <a:r>
              <a:rPr lang="ru-RU" dirty="0"/>
              <a:t> </a:t>
            </a:r>
            <a:r>
              <a:rPr lang="ru-RU" dirty="0" err="1"/>
              <a:t>and</a:t>
            </a:r>
            <a:r>
              <a:rPr lang="ru-RU" dirty="0"/>
              <a:t> a </a:t>
            </a:r>
            <a:r>
              <a:rPr lang="ru-RU" dirty="0" err="1"/>
              <a:t>role-play</a:t>
            </a:r>
            <a:r>
              <a:rPr lang="ru-RU" dirty="0"/>
              <a:t> </a:t>
            </a:r>
            <a:r>
              <a:rPr lang="ru-RU" dirty="0" err="1"/>
              <a:t>area</a:t>
            </a:r>
            <a:r>
              <a:rPr lang="ru-RU" dirty="0"/>
              <a:t>. </a:t>
            </a:r>
            <a:r>
              <a:rPr lang="ru-RU" dirty="0" err="1"/>
              <a:t>The</a:t>
            </a:r>
            <a:r>
              <a:rPr lang="ru-RU" dirty="0"/>
              <a:t> </a:t>
            </a:r>
            <a:r>
              <a:rPr lang="ru-RU" dirty="0" err="1"/>
              <a:t>Duplo</a:t>
            </a:r>
            <a:r>
              <a:rPr lang="ru-RU" dirty="0"/>
              <a:t> </a:t>
            </a:r>
            <a:r>
              <a:rPr lang="ru-RU" dirty="0" err="1"/>
              <a:t>train</a:t>
            </a:r>
            <a:r>
              <a:rPr lang="ru-RU" dirty="0"/>
              <a:t>, </a:t>
            </a:r>
            <a:r>
              <a:rPr lang="ru-RU" dirty="0" err="1"/>
              <a:t>which</a:t>
            </a:r>
            <a:r>
              <a:rPr lang="ru-RU" dirty="0"/>
              <a:t> </a:t>
            </a:r>
            <a:r>
              <a:rPr lang="ru-RU" dirty="0" err="1"/>
              <a:t>is</a:t>
            </a:r>
            <a:r>
              <a:rPr lang="ru-RU" dirty="0"/>
              <a:t> a </a:t>
            </a:r>
            <a:r>
              <a:rPr lang="ru-RU" dirty="0" err="1"/>
              <a:t>kiddie</a:t>
            </a:r>
            <a:r>
              <a:rPr lang="ru-RU" dirty="0"/>
              <a:t> </a:t>
            </a:r>
            <a:r>
              <a:rPr lang="ru-RU" dirty="0" err="1"/>
              <a:t>train</a:t>
            </a:r>
            <a:r>
              <a:rPr lang="ru-RU" dirty="0"/>
              <a:t> </a:t>
            </a:r>
            <a:r>
              <a:rPr lang="ru-RU" dirty="0" err="1"/>
              <a:t>ride</a:t>
            </a:r>
            <a:r>
              <a:rPr lang="ru-RU" dirty="0"/>
              <a:t> </a:t>
            </a:r>
            <a:r>
              <a:rPr lang="ru-RU" dirty="0" err="1"/>
              <a:t>that</a:t>
            </a:r>
            <a:r>
              <a:rPr lang="ru-RU" dirty="0"/>
              <a:t> </a:t>
            </a:r>
            <a:r>
              <a:rPr lang="ru-RU" dirty="0" err="1"/>
              <a:t>looks</a:t>
            </a:r>
            <a:r>
              <a:rPr lang="ru-RU" dirty="0"/>
              <a:t> </a:t>
            </a:r>
            <a:r>
              <a:rPr lang="ru-RU" dirty="0" err="1"/>
              <a:t>like</a:t>
            </a:r>
            <a:r>
              <a:rPr lang="ru-RU" dirty="0"/>
              <a:t> a </a:t>
            </a:r>
            <a:r>
              <a:rPr lang="ru-RU" dirty="0" err="1"/>
              <a:t>train</a:t>
            </a:r>
            <a:r>
              <a:rPr lang="ru-RU" dirty="0"/>
              <a:t> </a:t>
            </a:r>
            <a:r>
              <a:rPr lang="ru-RU" dirty="0" err="1"/>
              <a:t>made</a:t>
            </a:r>
            <a:r>
              <a:rPr lang="ru-RU" dirty="0"/>
              <a:t> </a:t>
            </a:r>
            <a:r>
              <a:rPr lang="ru-RU" dirty="0" err="1"/>
              <a:t>of</a:t>
            </a:r>
            <a:r>
              <a:rPr lang="ru-RU" dirty="0"/>
              <a:t> </a:t>
            </a:r>
            <a:r>
              <a:rPr lang="ru-RU" dirty="0" err="1"/>
              <a:t>Duplo</a:t>
            </a:r>
            <a:r>
              <a:rPr lang="ru-RU" dirty="0"/>
              <a:t> </a:t>
            </a:r>
            <a:r>
              <a:rPr lang="ru-RU" dirty="0" err="1"/>
              <a:t>Bricks</a:t>
            </a:r>
            <a:r>
              <a:rPr lang="ru-RU" dirty="0"/>
              <a:t>, </a:t>
            </a:r>
            <a:r>
              <a:rPr lang="ru-RU" dirty="0" err="1"/>
              <a:t>takes</a:t>
            </a:r>
            <a:r>
              <a:rPr lang="ru-RU" dirty="0"/>
              <a:t> 2 </a:t>
            </a:r>
            <a:r>
              <a:rPr lang="ru-RU" dirty="0" err="1"/>
              <a:t>minutes</a:t>
            </a:r>
            <a:r>
              <a:rPr lang="ru-RU" dirty="0"/>
              <a:t> </a:t>
            </a:r>
            <a:r>
              <a:rPr lang="ru-RU" dirty="0" err="1"/>
              <a:t>to</a:t>
            </a:r>
            <a:r>
              <a:rPr lang="ru-RU" dirty="0"/>
              <a:t> </a:t>
            </a:r>
            <a:r>
              <a:rPr lang="ru-RU" dirty="0" err="1"/>
              <a:t>complete</a:t>
            </a:r>
            <a:r>
              <a:rPr lang="ru-RU" dirty="0"/>
              <a:t>. </a:t>
            </a:r>
            <a:r>
              <a:rPr lang="ru-RU" dirty="0" err="1"/>
              <a:t>Duplo</a:t>
            </a:r>
            <a:r>
              <a:rPr lang="ru-RU" dirty="0"/>
              <a:t> </a:t>
            </a:r>
            <a:r>
              <a:rPr lang="ru-RU" dirty="0" err="1"/>
              <a:t>Planes</a:t>
            </a:r>
            <a:r>
              <a:rPr lang="ru-RU" dirty="0"/>
              <a:t> </a:t>
            </a:r>
            <a:r>
              <a:rPr lang="ru-RU" dirty="0" err="1"/>
              <a:t>is</a:t>
            </a:r>
            <a:r>
              <a:rPr lang="ru-RU" dirty="0"/>
              <a:t> a </a:t>
            </a:r>
            <a:r>
              <a:rPr lang="ru-RU" dirty="0" err="1"/>
              <a:t>plane</a:t>
            </a:r>
            <a:r>
              <a:rPr lang="ru-RU" dirty="0"/>
              <a:t> </a:t>
            </a:r>
            <a:r>
              <a:rPr lang="ru-RU" dirty="0" err="1"/>
              <a:t>ride</a:t>
            </a:r>
            <a:r>
              <a:rPr lang="ru-RU" dirty="0"/>
              <a:t> </a:t>
            </a:r>
            <a:r>
              <a:rPr lang="ru-RU" dirty="0" err="1"/>
              <a:t>similar</a:t>
            </a:r>
            <a:r>
              <a:rPr lang="ru-RU" dirty="0"/>
              <a:t> </a:t>
            </a:r>
            <a:r>
              <a:rPr lang="ru-RU" dirty="0" err="1"/>
              <a:t>to</a:t>
            </a:r>
            <a:r>
              <a:rPr lang="ru-RU" dirty="0"/>
              <a:t> </a:t>
            </a:r>
            <a:r>
              <a:rPr lang="ru-RU" dirty="0" err="1"/>
              <a:t>Disney's</a:t>
            </a:r>
            <a:r>
              <a:rPr lang="ru-RU" dirty="0"/>
              <a:t> </a:t>
            </a:r>
            <a:r>
              <a:rPr lang="ru-RU" dirty="0" err="1"/>
              <a:t>Dumbo</a:t>
            </a:r>
            <a:r>
              <a:rPr lang="ru-RU" dirty="0"/>
              <a:t> </a:t>
            </a:r>
            <a:r>
              <a:rPr lang="ru-RU" dirty="0" err="1"/>
              <a:t>ride</a:t>
            </a:r>
            <a:r>
              <a:rPr lang="ru-RU" dirty="0"/>
              <a:t>, </a:t>
            </a:r>
            <a:r>
              <a:rPr lang="ru-RU" dirty="0" err="1"/>
              <a:t>but</a:t>
            </a:r>
            <a:r>
              <a:rPr lang="ru-RU" dirty="0"/>
              <a:t> </a:t>
            </a:r>
            <a:r>
              <a:rPr lang="ru-RU" dirty="0" err="1"/>
              <a:t>with</a:t>
            </a:r>
            <a:r>
              <a:rPr lang="ru-RU" dirty="0"/>
              <a:t> a </a:t>
            </a:r>
            <a:r>
              <a:rPr lang="ru-RU" dirty="0" err="1"/>
              <a:t>Lego</a:t>
            </a:r>
            <a:r>
              <a:rPr lang="ru-RU" dirty="0"/>
              <a:t> </a:t>
            </a:r>
            <a:r>
              <a:rPr lang="ru-RU" dirty="0" err="1"/>
              <a:t>theme</a:t>
            </a:r>
            <a:r>
              <a:rPr lang="ru-RU" dirty="0"/>
              <a:t>. </a:t>
            </a:r>
            <a:r>
              <a:rPr lang="ru-RU" dirty="0" err="1"/>
              <a:t>Duplo</a:t>
            </a:r>
            <a:r>
              <a:rPr lang="ru-RU" dirty="0"/>
              <a:t> </a:t>
            </a:r>
            <a:r>
              <a:rPr lang="ru-RU" dirty="0" err="1"/>
              <a:t>driving</a:t>
            </a:r>
            <a:r>
              <a:rPr lang="ru-RU" dirty="0"/>
              <a:t> </a:t>
            </a:r>
            <a:r>
              <a:rPr lang="ru-RU" dirty="0" err="1"/>
              <a:t>school</a:t>
            </a:r>
            <a:r>
              <a:rPr lang="ru-RU" dirty="0"/>
              <a:t> </a:t>
            </a:r>
            <a:r>
              <a:rPr lang="ru-RU" dirty="0" err="1"/>
              <a:t>is</a:t>
            </a:r>
            <a:r>
              <a:rPr lang="ru-RU" dirty="0"/>
              <a:t> a </a:t>
            </a:r>
            <a:r>
              <a:rPr lang="ru-RU" dirty="0" err="1"/>
              <a:t>car</a:t>
            </a:r>
            <a:r>
              <a:rPr lang="ru-RU" dirty="0"/>
              <a:t> </a:t>
            </a:r>
            <a:r>
              <a:rPr lang="ru-RU" dirty="0" err="1"/>
              <a:t>ride</a:t>
            </a:r>
            <a:r>
              <a:rPr lang="ru-RU" dirty="0"/>
              <a:t> </a:t>
            </a:r>
            <a:r>
              <a:rPr lang="ru-RU" dirty="0" err="1"/>
              <a:t>for</a:t>
            </a:r>
            <a:r>
              <a:rPr lang="ru-RU" dirty="0"/>
              <a:t> </a:t>
            </a:r>
            <a:r>
              <a:rPr lang="ru-RU" dirty="0" err="1"/>
              <a:t>children</a:t>
            </a:r>
            <a:r>
              <a:rPr lang="ru-RU" dirty="0"/>
              <a:t> </a:t>
            </a:r>
            <a:r>
              <a:rPr lang="ru-RU" dirty="0" err="1"/>
              <a:t>ages</a:t>
            </a:r>
            <a:r>
              <a:rPr lang="ru-RU" dirty="0"/>
              <a:t> 2–6, </a:t>
            </a:r>
            <a:r>
              <a:rPr lang="ru-RU" dirty="0" err="1"/>
              <a:t>who</a:t>
            </a:r>
            <a:r>
              <a:rPr lang="ru-RU" dirty="0"/>
              <a:t> </a:t>
            </a:r>
            <a:r>
              <a:rPr lang="ru-RU" dirty="0" err="1"/>
              <a:t>are</a:t>
            </a:r>
            <a:r>
              <a:rPr lang="ru-RU" dirty="0"/>
              <a:t> </a:t>
            </a:r>
            <a:r>
              <a:rPr lang="ru-RU" dirty="0" err="1"/>
              <a:t>not</a:t>
            </a:r>
            <a:r>
              <a:rPr lang="ru-RU" dirty="0"/>
              <a:t> </a:t>
            </a:r>
            <a:r>
              <a:rPr lang="ru-RU" dirty="0" err="1"/>
              <a:t>yet</a:t>
            </a:r>
            <a:r>
              <a:rPr lang="ru-RU" dirty="0"/>
              <a:t> </a:t>
            </a:r>
            <a:r>
              <a:rPr lang="ru-RU" dirty="0" err="1"/>
              <a:t>ready</a:t>
            </a:r>
            <a:r>
              <a:rPr lang="ru-RU" dirty="0"/>
              <a:t> </a:t>
            </a:r>
            <a:r>
              <a:rPr lang="ru-RU" dirty="0" err="1"/>
              <a:t>for</a:t>
            </a:r>
            <a:r>
              <a:rPr lang="ru-RU" dirty="0"/>
              <a:t> </a:t>
            </a:r>
            <a:r>
              <a:rPr lang="ru-RU" dirty="0" err="1"/>
              <a:t>the</a:t>
            </a:r>
            <a:r>
              <a:rPr lang="ru-RU" dirty="0"/>
              <a:t> </a:t>
            </a:r>
            <a:r>
              <a:rPr lang="ru-RU" dirty="0" err="1"/>
              <a:t>Traffic</a:t>
            </a:r>
            <a:r>
              <a:rPr lang="ru-RU" dirty="0"/>
              <a:t> </a:t>
            </a:r>
            <a:r>
              <a:rPr lang="ru-RU" dirty="0" err="1"/>
              <a:t>school</a:t>
            </a:r>
            <a:r>
              <a:rPr lang="ru-RU" dirty="0"/>
              <a:t> </a:t>
            </a:r>
            <a:r>
              <a:rPr lang="ru-RU" dirty="0" err="1"/>
              <a:t>ride</a:t>
            </a:r>
            <a:r>
              <a:rPr lang="ru-RU" dirty="0"/>
              <a:t>.</a:t>
            </a:r>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173" y="5079283"/>
            <a:ext cx="1376213" cy="1376213"/>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890" y="5095872"/>
            <a:ext cx="1324076" cy="1373116"/>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4942" y="5082381"/>
            <a:ext cx="1386607" cy="1386607"/>
          </a:xfrm>
          <a:prstGeom prst="rect">
            <a:avLst/>
          </a:prstGeom>
        </p:spPr>
      </p:pic>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0105" y="5058887"/>
            <a:ext cx="1396609" cy="1396609"/>
          </a:xfrm>
          <a:prstGeom prst="rect">
            <a:avLst/>
          </a:prstGeom>
        </p:spPr>
      </p:pic>
    </p:spTree>
    <p:extLst>
      <p:ext uri="{BB962C8B-B14F-4D97-AF65-F5344CB8AC3E}">
        <p14:creationId xmlns:p14="http://schemas.microsoft.com/office/powerpoint/2010/main" val="1297886817"/>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52" y="-200533"/>
            <a:ext cx="9720072" cy="1499616"/>
          </a:xfrm>
        </p:spPr>
        <p:txBody>
          <a:bodyPr/>
          <a:lstStyle/>
          <a:p>
            <a:r>
              <a:rPr lang="en-US" dirty="0" smtClean="0"/>
              <a:t>Imaginative zone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99755" y="0"/>
            <a:ext cx="3392246" cy="226008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755" y="2033539"/>
            <a:ext cx="3356772" cy="251757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755" y="4324573"/>
            <a:ext cx="3392245" cy="2544184"/>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10" name="TextBox 9"/>
          <p:cNvSpPr txBox="1"/>
          <p:nvPr/>
        </p:nvSpPr>
        <p:spPr>
          <a:xfrm>
            <a:off x="1319381" y="1011218"/>
            <a:ext cx="6798833" cy="2862322"/>
          </a:xfrm>
          <a:prstGeom prst="rect">
            <a:avLst/>
          </a:prstGeom>
          <a:noFill/>
        </p:spPr>
        <p:txBody>
          <a:bodyPr wrap="square" rtlCol="0">
            <a:spAutoFit/>
          </a:bodyPr>
          <a:lstStyle/>
          <a:p>
            <a:pPr marL="285750" indent="-285750">
              <a:buFont typeface="Wingdings" panose="05000000000000000000" pitchFamily="2" charset="2"/>
              <a:buChar char="q"/>
            </a:pPr>
            <a:r>
              <a:rPr lang="en-US" dirty="0"/>
              <a:t>This zone contains the Lego Studio, a purpose built 600 seat 4-D Theater, complete with special effects and a giant screen. There are 4 movies that play daily (2010), these are Lego Racers, </a:t>
            </a:r>
            <a:r>
              <a:rPr lang="en-US" dirty="0" err="1"/>
              <a:t>Spellbreaker</a:t>
            </a:r>
            <a:r>
              <a:rPr lang="en-US" dirty="0"/>
              <a:t>, Bob the Builder 4D, and Clutch Powers. Lego Atlantis by Sea Life was added in 2007. The attraction starts off with an animated movie, featuring Lego figures and a submarine that travels down to the submerged city of Atlantis. There is also a Sea Life aquarium and other hands on activities with more than 800 sea creatures. Numerous Lego figures and models are in and around the aquarium.</a:t>
            </a:r>
            <a:endParaRPr lang="ru-RU" dirty="0"/>
          </a:p>
        </p:txBody>
      </p:sp>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041" y="4778937"/>
            <a:ext cx="1725513" cy="1946313"/>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55" y="4646188"/>
            <a:ext cx="2211812" cy="2211812"/>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271" y="3687372"/>
            <a:ext cx="2959501" cy="2959501"/>
          </a:xfrm>
          <a:prstGeom prst="rect">
            <a:avLst/>
          </a:prstGeom>
        </p:spPr>
      </p:pic>
      <p:pic>
        <p:nvPicPr>
          <p:cNvPr id="15" name="Рисунок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4287" y="4900178"/>
            <a:ext cx="1957822" cy="1957822"/>
          </a:xfrm>
          <a:prstGeom prst="rect">
            <a:avLst/>
          </a:prstGeom>
        </p:spPr>
      </p:pic>
    </p:spTree>
    <p:extLst>
      <p:ext uri="{BB962C8B-B14F-4D97-AF65-F5344CB8AC3E}">
        <p14:creationId xmlns:p14="http://schemas.microsoft.com/office/powerpoint/2010/main" val="3877554884"/>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1730"/>
            <a:ext cx="3558630" cy="1499616"/>
          </a:xfrm>
        </p:spPr>
        <p:txBody>
          <a:bodyPr/>
          <a:lstStyle/>
          <a:p>
            <a:r>
              <a:rPr lang="en-US" dirty="0" smtClean="0"/>
              <a:t>LEGOREDO town</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0" y="0"/>
            <a:ext cx="3810000" cy="214312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968649"/>
            <a:ext cx="3804259" cy="2853195"/>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4714875"/>
            <a:ext cx="3810000" cy="2143125"/>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9" name="Прямоугольник 8"/>
          <p:cNvSpPr/>
          <p:nvPr/>
        </p:nvSpPr>
        <p:spPr>
          <a:xfrm>
            <a:off x="1068593" y="1011218"/>
            <a:ext cx="6096000" cy="3139321"/>
          </a:xfrm>
          <a:prstGeom prst="rect">
            <a:avLst/>
          </a:prstGeom>
        </p:spPr>
        <p:txBody>
          <a:bodyPr>
            <a:spAutoFit/>
          </a:bodyPr>
          <a:lstStyle/>
          <a:p>
            <a:pPr marL="285750" indent="-285750">
              <a:buFont typeface="Wingdings" panose="05000000000000000000" pitchFamily="2" charset="2"/>
              <a:buChar char="q"/>
            </a:pPr>
            <a:r>
              <a:rPr lang="en-US" dirty="0">
                <a:solidFill>
                  <a:srgbClr val="252525"/>
                </a:solidFill>
                <a:latin typeface="Arial" panose="020B0604020202020204" pitchFamily="34" charset="0"/>
              </a:rPr>
              <a:t>LEGOREDO Town is a Western-themed land which contains the rides Lego Canoe, LEGOLDMINE, </a:t>
            </a:r>
            <a:r>
              <a:rPr lang="en-US" dirty="0" err="1">
                <a:solidFill>
                  <a:srgbClr val="252525"/>
                </a:solidFill>
                <a:latin typeface="Arial" panose="020B0604020202020204" pitchFamily="34" charset="0"/>
              </a:rPr>
              <a:t>Westernride</a:t>
            </a:r>
            <a:r>
              <a:rPr lang="en-US" dirty="0">
                <a:solidFill>
                  <a:srgbClr val="252525"/>
                </a:solidFill>
                <a:latin typeface="Arial" panose="020B0604020202020204" pitchFamily="34" charset="0"/>
              </a:rPr>
              <a:t>, Timber Ride, LEGOLDMINE Train. There is also an Indian camp led by the popular Chief Long Ears (referring to the long rabbit ears on his headgear). LEGOREDO also has its own band called "The Rattlesnakes" and they play country music all day long. The mountain terrain of Lego Canoe offers a scenic background, directly opposite on the other side of the town is the hilly landscape of The Mine Train which travels through mines in the mountain.</a:t>
            </a:r>
            <a:endParaRPr lang="ru-RU" dirty="0"/>
          </a:p>
        </p:txBody>
      </p:sp>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3515" y="4295961"/>
            <a:ext cx="3488860" cy="2235051"/>
          </a:xfrm>
          <a:prstGeom prst="rect">
            <a:avLst/>
          </a:prstGeom>
        </p:spPr>
      </p:pic>
    </p:spTree>
    <p:extLst>
      <p:ext uri="{BB962C8B-B14F-4D97-AF65-F5344CB8AC3E}">
        <p14:creationId xmlns:p14="http://schemas.microsoft.com/office/powerpoint/2010/main" val="2304794799"/>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1730"/>
            <a:ext cx="3730752" cy="1499616"/>
          </a:xfrm>
        </p:spPr>
        <p:txBody>
          <a:bodyPr/>
          <a:lstStyle/>
          <a:p>
            <a:r>
              <a:rPr lang="en-US" dirty="0" smtClean="0"/>
              <a:t>Adventure land</a:t>
            </a:r>
            <a:endParaRPr lang="ru-RU" dirty="0"/>
          </a:p>
        </p:txBody>
      </p:sp>
      <p:pic>
        <p:nvPicPr>
          <p:cNvPr id="10" name="Объект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43539" y="-10758"/>
            <a:ext cx="4125784" cy="2337944"/>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04" y="1011218"/>
            <a:ext cx="473337" cy="473337"/>
          </a:xfrm>
          <a:prstGeom prst="rect">
            <a:avLst/>
          </a:prstGeom>
        </p:spPr>
      </p:pic>
      <p:sp>
        <p:nvSpPr>
          <p:cNvPr id="8" name="Прямоугольник 7"/>
          <p:cNvSpPr/>
          <p:nvPr/>
        </p:nvSpPr>
        <p:spPr>
          <a:xfrm>
            <a:off x="1520415" y="870986"/>
            <a:ext cx="6096000" cy="3693319"/>
          </a:xfrm>
          <a:prstGeom prst="rect">
            <a:avLst/>
          </a:prstGeom>
        </p:spPr>
        <p:txBody>
          <a:bodyPr>
            <a:spAutoFit/>
          </a:bodyPr>
          <a:lstStyle/>
          <a:p>
            <a:pPr marL="285750" indent="-285750">
              <a:buFont typeface="Wingdings" panose="05000000000000000000" pitchFamily="2" charset="2"/>
              <a:buChar char="q"/>
            </a:pPr>
            <a:r>
              <a:rPr lang="en-US" dirty="0">
                <a:solidFill>
                  <a:srgbClr val="252525"/>
                </a:solidFill>
                <a:latin typeface="Arial" panose="020B0604020202020204" pitchFamily="34" charset="0"/>
              </a:rPr>
              <a:t>This area contains some of the park´s more exciting rides such as the wild mouse roller coaster </a:t>
            </a:r>
            <a:r>
              <a:rPr lang="en-US" dirty="0">
                <a:solidFill>
                  <a:srgbClr val="0B0080"/>
                </a:solidFill>
                <a:latin typeface="Arial" panose="020B0604020202020204" pitchFamily="34" charset="0"/>
              </a:rPr>
              <a:t>X-</a:t>
            </a:r>
            <a:r>
              <a:rPr lang="en-US" dirty="0" err="1">
                <a:solidFill>
                  <a:srgbClr val="0B0080"/>
                </a:solidFill>
                <a:latin typeface="Arial" panose="020B0604020202020204" pitchFamily="34" charset="0"/>
              </a:rPr>
              <a:t>treme</a:t>
            </a:r>
            <a:r>
              <a:rPr lang="en-US" dirty="0">
                <a:solidFill>
                  <a:srgbClr val="0B0080"/>
                </a:solidFill>
                <a:latin typeface="Arial" panose="020B0604020202020204" pitchFamily="34" charset="0"/>
              </a:rPr>
              <a:t> Racers</a:t>
            </a:r>
            <a:r>
              <a:rPr lang="en-US" dirty="0">
                <a:solidFill>
                  <a:srgbClr val="252525"/>
                </a:solidFill>
                <a:latin typeface="Arial" panose="020B0604020202020204" pitchFamily="34" charset="0"/>
              </a:rPr>
              <a:t>. Jungle Racers jet ski ride has a jungle theme and spins the riders quite fast. In 2010, The Temple was introduced: an indoor ride where riders board Explorer SUV´s and are equipped with laser guns to shoot at moving targets in 11 different scenes themed to ancient Egypt, the land of the </a:t>
            </a:r>
            <a:r>
              <a:rPr lang="en-US" dirty="0" err="1">
                <a:solidFill>
                  <a:srgbClr val="252525"/>
                </a:solidFill>
                <a:latin typeface="Arial" panose="020B0604020202020204" pitchFamily="34" charset="0"/>
              </a:rPr>
              <a:t>Phaeros</a:t>
            </a:r>
            <a:r>
              <a:rPr lang="en-US" dirty="0">
                <a:solidFill>
                  <a:srgbClr val="252525"/>
                </a:solidFill>
                <a:latin typeface="Arial" panose="020B0604020202020204" pitchFamily="34" charset="0"/>
              </a:rPr>
              <a:t>. The Temple has a game area with an Egyptian theme as well, containing ring-toss, water-shooting, balloon-popping and a mummy game. The area contains two gift shops (Temple Gifts and Adventure Shop) and two restaurants.</a:t>
            </a:r>
            <a:endParaRPr lang="ru-RU"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65" y="1993699"/>
            <a:ext cx="4047035" cy="2952972"/>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539" y="4327711"/>
            <a:ext cx="4048461" cy="2530289"/>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913" y="5611624"/>
            <a:ext cx="1672991" cy="1111234"/>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227" y="4495335"/>
            <a:ext cx="2005235" cy="1331918"/>
          </a:xfrm>
          <a:prstGeom prst="rect">
            <a:avLst/>
          </a:prstGeom>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4437" y="4564305"/>
            <a:ext cx="1935181" cy="1935181"/>
          </a:xfrm>
          <a:prstGeom prst="rect">
            <a:avLst/>
          </a:prstGeom>
        </p:spPr>
      </p:pic>
      <p:pic>
        <p:nvPicPr>
          <p:cNvPr id="16" name="Рисунок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3854" y="5611624"/>
            <a:ext cx="1536108" cy="1152081"/>
          </a:xfrm>
          <a:prstGeom prst="rect">
            <a:avLst/>
          </a:prstGeom>
        </p:spPr>
      </p:pic>
      <p:pic>
        <p:nvPicPr>
          <p:cNvPr id="17" name="Рисунок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0903" y="4495335"/>
            <a:ext cx="2143125" cy="2133600"/>
          </a:xfrm>
          <a:prstGeom prst="rect">
            <a:avLst/>
          </a:prstGeom>
        </p:spPr>
      </p:pic>
    </p:spTree>
    <p:extLst>
      <p:ext uri="{BB962C8B-B14F-4D97-AF65-F5344CB8AC3E}">
        <p14:creationId xmlns:p14="http://schemas.microsoft.com/office/powerpoint/2010/main" val="3059248148"/>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167</TotalTime>
  <Words>778</Words>
  <Application>Microsoft Office PowerPoint</Application>
  <PresentationFormat>Широкоэкранный</PresentationFormat>
  <Paragraphs>43</Paragraphs>
  <Slides>15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Calibri</vt:lpstr>
      <vt:lpstr>Tw Cen MT</vt:lpstr>
      <vt:lpstr>Tw Cen MT Condensed</vt:lpstr>
      <vt:lpstr>Wingdings</vt:lpstr>
      <vt:lpstr>Wingdings 3</vt:lpstr>
      <vt:lpstr>Интеграл</vt:lpstr>
      <vt:lpstr>LEGOLAND</vt:lpstr>
      <vt:lpstr>What's this? </vt:lpstr>
      <vt:lpstr>Презентация PowerPoint</vt:lpstr>
      <vt:lpstr>What's  this? </vt:lpstr>
      <vt:lpstr>History </vt:lpstr>
      <vt:lpstr>Duplo Land</vt:lpstr>
      <vt:lpstr>Imaginative zone</vt:lpstr>
      <vt:lpstr>LEGOREDO town</vt:lpstr>
      <vt:lpstr>Adventure land</vt:lpstr>
      <vt:lpstr>Lego city</vt:lpstr>
      <vt:lpstr>Knight’s Kingdom</vt:lpstr>
      <vt:lpstr>Mini land</vt:lpstr>
      <vt:lpstr>Pirate land</vt:lpstr>
      <vt:lpstr>Polar land</vt:lpstr>
      <vt:lpstr>The end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LEGOLAND</dc:title>
  <dc:creator>Daniil Venc</dc:creator>
  <cp:lastModifiedBy>Daniil Venc</cp:lastModifiedBy>
  <cp:revision>17</cp:revision>
  <dcterms:created xsi:type="dcterms:W3CDTF">2015-02-14T16:42:11Z</dcterms:created>
  <dcterms:modified xsi:type="dcterms:W3CDTF">2015-02-16T19:50:08Z</dcterms:modified>
</cp:coreProperties>
</file>